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9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4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731D-71FA-4911-BABE-2F9947092A5C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5D313-E8D3-4F81-A501-A7A42E7138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916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731D-71FA-4911-BABE-2F9947092A5C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5D313-E8D3-4F81-A501-A7A42E7138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91532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731D-71FA-4911-BABE-2F9947092A5C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5D313-E8D3-4F81-A501-A7A42E7138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98588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731D-71FA-4911-BABE-2F9947092A5C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5D313-E8D3-4F81-A501-A7A42E7138B8}" type="slidenum">
              <a:rPr lang="en-AU" smtClean="0"/>
              <a:t>‹#›</a:t>
            </a:fld>
            <a:endParaRPr lang="en-A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5740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731D-71FA-4911-BABE-2F9947092A5C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5D313-E8D3-4F81-A501-A7A42E7138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67253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731D-71FA-4911-BABE-2F9947092A5C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5D313-E8D3-4F81-A501-A7A42E7138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06244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731D-71FA-4911-BABE-2F9947092A5C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5D313-E8D3-4F81-A501-A7A42E7138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282960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731D-71FA-4911-BABE-2F9947092A5C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5D313-E8D3-4F81-A501-A7A42E7138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443995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731D-71FA-4911-BABE-2F9947092A5C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5D313-E8D3-4F81-A501-A7A42E7138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6807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731D-71FA-4911-BABE-2F9947092A5C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5D313-E8D3-4F81-A501-A7A42E7138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44775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731D-71FA-4911-BABE-2F9947092A5C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5D313-E8D3-4F81-A501-A7A42E7138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6100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731D-71FA-4911-BABE-2F9947092A5C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5D313-E8D3-4F81-A501-A7A42E7138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21959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731D-71FA-4911-BABE-2F9947092A5C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5D313-E8D3-4F81-A501-A7A42E7138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4901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731D-71FA-4911-BABE-2F9947092A5C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5D313-E8D3-4F81-A501-A7A42E7138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6568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731D-71FA-4911-BABE-2F9947092A5C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5D313-E8D3-4F81-A501-A7A42E7138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19238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731D-71FA-4911-BABE-2F9947092A5C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5D313-E8D3-4F81-A501-A7A42E7138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46399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731D-71FA-4911-BABE-2F9947092A5C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5D313-E8D3-4F81-A501-A7A42E7138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53699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BA5731D-71FA-4911-BABE-2F9947092A5C}" type="datetimeFigureOut">
              <a:rPr lang="en-AU" smtClean="0"/>
              <a:t>14/07/2021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5D313-E8D3-4F81-A501-A7A42E7138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39714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35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8AA13-E039-4FAB-B18C-0905B8196B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Components of vectors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FD1255-F63D-4C97-93B6-EAF3A75190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20B</a:t>
            </a:r>
          </a:p>
        </p:txBody>
      </p:sp>
    </p:spTree>
    <p:extLst>
      <p:ext uri="{BB962C8B-B14F-4D97-AF65-F5344CB8AC3E}">
        <p14:creationId xmlns:p14="http://schemas.microsoft.com/office/powerpoint/2010/main" val="843583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0"/>
                <a:lumOff val="100000"/>
              </a:schemeClr>
            </a:gs>
            <a:gs pos="50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FECE8-615F-4A08-86F4-45C01188D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Section summary</a:t>
            </a:r>
            <a:endParaRPr lang="en-AU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FA04F0-F2BE-4856-92AA-FFC9789EDA5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8912" y="1853248"/>
                <a:ext cx="8946541" cy="4195481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>
                    <a:solidFill>
                      <a:schemeClr val="bg1"/>
                    </a:solidFill>
                  </a:rPr>
                  <a:t>1.A </a:t>
                </a:r>
                <a:r>
                  <a:rPr lang="en-US" b="1" dirty="0">
                    <a:solidFill>
                      <a:schemeClr val="bg1"/>
                    </a:solidFill>
                  </a:rPr>
                  <a:t>unit vector </a:t>
                </a:r>
                <a:r>
                  <a:rPr lang="en-US" dirty="0">
                    <a:solidFill>
                      <a:schemeClr val="bg1"/>
                    </a:solidFill>
                  </a:rPr>
                  <a:t>is a vector of length one unit.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bg1"/>
                    </a:solidFill>
                  </a:rPr>
                  <a:t>2. Each vector u in the plane can be written in </a:t>
                </a:r>
                <a:r>
                  <a:rPr lang="en-US" b="1" dirty="0">
                    <a:solidFill>
                      <a:schemeClr val="bg1"/>
                    </a:solidFill>
                  </a:rPr>
                  <a:t>component form </a:t>
                </a:r>
                <a:r>
                  <a:rPr lang="en-US" dirty="0">
                    <a:solidFill>
                      <a:schemeClr val="bg1"/>
                    </a:solidFill>
                  </a:rPr>
                  <a:t>as u=</a:t>
                </a:r>
                <a:r>
                  <a:rPr lang="en-US" dirty="0" err="1">
                    <a:solidFill>
                      <a:schemeClr val="bg1"/>
                    </a:solidFill>
                  </a:rPr>
                  <a:t>xi+yj</a:t>
                </a:r>
                <a:r>
                  <a:rPr lang="en-US" dirty="0">
                    <a:solidFill>
                      <a:schemeClr val="bg1"/>
                    </a:solidFill>
                  </a:rPr>
                  <a:t>, where</a:t>
                </a:r>
              </a:p>
              <a:p>
                <a:r>
                  <a:rPr lang="en-US" dirty="0" err="1">
                    <a:solidFill>
                      <a:schemeClr val="bg1"/>
                    </a:solidFill>
                  </a:rPr>
                  <a:t>i</a:t>
                </a:r>
                <a:r>
                  <a:rPr lang="en-US" dirty="0">
                    <a:solidFill>
                      <a:schemeClr val="bg1"/>
                    </a:solidFill>
                  </a:rPr>
                  <a:t> is the unit vector in the positive direction of the x-axis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j is the unit vector in the positive direction of the y-axis.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bg1"/>
                    </a:solidFill>
                  </a:rPr>
                  <a:t>3. The </a:t>
                </a:r>
                <a:r>
                  <a:rPr lang="en-US" b="1" dirty="0">
                    <a:solidFill>
                      <a:schemeClr val="bg1"/>
                    </a:solidFill>
                  </a:rPr>
                  <a:t>magnitude of vector </a:t>
                </a:r>
                <a:r>
                  <a:rPr lang="en-US" dirty="0">
                    <a:solidFill>
                      <a:schemeClr val="bg1"/>
                    </a:solidFill>
                  </a:rPr>
                  <a:t>u=</a:t>
                </a:r>
                <a:r>
                  <a:rPr lang="en-US" dirty="0" err="1">
                    <a:solidFill>
                      <a:schemeClr val="bg1"/>
                    </a:solidFill>
                  </a:rPr>
                  <a:t>xi+yj</a:t>
                </a:r>
                <a:r>
                  <a:rPr lang="en-US" dirty="0">
                    <a:solidFill>
                      <a:schemeClr val="bg1"/>
                    </a:solidFill>
                  </a:rPr>
                  <a:t> is given by |u|=</a:t>
                </a:r>
                <a:r>
                  <a:rPr lang="en-US" sz="200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000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i="0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0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000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000" i="0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200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bg1"/>
                    </a:solidFill>
                  </a:rPr>
                  <a:t>4. The unit vector in the direction of vector a is given by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en-US" sz="200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bg1"/>
                    </a:solidFill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chemeClr val="bg1"/>
                            </a:solidFill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chemeClr val="bg1"/>
                            </a:solidFill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chemeClr val="bg1"/>
                            </a:solidFill>
                          </a:rPr>
                          <m:t>|</m:t>
                        </m:r>
                      </m:den>
                    </m:f>
                  </m:oMath>
                </a14:m>
                <a:r>
                  <a:rPr lang="en-US" sz="2000" dirty="0">
                    <a:solidFill>
                      <a:schemeClr val="bg1"/>
                    </a:solidFill>
                  </a:rPr>
                  <a:t>a</a:t>
                </a:r>
                <a:r>
                  <a:rPr lang="en-US" dirty="0">
                    <a:solidFill>
                      <a:schemeClr val="bg1"/>
                    </a:solidFill>
                  </a:rPr>
                  <a:t>.</a:t>
                </a:r>
                <a:endParaRPr lang="en-AU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FA04F0-F2BE-4856-92AA-FFC9789EDA5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8912" y="1853248"/>
                <a:ext cx="8946541" cy="4195481"/>
              </a:xfrm>
              <a:blipFill>
                <a:blip r:embed="rId2"/>
                <a:stretch>
                  <a:fillRect l="-749" t="-72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3436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0"/>
                <a:lumOff val="100000"/>
              </a:schemeClr>
            </a:gs>
            <a:gs pos="50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FECE8-615F-4A08-86F4-45C01188D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Vectors </a:t>
            </a:r>
            <a:endParaRPr lang="en-AU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FA04F0-F2BE-4856-92AA-FFC9789EDA5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" y="2209801"/>
                <a:ext cx="9122380" cy="4506309"/>
              </a:xfrm>
            </p:spPr>
            <p:txBody>
              <a:bodyPr>
                <a:normAutofit/>
              </a:bodyPr>
              <a:lstStyle/>
              <a:p>
                <a:r>
                  <a:rPr lang="en-US" dirty="0">
                    <a:solidFill>
                      <a:schemeClr val="bg1"/>
                    </a:solidFill>
                  </a:rPr>
                  <a:t>The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in the diagram is described by the column vector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.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From the diagram, we see that the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can also be expressed as the sum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+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>
                  <a:solidFill>
                    <a:schemeClr val="bg1"/>
                  </a:solidFill>
                </a:endParaRP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Using column-vector notation: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+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AU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FA04F0-F2BE-4856-92AA-FFC9789EDA5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" y="2209801"/>
                <a:ext cx="9122380" cy="4506309"/>
              </a:xfrm>
              <a:blipFill>
                <a:blip r:embed="rId2"/>
                <a:stretch>
                  <a:fillRect l="-2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9B8F80E7-C76F-4A82-96DF-C3D7C1CBFE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2381" y="2209801"/>
            <a:ext cx="2978544" cy="3765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678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0"/>
                <a:lumOff val="100000"/>
              </a:schemeClr>
            </a:gs>
            <a:gs pos="50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FECE8-615F-4A08-86F4-45C01188D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Standard unit vectors in two dimensions</a:t>
            </a:r>
            <a:endParaRPr lang="en-AU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FA04F0-F2BE-4856-92AA-FFC9789EDA5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2037153"/>
                <a:ext cx="8946541" cy="4195481"/>
              </a:xfrm>
            </p:spPr>
            <p:txBody>
              <a:bodyPr>
                <a:normAutofit/>
              </a:bodyPr>
              <a:lstStyle/>
              <a:p>
                <a:r>
                  <a:rPr lang="en-US" b="1" dirty="0">
                    <a:solidFill>
                      <a:schemeClr val="bg1"/>
                    </a:solidFill>
                  </a:rPr>
                  <a:t>Let </a:t>
                </a:r>
                <a:r>
                  <a:rPr lang="en-US" b="1" dirty="0" err="1">
                    <a:solidFill>
                      <a:schemeClr val="bg1"/>
                    </a:solidFill>
                  </a:rPr>
                  <a:t>i</a:t>
                </a:r>
                <a:r>
                  <a:rPr lang="en-US" b="1" dirty="0">
                    <a:solidFill>
                      <a:schemeClr val="bg1"/>
                    </a:solidFill>
                  </a:rPr>
                  <a:t> be the vector of unit length in the positive direction of the x-axis.</a:t>
                </a:r>
              </a:p>
              <a:p>
                <a:r>
                  <a:rPr lang="en-US" b="1" dirty="0">
                    <a:solidFill>
                      <a:schemeClr val="bg1"/>
                    </a:solidFill>
                  </a:rPr>
                  <a:t>Let j be the vector of unit length in the positive direction of the y-axis.</a:t>
                </a:r>
              </a:p>
              <a:p>
                <a:r>
                  <a:rPr lang="en-US" b="1" dirty="0">
                    <a:solidFill>
                      <a:schemeClr val="bg1"/>
                    </a:solidFill>
                  </a:rPr>
                  <a:t>Using column-vector notation, we have </a:t>
                </a:r>
                <a:r>
                  <a:rPr lang="en-US" b="1" dirty="0" err="1">
                    <a:solidFill>
                      <a:schemeClr val="bg1"/>
                    </a:solidFill>
                  </a:rPr>
                  <a:t>i</a:t>
                </a:r>
                <a:r>
                  <a:rPr lang="en-US" b="1" dirty="0">
                    <a:solidFill>
                      <a:schemeClr val="bg1"/>
                    </a:solidFill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1" i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mr>
                          <m:mr>
                            <m:e>
                              <m:r>
                                <a:rPr lang="en-US" b="1" i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b="1" dirty="0">
                    <a:solidFill>
                      <a:schemeClr val="bg1"/>
                    </a:solidFill>
                  </a:rPr>
                  <a:t> and j=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1" i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</m:mr>
                          <m:mr>
                            <m:e>
                              <m:r>
                                <a:rPr lang="en-US" b="1" i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b="1" dirty="0">
                    <a:solidFill>
                      <a:schemeClr val="bg1"/>
                    </a:solidFill>
                  </a:rPr>
                  <a:t>.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Note: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For the example above, we have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=3i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=4j. Therefore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=3i+4j</a:t>
                </a:r>
                <a:endParaRPr lang="en-AU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FA04F0-F2BE-4856-92AA-FFC9789EDA5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2037153"/>
                <a:ext cx="8946541" cy="4195481"/>
              </a:xfrm>
              <a:blipFill>
                <a:blip r:embed="rId2"/>
                <a:stretch>
                  <a:fillRect l="-272" t="-727" r="-68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F486246F-0F50-4058-8C57-E9203C7919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7710" y="1591213"/>
            <a:ext cx="2175256" cy="186450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C26658B-A7E7-4740-B6A1-C2A0A15404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89101" y="3954260"/>
            <a:ext cx="1976543" cy="249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81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0"/>
                <a:lumOff val="100000"/>
              </a:schemeClr>
            </a:gs>
            <a:gs pos="50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FECE8-615F-4A08-86F4-45C01188D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bg1"/>
                </a:solidFill>
              </a:rPr>
              <a:t>Component form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FA04F0-F2BE-4856-92AA-FFC9789EDA5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2037152"/>
                <a:ext cx="9907705" cy="4195481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>
                    <a:solidFill>
                      <a:schemeClr val="bg1"/>
                    </a:solidFill>
                  </a:rPr>
                  <a:t>We can write the vector u=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>
                    <a:solidFill>
                      <a:schemeClr val="bg1"/>
                    </a:solidFill>
                  </a:rPr>
                  <a:t> as u=</a:t>
                </a:r>
                <a:r>
                  <a:rPr lang="en-US" sz="2400" dirty="0" err="1">
                    <a:solidFill>
                      <a:schemeClr val="bg1"/>
                    </a:solidFill>
                  </a:rPr>
                  <a:t>xi+yj</a:t>
                </a:r>
                <a:r>
                  <a:rPr lang="en-US" sz="2400" dirty="0">
                    <a:solidFill>
                      <a:schemeClr val="bg1"/>
                    </a:solidFill>
                  </a:rPr>
                  <a:t>.</a:t>
                </a:r>
              </a:p>
              <a:p>
                <a:r>
                  <a:rPr lang="en-US" sz="2400" dirty="0">
                    <a:solidFill>
                      <a:schemeClr val="bg1"/>
                    </a:solidFill>
                  </a:rPr>
                  <a:t>We say that u is the sum of the two components xi and </a:t>
                </a:r>
                <a:r>
                  <a:rPr lang="en-US" sz="2400" dirty="0" err="1">
                    <a:solidFill>
                      <a:schemeClr val="bg1"/>
                    </a:solidFill>
                  </a:rPr>
                  <a:t>yj</a:t>
                </a:r>
                <a:r>
                  <a:rPr lang="en-US" sz="2400" dirty="0">
                    <a:solidFill>
                      <a:schemeClr val="bg1"/>
                    </a:solidFill>
                  </a:rPr>
                  <a:t>.</a:t>
                </a:r>
              </a:p>
              <a:p>
                <a:r>
                  <a:rPr lang="en-US" sz="2400" dirty="0">
                    <a:solidFill>
                      <a:schemeClr val="bg1"/>
                    </a:solidFill>
                  </a:rPr>
                  <a:t>The </a:t>
                </a:r>
                <a:r>
                  <a:rPr lang="en-US" sz="2400" dirty="0">
                    <a:solidFill>
                      <a:srgbClr val="C00000"/>
                    </a:solidFill>
                  </a:rPr>
                  <a:t>magnitude of vector </a:t>
                </a:r>
                <a:r>
                  <a:rPr lang="en-US" sz="2400" dirty="0">
                    <a:solidFill>
                      <a:schemeClr val="bg1"/>
                    </a:solidFill>
                  </a:rPr>
                  <a:t>u=</a:t>
                </a:r>
                <a:r>
                  <a:rPr lang="en-US" sz="2400" dirty="0" err="1">
                    <a:solidFill>
                      <a:schemeClr val="bg1"/>
                    </a:solidFill>
                  </a:rPr>
                  <a:t>xi+yj</a:t>
                </a:r>
                <a:r>
                  <a:rPr lang="en-US" sz="2400" dirty="0">
                    <a:solidFill>
                      <a:schemeClr val="bg1"/>
                    </a:solidFill>
                  </a:rPr>
                  <a:t> is denoted by </a:t>
                </a:r>
                <a:r>
                  <a:rPr lang="en-US" sz="2400" dirty="0">
                    <a:solidFill>
                      <a:srgbClr val="C00000"/>
                    </a:solidFill>
                  </a:rPr>
                  <a:t>|u|</a:t>
                </a:r>
                <a:r>
                  <a:rPr lang="en-US" sz="2400" dirty="0">
                    <a:solidFill>
                      <a:schemeClr val="bg1"/>
                    </a:solidFill>
                  </a:rPr>
                  <a:t> and is given by |u|=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0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0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400" i="0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2400" dirty="0">
                    <a:solidFill>
                      <a:schemeClr val="bg1"/>
                    </a:solidFill>
                  </a:rPr>
                  <a:t>.</a:t>
                </a:r>
                <a:endParaRPr lang="en-AU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FA04F0-F2BE-4856-92AA-FFC9789EDA5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2037152"/>
                <a:ext cx="9907705" cy="4195481"/>
              </a:xfrm>
              <a:blipFill>
                <a:blip r:embed="rId2"/>
                <a:stretch>
                  <a:fillRect l="-492" r="-166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890FED1C-52F0-43C3-A5CC-7F21AE685A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7705" y="1828577"/>
            <a:ext cx="2297464" cy="2522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934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0"/>
                <a:lumOff val="100000"/>
              </a:schemeClr>
            </a:gs>
            <a:gs pos="50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FECE8-615F-4A08-86F4-45C01188D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bg1"/>
                </a:solidFill>
              </a:rPr>
              <a:t>Component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FA04F0-F2BE-4856-92AA-FFC9789EDA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37152"/>
            <a:ext cx="9907705" cy="4195481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Operations with vectors now look more like basic algebra: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1. (</a:t>
            </a:r>
            <a:r>
              <a:rPr lang="en-US" sz="2400" dirty="0" err="1">
                <a:solidFill>
                  <a:schemeClr val="bg1"/>
                </a:solidFill>
              </a:rPr>
              <a:t>xi+yj</a:t>
            </a:r>
            <a:r>
              <a:rPr lang="en-US" sz="2400" dirty="0">
                <a:solidFill>
                  <a:schemeClr val="bg1"/>
                </a:solidFill>
              </a:rPr>
              <a:t>)+(</a:t>
            </a:r>
            <a:r>
              <a:rPr lang="en-US" sz="2400" dirty="0" err="1">
                <a:solidFill>
                  <a:schemeClr val="bg1"/>
                </a:solidFill>
              </a:rPr>
              <a:t>mi+nj</a:t>
            </a:r>
            <a:r>
              <a:rPr lang="en-US" sz="2400" dirty="0">
                <a:solidFill>
                  <a:schemeClr val="bg1"/>
                </a:solidFill>
              </a:rPr>
              <a:t>)=(</a:t>
            </a:r>
            <a:r>
              <a:rPr lang="en-US" sz="2400" dirty="0" err="1">
                <a:solidFill>
                  <a:schemeClr val="bg1"/>
                </a:solidFill>
              </a:rPr>
              <a:t>x+m</a:t>
            </a:r>
            <a:r>
              <a:rPr lang="en-US" sz="2400" dirty="0">
                <a:solidFill>
                  <a:schemeClr val="bg1"/>
                </a:solidFill>
              </a:rPr>
              <a:t>)</a:t>
            </a:r>
            <a:r>
              <a:rPr lang="en-US" sz="2400" dirty="0" err="1">
                <a:solidFill>
                  <a:schemeClr val="bg1"/>
                </a:solidFill>
              </a:rPr>
              <a:t>i</a:t>
            </a:r>
            <a:r>
              <a:rPr lang="en-US" sz="2400" dirty="0">
                <a:solidFill>
                  <a:schemeClr val="bg1"/>
                </a:solidFill>
              </a:rPr>
              <a:t>+(</a:t>
            </a:r>
            <a:r>
              <a:rPr lang="en-US" sz="2400" dirty="0" err="1">
                <a:solidFill>
                  <a:schemeClr val="bg1"/>
                </a:solidFill>
              </a:rPr>
              <a:t>y+n</a:t>
            </a:r>
            <a:r>
              <a:rPr lang="en-US" sz="2400" dirty="0">
                <a:solidFill>
                  <a:schemeClr val="bg1"/>
                </a:solidFill>
              </a:rPr>
              <a:t>)j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2. k(</a:t>
            </a:r>
            <a:r>
              <a:rPr lang="en-US" sz="2400" dirty="0" err="1">
                <a:solidFill>
                  <a:schemeClr val="bg1"/>
                </a:solidFill>
              </a:rPr>
              <a:t>xi+yj</a:t>
            </a:r>
            <a:r>
              <a:rPr lang="en-US" sz="2400" dirty="0">
                <a:solidFill>
                  <a:schemeClr val="bg1"/>
                </a:solidFill>
              </a:rPr>
              <a:t>)=</a:t>
            </a:r>
            <a:r>
              <a:rPr lang="en-US" sz="2400" dirty="0" err="1">
                <a:solidFill>
                  <a:schemeClr val="bg1"/>
                </a:solidFill>
              </a:rPr>
              <a:t>kxi+kyj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Two vectors are equal if and only if their components are equal:</a:t>
            </a:r>
          </a:p>
          <a:p>
            <a:r>
              <a:rPr lang="en-US" sz="2400" dirty="0" err="1">
                <a:solidFill>
                  <a:schemeClr val="bg1"/>
                </a:solidFill>
              </a:rPr>
              <a:t>xi+yj</a:t>
            </a:r>
            <a:r>
              <a:rPr lang="en-US" sz="2400" dirty="0">
                <a:solidFill>
                  <a:schemeClr val="bg1"/>
                </a:solidFill>
              </a:rPr>
              <a:t>=</a:t>
            </a:r>
            <a:r>
              <a:rPr lang="en-US" sz="2400" dirty="0" err="1">
                <a:solidFill>
                  <a:schemeClr val="bg1"/>
                </a:solidFill>
              </a:rPr>
              <a:t>mi+nj</a:t>
            </a:r>
            <a:r>
              <a:rPr lang="en-US" sz="2400" dirty="0">
                <a:solidFill>
                  <a:schemeClr val="bg1"/>
                </a:solidFill>
              </a:rPr>
              <a:t>     if and only if   x=m and y=n</a:t>
            </a:r>
            <a:endParaRPr lang="en-AU" sz="2400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90FED1C-52F0-43C3-A5CC-7F21AE685A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7705" y="1828577"/>
            <a:ext cx="2297464" cy="2522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532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0"/>
                <a:lumOff val="100000"/>
              </a:schemeClr>
            </a:gs>
            <a:gs pos="50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FECE8-615F-4A08-86F4-45C01188D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Example </a:t>
            </a:r>
            <a:endParaRPr lang="en-AU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FA04F0-F2BE-4856-92AA-FFC9789EDA5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AU" dirty="0">
                    <a:solidFill>
                      <a:schemeClr val="bg1"/>
                    </a:solidFill>
                  </a:rPr>
                  <a:t>Find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 if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=3i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=2i−j.</a:t>
                </a:r>
              </a:p>
              <a:p>
                <a:r>
                  <a:rPr lang="en-AU" dirty="0">
                    <a:solidFill>
                      <a:schemeClr val="bg1"/>
                    </a:solidFill>
                  </a:rPr>
                  <a:t>Find |2i−3j|.</a:t>
                </a:r>
              </a:p>
              <a:p>
                <a:r>
                  <a:rPr lang="en-AU" dirty="0">
                    <a:solidFill>
                      <a:schemeClr val="bg1"/>
                    </a:solidFill>
                  </a:rPr>
                  <a:t>Solution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=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acc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+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= −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+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= −3i+(2i−j)=−</a:t>
                </a:r>
                <a:r>
                  <a:rPr lang="en-AU" dirty="0" err="1">
                    <a:solidFill>
                      <a:schemeClr val="bg1"/>
                    </a:solidFill>
                  </a:rPr>
                  <a:t>i</a:t>
                </a:r>
                <a:r>
                  <a:rPr lang="en-AU" dirty="0">
                    <a:solidFill>
                      <a:schemeClr val="bg1"/>
                    </a:solidFill>
                  </a:rPr>
                  <a:t>−j</a:t>
                </a:r>
              </a:p>
              <a:p>
                <a:r>
                  <a:rPr lang="en-AU" dirty="0">
                    <a:solidFill>
                      <a:schemeClr val="bg1"/>
                    </a:solidFill>
                  </a:rPr>
                  <a:t>|2i−3j|=</a:t>
                </a:r>
                <a:r>
                  <a:rPr lang="en-US" sz="200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000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000" i="0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0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000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(−3)</m:t>
                            </m:r>
                          </m:e>
                          <m:sup>
                            <m:r>
                              <a:rPr lang="en-US" sz="2000" i="0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200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4+9</m:t>
                        </m:r>
                      </m:e>
                    </m:rad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=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13</m:t>
                        </m:r>
                      </m:e>
                    </m:rad>
                  </m:oMath>
                </a14:m>
                <a:endParaRPr lang="en-AU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FA04F0-F2BE-4856-92AA-FFC9789EDA5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3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7697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0"/>
                <a:lumOff val="100000"/>
              </a:schemeClr>
            </a:gs>
            <a:gs pos="50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FECE8-615F-4A08-86F4-45C01188D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Example </a:t>
            </a:r>
            <a:endParaRPr lang="en-AU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FA04F0-F2BE-4856-92AA-FFC9789EDA5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AU" dirty="0">
                    <a:solidFill>
                      <a:schemeClr val="bg1"/>
                    </a:solidFill>
                  </a:rPr>
                  <a:t>Let A and B be points on the Cartesian plane such that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=2i+j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=i−3j.</a:t>
                </a:r>
              </a:p>
              <a:p>
                <a:r>
                  <a:rPr lang="en-AU" dirty="0">
                    <a:solidFill>
                      <a:schemeClr val="bg1"/>
                    </a:solidFill>
                  </a:rPr>
                  <a:t>Find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and |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|.</a:t>
                </a:r>
              </a:p>
              <a:p>
                <a:r>
                  <a:rPr lang="en-AU" dirty="0">
                    <a:solidFill>
                      <a:schemeClr val="bg1"/>
                    </a:solidFill>
                  </a:rPr>
                  <a:t>Solution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=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acc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+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= −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+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b="1" dirty="0">
                  <a:solidFill>
                    <a:schemeClr val="bg1"/>
                  </a:solidFill>
                </a:endParaRPr>
              </a:p>
              <a:p>
                <a:r>
                  <a:rPr lang="en-AU" dirty="0">
                    <a:solidFill>
                      <a:schemeClr val="bg1"/>
                    </a:solidFill>
                  </a:rPr>
                  <a:t>∴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= −(2i+j)+i−3j = −i−4j</a:t>
                </a:r>
              </a:p>
              <a:p>
                <a:r>
                  <a:rPr lang="en-AU" dirty="0">
                    <a:solidFill>
                      <a:schemeClr val="bg1"/>
                    </a:solidFill>
                  </a:rPr>
                  <a:t>∴|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| =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e>
                    </m:rad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=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e>
                    </m:rad>
                  </m:oMath>
                </a14:m>
                <a:endParaRPr lang="en-AU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FA04F0-F2BE-4856-92AA-FFC9789EDA5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341" r="-40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3905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0"/>
                <a:lumOff val="100000"/>
              </a:schemeClr>
            </a:gs>
            <a:gs pos="50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FECE8-615F-4A08-86F4-45C01188D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bg1"/>
                </a:solidFill>
              </a:rPr>
              <a:t>Unit vectors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FA04F0-F2BE-4856-92AA-FFC9789EDA5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45130" y="2052918"/>
                <a:ext cx="10784870" cy="4195481"/>
              </a:xfrm>
            </p:spPr>
            <p:txBody>
              <a:bodyPr>
                <a:normAutofit/>
              </a:bodyPr>
              <a:lstStyle/>
              <a:p>
                <a:r>
                  <a:rPr lang="en-US" sz="2800" dirty="0">
                    <a:solidFill>
                      <a:schemeClr val="bg1"/>
                    </a:solidFill>
                  </a:rPr>
                  <a:t>A unit vector is a vector of length one unit. For example, both </a:t>
                </a:r>
                <a:r>
                  <a:rPr lang="en-US" sz="2800" dirty="0" err="1">
                    <a:solidFill>
                      <a:schemeClr val="bg1"/>
                    </a:solidFill>
                  </a:rPr>
                  <a:t>i</a:t>
                </a:r>
                <a:r>
                  <a:rPr lang="en-US" sz="2800" dirty="0">
                    <a:solidFill>
                      <a:schemeClr val="bg1"/>
                    </a:solidFill>
                  </a:rPr>
                  <a:t> and j are unit vectors.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The unit vector in the direction of a is denoted by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2800" dirty="0">
                    <a:solidFill>
                      <a:schemeClr val="bg1"/>
                    </a:solidFill>
                  </a:rPr>
                  <a:t>. (We say ‘a hat’.)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Since |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2800" dirty="0">
                    <a:solidFill>
                      <a:schemeClr val="bg1"/>
                    </a:solidFill>
                  </a:rPr>
                  <a:t>|=1, we have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|a|</a:t>
                </a:r>
                <a:r>
                  <a:rPr lang="en-US" sz="2800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2800" dirty="0">
                    <a:solidFill>
                      <a:schemeClr val="bg1"/>
                    </a:solidFill>
                  </a:rPr>
                  <a:t> = a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∴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en-US" sz="280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schemeClr val="bg1"/>
                    </a:solidFill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dirty="0">
                            <a:solidFill>
                              <a:schemeClr val="bg1"/>
                            </a:solidFill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n-US" sz="2800" dirty="0">
                            <a:solidFill>
                              <a:schemeClr val="bg1"/>
                            </a:solidFill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sz="2800" dirty="0">
                            <a:solidFill>
                              <a:schemeClr val="bg1"/>
                            </a:solidFill>
                          </a:rPr>
                          <m:t>|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chemeClr val="bg1"/>
                    </a:solidFill>
                  </a:rPr>
                  <a:t>a</a:t>
                </a:r>
                <a:endParaRPr lang="en-AU" sz="28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FA04F0-F2BE-4856-92AA-FFC9789EDA5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45130" y="2052918"/>
                <a:ext cx="10784870" cy="4195481"/>
              </a:xfrm>
              <a:blipFill>
                <a:blip r:embed="rId2"/>
                <a:stretch>
                  <a:fillRect l="-735" t="-159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9827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0"/>
                <a:lumOff val="100000"/>
              </a:schemeClr>
            </a:gs>
            <a:gs pos="50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FECE8-615F-4A08-86F4-45C01188D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Example </a:t>
            </a:r>
            <a:endParaRPr lang="en-AU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FA04F0-F2BE-4856-92AA-FFC9789EDA5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75201" y="1690311"/>
                <a:ext cx="8946541" cy="4195481"/>
              </a:xfrm>
            </p:spPr>
            <p:txBody>
              <a:bodyPr>
                <a:normAutofit/>
              </a:bodyPr>
              <a:lstStyle/>
              <a:p>
                <a:r>
                  <a:rPr lang="en-US" sz="2800" dirty="0">
                    <a:solidFill>
                      <a:schemeClr val="bg1"/>
                    </a:solidFill>
                  </a:rPr>
                  <a:t>Let a=3i+4j.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Find |a|, the magnitude of a, and hence find the unit vector in the direction of a.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Solution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|a|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sz="28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800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e>
                    </m:rad>
                    <m:r>
                      <a:rPr lang="en-US" sz="2800" b="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schemeClr val="bg1"/>
                    </a:solidFill>
                  </a:rPr>
                  <a:t>=5 </a:t>
                </a: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∴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en-US" sz="280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schemeClr val="bg1"/>
                    </a:solidFill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dirty="0">
                            <a:solidFill>
                              <a:schemeClr val="bg1"/>
                            </a:solidFill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n-US" sz="2800" dirty="0">
                            <a:solidFill>
                              <a:schemeClr val="bg1"/>
                            </a:solidFill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sz="2800" dirty="0">
                            <a:solidFill>
                              <a:schemeClr val="bg1"/>
                            </a:solidFill>
                          </a:rPr>
                          <m:t>|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chemeClr val="bg1"/>
                    </a:solidFill>
                  </a:rPr>
                  <a:t>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chemeClr val="bg1"/>
                    </a:solidFill>
                  </a:rPr>
                  <a:t>(3i+4j)</a:t>
                </a:r>
                <a:endParaRPr lang="en-AU" sz="28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FA04F0-F2BE-4856-92AA-FFC9789EDA5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75201" y="1690311"/>
                <a:ext cx="8946541" cy="4195481"/>
              </a:xfrm>
              <a:blipFill>
                <a:blip r:embed="rId2"/>
                <a:stretch>
                  <a:fillRect l="-886" t="-145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9072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33</TotalTime>
  <Words>589</Words>
  <Application>Microsoft Office PowerPoint</Application>
  <PresentationFormat>Widescreen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Cambria Math</vt:lpstr>
      <vt:lpstr>Century Gothic</vt:lpstr>
      <vt:lpstr>Wingdings 3</vt:lpstr>
      <vt:lpstr>Ion</vt:lpstr>
      <vt:lpstr>Components of vectors </vt:lpstr>
      <vt:lpstr>Vectors </vt:lpstr>
      <vt:lpstr>Standard unit vectors in two dimensions</vt:lpstr>
      <vt:lpstr>Component form</vt:lpstr>
      <vt:lpstr>Component form</vt:lpstr>
      <vt:lpstr>Example </vt:lpstr>
      <vt:lpstr>Example </vt:lpstr>
      <vt:lpstr>Unit vectors</vt:lpstr>
      <vt:lpstr>Example </vt:lpstr>
      <vt:lpstr>Section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Components of vectors </dc:title>
  <dc:creator>Lyn ZHANG</dc:creator>
  <cp:lastModifiedBy>Lyn ZHANG</cp:lastModifiedBy>
  <cp:revision>8</cp:revision>
  <dcterms:created xsi:type="dcterms:W3CDTF">2021-07-13T03:48:52Z</dcterms:created>
  <dcterms:modified xsi:type="dcterms:W3CDTF">2021-07-13T22:04:21Z</dcterms:modified>
</cp:coreProperties>
</file>