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91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153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9858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5740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6725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0624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8296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4399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680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477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0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195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490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656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923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639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369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A5731D-71FA-4911-BABE-2F9947092A5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5D313-E8D3-4F81-A501-A7A42E713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3971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AA13-E039-4FAB-B18C-0905B8196B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Components of vectors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FD1255-F63D-4C97-93B6-EAF3A75190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20B</a:t>
            </a:r>
          </a:p>
        </p:txBody>
      </p:sp>
    </p:spTree>
    <p:extLst>
      <p:ext uri="{BB962C8B-B14F-4D97-AF65-F5344CB8AC3E}">
        <p14:creationId xmlns:p14="http://schemas.microsoft.com/office/powerpoint/2010/main" val="843583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50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ECE8-615F-4A08-86F4-45C01188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summary</a:t>
            </a:r>
            <a:endParaRPr lang="en-A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A04F0-F2BE-4856-92AA-FFC9789EDA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8912" y="1853248"/>
                <a:ext cx="8946541" cy="419548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1.A </a:t>
                </a:r>
                <a:r>
                  <a:rPr lang="en-US" b="1" dirty="0">
                    <a:solidFill>
                      <a:schemeClr val="bg1"/>
                    </a:solidFill>
                  </a:rPr>
                  <a:t>unit vector </a:t>
                </a:r>
                <a:r>
                  <a:rPr lang="en-US" dirty="0">
                    <a:solidFill>
                      <a:schemeClr val="bg1"/>
                    </a:solidFill>
                  </a:rPr>
                  <a:t>is a vector of length one unit.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2. Each vector u in the plane can be written in </a:t>
                </a:r>
                <a:r>
                  <a:rPr lang="en-US" b="1" dirty="0">
                    <a:solidFill>
                      <a:schemeClr val="bg1"/>
                    </a:solidFill>
                  </a:rPr>
                  <a:t>component form </a:t>
                </a:r>
                <a:r>
                  <a:rPr lang="en-US" dirty="0">
                    <a:solidFill>
                      <a:schemeClr val="bg1"/>
                    </a:solidFill>
                  </a:rPr>
                  <a:t>as u=</a:t>
                </a:r>
                <a:r>
                  <a:rPr lang="en-US" dirty="0" err="1">
                    <a:solidFill>
                      <a:schemeClr val="bg1"/>
                    </a:solidFill>
                  </a:rPr>
                  <a:t>xi+yj</a:t>
                </a:r>
                <a:r>
                  <a:rPr lang="en-US" dirty="0">
                    <a:solidFill>
                      <a:schemeClr val="bg1"/>
                    </a:solidFill>
                  </a:rPr>
                  <a:t>, where</a:t>
                </a:r>
              </a:p>
              <a:p>
                <a:r>
                  <a:rPr lang="en-US" dirty="0" err="1">
                    <a:solidFill>
                      <a:schemeClr val="bg1"/>
                    </a:solidFill>
                  </a:rPr>
                  <a:t>i</a:t>
                </a:r>
                <a:r>
                  <a:rPr lang="en-US" dirty="0">
                    <a:solidFill>
                      <a:schemeClr val="bg1"/>
                    </a:solidFill>
                  </a:rPr>
                  <a:t> is the unit vector in the positive direction of the x-axis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j is the unit vector in the positive direction of the y-axis.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3. The </a:t>
                </a:r>
                <a:r>
                  <a:rPr lang="en-US" b="1" dirty="0">
                    <a:solidFill>
                      <a:schemeClr val="bg1"/>
                    </a:solidFill>
                  </a:rPr>
                  <a:t>magnitude of vector </a:t>
                </a:r>
                <a:r>
                  <a:rPr lang="en-US" dirty="0">
                    <a:solidFill>
                      <a:schemeClr val="bg1"/>
                    </a:solidFill>
                  </a:rPr>
                  <a:t>u=</a:t>
                </a:r>
                <a:r>
                  <a:rPr lang="en-US" dirty="0" err="1">
                    <a:solidFill>
                      <a:schemeClr val="bg1"/>
                    </a:solidFill>
                  </a:rPr>
                  <a:t>xi+yj</a:t>
                </a:r>
                <a:r>
                  <a:rPr lang="en-US" dirty="0">
                    <a:solidFill>
                      <a:schemeClr val="bg1"/>
                    </a:solidFill>
                  </a:rPr>
                  <a:t> is given by |u|=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4. The unit vector in the direction of vector a is given by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20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bg1"/>
                            </a:solidFill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bg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bg1"/>
                            </a:solidFill>
                          </a:rPr>
                          <m:t>|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a</a:t>
                </a:r>
                <a:r>
                  <a:rPr lang="en-US" dirty="0">
                    <a:solidFill>
                      <a:schemeClr val="bg1"/>
                    </a:solidFill>
                  </a:rPr>
                  <a:t>.</a:t>
                </a:r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A04F0-F2BE-4856-92AA-FFC9789EDA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8912" y="1853248"/>
                <a:ext cx="8946541" cy="4195481"/>
              </a:xfrm>
              <a:blipFill>
                <a:blip r:embed="rId2"/>
                <a:stretch>
                  <a:fillRect l="-749" t="-7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343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50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ECE8-615F-4A08-86F4-45C01188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Vectors </a:t>
            </a:r>
            <a:endParaRPr lang="en-A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A04F0-F2BE-4856-92AA-FFC9789EDA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" y="2209801"/>
                <a:ext cx="9122380" cy="4506309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in the diagram is described by the column vector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From the diagram, we see that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can also be expressed as the sum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Using column-vector notation: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A04F0-F2BE-4856-92AA-FFC9789EDA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2209801"/>
                <a:ext cx="9122380" cy="4506309"/>
              </a:xfrm>
              <a:blipFill>
                <a:blip r:embed="rId2"/>
                <a:stretch>
                  <a:fillRect l="-2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9B8F80E7-C76F-4A82-96DF-C3D7C1CBF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2381" y="2209801"/>
            <a:ext cx="2978544" cy="376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7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50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ECE8-615F-4A08-86F4-45C01188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Standard unit vectors in two dimensions</a:t>
            </a:r>
            <a:endParaRPr lang="en-A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A04F0-F2BE-4856-92AA-FFC9789EDA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2037153"/>
                <a:ext cx="8946541" cy="4195481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Let </a:t>
                </a:r>
                <a:r>
                  <a:rPr lang="en-US" b="1" dirty="0" err="1">
                    <a:solidFill>
                      <a:schemeClr val="bg1"/>
                    </a:solidFill>
                  </a:rPr>
                  <a:t>i</a:t>
                </a:r>
                <a:r>
                  <a:rPr lang="en-US" b="1" dirty="0">
                    <a:solidFill>
                      <a:schemeClr val="bg1"/>
                    </a:solidFill>
                  </a:rPr>
                  <a:t> be the vector of unit length in the positive direction of the x-axis.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Let j be the vector of unit length in the positive direction of the y-axis.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Using column-vector notation, we have </a:t>
                </a:r>
                <a:r>
                  <a:rPr lang="en-US" b="1" dirty="0" err="1">
                    <a:solidFill>
                      <a:schemeClr val="bg1"/>
                    </a:solidFill>
                  </a:rPr>
                  <a:t>i</a:t>
                </a:r>
                <a:r>
                  <a:rPr lang="en-US" b="1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en-US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 and j=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n-US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Note: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For the example above, we have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=3i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=4j. Therefore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=3i+4j</a:t>
                </a:r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A04F0-F2BE-4856-92AA-FFC9789EDA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037153"/>
                <a:ext cx="8946541" cy="4195481"/>
              </a:xfrm>
              <a:blipFill>
                <a:blip r:embed="rId2"/>
                <a:stretch>
                  <a:fillRect l="-272" t="-727" r="-6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486246F-0F50-4058-8C57-E9203C791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7710" y="1591213"/>
            <a:ext cx="2175256" cy="18645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26658B-A7E7-4740-B6A1-C2A0A15404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9101" y="3954260"/>
            <a:ext cx="1976543" cy="249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1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50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ECE8-615F-4A08-86F4-45C01188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Component form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A04F0-F2BE-4856-92AA-FFC9789EDA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2037152"/>
                <a:ext cx="9907705" cy="4195481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We can write the vector u=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as u=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xi+yj</a:t>
                </a:r>
                <a:r>
                  <a:rPr lang="en-US" sz="2400" dirty="0">
                    <a:solidFill>
                      <a:schemeClr val="bg1"/>
                    </a:solidFill>
                  </a:rPr>
                  <a:t>.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</a:rPr>
                  <a:t>We say that u is the sum of the two components xi and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yj</a:t>
                </a:r>
                <a:r>
                  <a:rPr lang="en-US" sz="2400" dirty="0">
                    <a:solidFill>
                      <a:schemeClr val="bg1"/>
                    </a:solidFill>
                  </a:rPr>
                  <a:t>.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</a:rPr>
                  <a:t>The </a:t>
                </a:r>
                <a:r>
                  <a:rPr lang="en-US" sz="2400" dirty="0">
                    <a:solidFill>
                      <a:srgbClr val="C00000"/>
                    </a:solidFill>
                  </a:rPr>
                  <a:t>magnitude of vector </a:t>
                </a:r>
                <a:r>
                  <a:rPr lang="en-US" sz="2400" dirty="0">
                    <a:solidFill>
                      <a:schemeClr val="bg1"/>
                    </a:solidFill>
                  </a:rPr>
                  <a:t>u=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xi+yj</a:t>
                </a:r>
                <a:r>
                  <a:rPr lang="en-US" sz="2400" dirty="0">
                    <a:solidFill>
                      <a:schemeClr val="bg1"/>
                    </a:solidFill>
                  </a:rPr>
                  <a:t> is denoted by </a:t>
                </a:r>
                <a:r>
                  <a:rPr lang="en-US" sz="2400" dirty="0">
                    <a:solidFill>
                      <a:srgbClr val="C00000"/>
                    </a:solidFill>
                  </a:rPr>
                  <a:t>|u|</a:t>
                </a:r>
                <a:r>
                  <a:rPr lang="en-US" sz="2400" dirty="0">
                    <a:solidFill>
                      <a:schemeClr val="bg1"/>
                    </a:solidFill>
                  </a:rPr>
                  <a:t> and is given by |u|=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.</a:t>
                </a:r>
                <a:endParaRPr lang="en-AU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A04F0-F2BE-4856-92AA-FFC9789EDA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037152"/>
                <a:ext cx="9907705" cy="4195481"/>
              </a:xfrm>
              <a:blipFill>
                <a:blip r:embed="rId2"/>
                <a:stretch>
                  <a:fillRect l="-492" r="-166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90FED1C-52F0-43C3-A5CC-7F21AE685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7705" y="1828577"/>
            <a:ext cx="2297464" cy="252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3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50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ECE8-615F-4A08-86F4-45C01188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Component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A04F0-F2BE-4856-92AA-FFC9789ED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7152"/>
            <a:ext cx="9907705" cy="419548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Operations with vectors now look more like basic algebra: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1. (</a:t>
            </a:r>
            <a:r>
              <a:rPr lang="en-US" sz="2400" dirty="0" err="1">
                <a:solidFill>
                  <a:schemeClr val="bg1"/>
                </a:solidFill>
              </a:rPr>
              <a:t>xi+yj</a:t>
            </a:r>
            <a:r>
              <a:rPr lang="en-US" sz="2400" dirty="0">
                <a:solidFill>
                  <a:schemeClr val="bg1"/>
                </a:solidFill>
              </a:rPr>
              <a:t>)+(</a:t>
            </a:r>
            <a:r>
              <a:rPr lang="en-US" sz="2400" dirty="0" err="1">
                <a:solidFill>
                  <a:schemeClr val="bg1"/>
                </a:solidFill>
              </a:rPr>
              <a:t>mi+nj</a:t>
            </a:r>
            <a:r>
              <a:rPr lang="en-US" sz="2400" dirty="0">
                <a:solidFill>
                  <a:schemeClr val="bg1"/>
                </a:solidFill>
              </a:rPr>
              <a:t>)=(</a:t>
            </a:r>
            <a:r>
              <a:rPr lang="en-US" sz="2400" dirty="0" err="1">
                <a:solidFill>
                  <a:schemeClr val="bg1"/>
                </a:solidFill>
              </a:rPr>
              <a:t>x+m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+(</a:t>
            </a:r>
            <a:r>
              <a:rPr lang="en-US" sz="2400" dirty="0" err="1">
                <a:solidFill>
                  <a:schemeClr val="bg1"/>
                </a:solidFill>
              </a:rPr>
              <a:t>y+n</a:t>
            </a:r>
            <a:r>
              <a:rPr lang="en-US" sz="2400" dirty="0">
                <a:solidFill>
                  <a:schemeClr val="bg1"/>
                </a:solidFill>
              </a:rPr>
              <a:t>)j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2. k(</a:t>
            </a:r>
            <a:r>
              <a:rPr lang="en-US" sz="2400" dirty="0" err="1">
                <a:solidFill>
                  <a:schemeClr val="bg1"/>
                </a:solidFill>
              </a:rPr>
              <a:t>xi+yj</a:t>
            </a:r>
            <a:r>
              <a:rPr lang="en-US" sz="2400" dirty="0">
                <a:solidFill>
                  <a:schemeClr val="bg1"/>
                </a:solidFill>
              </a:rPr>
              <a:t>)=</a:t>
            </a:r>
            <a:r>
              <a:rPr lang="en-US" sz="2400" dirty="0" err="1">
                <a:solidFill>
                  <a:schemeClr val="bg1"/>
                </a:solidFill>
              </a:rPr>
              <a:t>kxi+kyj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Two vectors are equal if and only if their components are equal: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xi+yj</a:t>
            </a:r>
            <a:r>
              <a:rPr lang="en-US" sz="2400" dirty="0">
                <a:solidFill>
                  <a:schemeClr val="bg1"/>
                </a:solidFill>
              </a:rPr>
              <a:t>=</a:t>
            </a:r>
            <a:r>
              <a:rPr lang="en-US" sz="2400" dirty="0" err="1">
                <a:solidFill>
                  <a:schemeClr val="bg1"/>
                </a:solidFill>
              </a:rPr>
              <a:t>mi+nj</a:t>
            </a:r>
            <a:r>
              <a:rPr lang="en-US" sz="2400" dirty="0">
                <a:solidFill>
                  <a:schemeClr val="bg1"/>
                </a:solidFill>
              </a:rPr>
              <a:t>     if and only if   x=m and y=n</a:t>
            </a:r>
            <a:endParaRPr lang="en-AU" sz="24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0FED1C-52F0-43C3-A5CC-7F21AE685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7705" y="1828577"/>
            <a:ext cx="2297464" cy="252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53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50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ECE8-615F-4A08-86F4-45C01188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 </a:t>
            </a:r>
            <a:endParaRPr lang="en-A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A04F0-F2BE-4856-92AA-FFC9789EDA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>
                    <a:solidFill>
                      <a:schemeClr val="bg1"/>
                    </a:solidFill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 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=3i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=2i−j.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Find |2i−3j|.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Solution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 −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 −3i+(2i−j)=−</a:t>
                </a:r>
                <a:r>
                  <a:rPr lang="en-AU" dirty="0" err="1">
                    <a:solidFill>
                      <a:schemeClr val="bg1"/>
                    </a:solidFill>
                  </a:rPr>
                  <a:t>i</a:t>
                </a:r>
                <a:r>
                  <a:rPr lang="en-AU" dirty="0">
                    <a:solidFill>
                      <a:schemeClr val="bg1"/>
                    </a:solidFill>
                  </a:rPr>
                  <a:t>−j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|2i−3j|=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(−3)</m:t>
                            </m:r>
                          </m:e>
                          <m:sup>
                            <m:r>
                              <a:rPr lang="en-US" sz="2000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4+9</m:t>
                        </m:r>
                      </m:e>
                    </m:rad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e>
                    </m:rad>
                  </m:oMath>
                </a14:m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A04F0-F2BE-4856-92AA-FFC9789EDA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769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50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ECE8-615F-4A08-86F4-45C01188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 </a:t>
            </a:r>
            <a:endParaRPr lang="en-A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A04F0-F2BE-4856-92AA-FFC9789EDA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>
                    <a:solidFill>
                      <a:schemeClr val="bg1"/>
                    </a:solidFill>
                  </a:rPr>
                  <a:t>Let A and B be points on the Cartesian plane such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=2i+j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=i−3j.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and |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|.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Solution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 −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b="1" dirty="0">
                  <a:solidFill>
                    <a:schemeClr val="bg1"/>
                  </a:solidFill>
                </a:endParaRP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∴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 −(2i+j)+i−3j = −i−4j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∴|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| =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A04F0-F2BE-4856-92AA-FFC9789EDA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1" r="-40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390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50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ECE8-615F-4A08-86F4-45C01188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Unit vectors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A04F0-F2BE-4856-92AA-FFC9789EDA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130" y="2052918"/>
                <a:ext cx="10784870" cy="4195481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A unit vector is a vector of length one unit. For example, both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i</a:t>
                </a:r>
                <a:r>
                  <a:rPr lang="en-US" sz="2800" dirty="0">
                    <a:solidFill>
                      <a:schemeClr val="bg1"/>
                    </a:solidFill>
                  </a:rPr>
                  <a:t> and j are unit vectors.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The unit vector in the direction of a is denoted by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. (We say ‘a hat’.)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Since |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|=1, we have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|a|</a:t>
                </a:r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= a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∴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28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bg1"/>
                            </a:solidFill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bg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bg1"/>
                            </a:solidFill>
                          </a:rPr>
                          <m:t>|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a</a:t>
                </a:r>
                <a:endParaRPr lang="en-AU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A04F0-F2BE-4856-92AA-FFC9789EDA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130" y="2052918"/>
                <a:ext cx="10784870" cy="4195481"/>
              </a:xfrm>
              <a:blipFill>
                <a:blip r:embed="rId2"/>
                <a:stretch>
                  <a:fillRect l="-735" t="-159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982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50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ECE8-615F-4A08-86F4-45C01188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 </a:t>
            </a:r>
            <a:endParaRPr lang="en-A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A04F0-F2BE-4856-92AA-FFC9789EDA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5201" y="1690311"/>
                <a:ext cx="8946541" cy="4195481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Let a=3i+4j.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Find |a|, the magnitude of a, and hence find the unit vector in the direction of a.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Solution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|a|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=5 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∴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28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bg1"/>
                            </a:solidFill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bg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bg1"/>
                            </a:solidFill>
                          </a:rPr>
                          <m:t>|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(3i+4j)</a:t>
                </a:r>
                <a:endParaRPr lang="en-AU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FA04F0-F2BE-4856-92AA-FFC9789EDA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5201" y="1690311"/>
                <a:ext cx="8946541" cy="4195481"/>
              </a:xfrm>
              <a:blipFill>
                <a:blip r:embed="rId2"/>
                <a:stretch>
                  <a:fillRect l="-886" t="-14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907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</TotalTime>
  <Words>589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Century Gothic</vt:lpstr>
      <vt:lpstr>Wingdings 3</vt:lpstr>
      <vt:lpstr>Ion</vt:lpstr>
      <vt:lpstr>Components of vectors </vt:lpstr>
      <vt:lpstr>Vectors </vt:lpstr>
      <vt:lpstr>Standard unit vectors in two dimensions</vt:lpstr>
      <vt:lpstr>Component form</vt:lpstr>
      <vt:lpstr>Component form</vt:lpstr>
      <vt:lpstr>Example </vt:lpstr>
      <vt:lpstr>Example </vt:lpstr>
      <vt:lpstr>Unit vectors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Components of vectors </dc:title>
  <dc:creator>Lyn ZHANG</dc:creator>
  <cp:lastModifiedBy>Lyn ZHANG</cp:lastModifiedBy>
  <cp:revision>8</cp:revision>
  <dcterms:created xsi:type="dcterms:W3CDTF">2021-07-13T03:48:52Z</dcterms:created>
  <dcterms:modified xsi:type="dcterms:W3CDTF">2021-07-13T22:04:21Z</dcterms:modified>
</cp:coreProperties>
</file>