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904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809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3120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0268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9816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9079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6514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722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858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51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02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633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145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319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221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560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28758-EDF5-45EC-885C-09FC89089DDA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D362785-8FEC-4118-9530-FF9E81BB2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653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F92E4-2205-4E21-94EB-8D6816D81C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Scalar product of vectors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9A881-B154-43DF-8942-47F307CCD1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563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E12F2-7F91-4EFA-9E43-53941807B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the scalar product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F1D1DD-62AD-4922-8420-B9FD3F28C2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686911"/>
                <a:ext cx="8596668" cy="4354452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scalar product is an operation that takes two vectors and gives a real number.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</a:rPr>
                  <a:t>Definition of the scalar product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</a:rPr>
                  <a:t>We define the scalar product of two vectors a=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i+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j and b=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i+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j by</a:t>
                </a:r>
              </a:p>
              <a:p>
                <a:r>
                  <a:rPr lang="en-US" b="1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For example: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(2i+3j)⋅(i−4j) =2×1+3×(−4) = −10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scalar product is often called the </a:t>
                </a:r>
                <a:r>
                  <a:rPr lang="en-US" b="1" dirty="0">
                    <a:solidFill>
                      <a:schemeClr val="tx1"/>
                    </a:solidFill>
                  </a:rPr>
                  <a:t>dot product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Note: If a=0 or b=0, then </a:t>
                </a:r>
                <a:r>
                  <a:rPr lang="en-US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dirty="0">
                    <a:solidFill>
                      <a:schemeClr val="tx1"/>
                    </a:solidFill>
                  </a:rPr>
                  <a:t>=0.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F1D1DD-62AD-4922-8420-B9FD3F28C2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686911"/>
                <a:ext cx="8596668" cy="4354452"/>
              </a:xfrm>
              <a:blipFill>
                <a:blip r:embed="rId2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38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D15D3-7485-45AB-AD26-F7E97C18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description of the scalar product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F054A-E044-4148-92C3-0D883607F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 vectors a and b, we have</a:t>
            </a:r>
          </a:p>
          <a:p>
            <a:r>
              <a:rPr lang="en-US" sz="2400" dirty="0" err="1"/>
              <a:t>a⋅b</a:t>
            </a:r>
            <a:r>
              <a:rPr lang="en-US" sz="2400" dirty="0"/>
              <a:t>=|a||</a:t>
            </a:r>
            <a:r>
              <a:rPr lang="en-US" sz="2400" dirty="0" err="1"/>
              <a:t>b|cosθ</a:t>
            </a:r>
            <a:endParaRPr lang="en-US" sz="2400" dirty="0"/>
          </a:p>
          <a:p>
            <a:r>
              <a:rPr lang="en-US" sz="2400" dirty="0"/>
              <a:t>where θ is the angle between a and b.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9BA546-6B26-42D7-8A1E-9EECF790A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083" y="2160589"/>
            <a:ext cx="2604065" cy="190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276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D15D3-7485-45AB-AD26-F7E97C18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description of the scalar product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FDF054A-E044-4148-92C3-0D883607FA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sz="2400" dirty="0"/>
                  <a:t>Proof</a:t>
                </a:r>
              </a:p>
              <a:p>
                <a:r>
                  <a:rPr lang="en-AU" sz="2400" dirty="0"/>
                  <a:t>Let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a</a:t>
                </a:r>
                <a:r>
                  <a:rPr lang="en-US" sz="24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i+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j and b=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i+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j </a:t>
                </a:r>
                <a:r>
                  <a:rPr lang="en-AU" sz="2400" dirty="0"/>
                  <a:t>. Then using the cosine rule in △OAB gives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sz="240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|</m:t>
                        </m:r>
                        <m:r>
                          <m:rPr>
                            <m:nor/>
                          </m:rPr>
                          <a:rPr lang="en-US" sz="2400" b="0" i="0" dirty="0" smtClean="0"/>
                          <m:t>a</m:t>
                        </m:r>
                        <m:r>
                          <m:rPr>
                            <m:nor/>
                          </m:rPr>
                          <a:rPr lang="en-US" sz="2400" dirty="0"/>
                          <m:t>|</m:t>
                        </m:r>
                      </m:e>
                      <m:sup>
                        <m:r>
                          <a:rPr lang="en-AU" sz="24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+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|</m:t>
                        </m:r>
                        <m:r>
                          <m:rPr>
                            <m:nor/>
                          </m:rPr>
                          <a:rPr lang="en-US" sz="2400" b="0" i="0" dirty="0" smtClean="0"/>
                          <m:t>b</m:t>
                        </m:r>
                        <m:r>
                          <m:rPr>
                            <m:nor/>
                          </m:rPr>
                          <a:rPr lang="en-US" sz="2400" dirty="0"/>
                          <m:t>|</m:t>
                        </m:r>
                      </m:e>
                      <m:sup>
                        <m:r>
                          <a:rPr lang="en-AU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−2|a||</a:t>
                </a:r>
                <a:r>
                  <a:rPr lang="en-AU" sz="2400" dirty="0" err="1"/>
                  <a:t>b|cos</a:t>
                </a:r>
                <a:r>
                  <a:rPr lang="el-GR" sz="2400" dirty="0"/>
                  <a:t>θ</a:t>
                </a:r>
                <a:r>
                  <a:rPr lang="en-AU" sz="2400" dirty="0"/>
                  <a:t> 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|</m:t>
                        </m:r>
                        <m:r>
                          <m:rPr>
                            <m:nor/>
                          </m:rPr>
                          <a:rPr lang="en-US" sz="2400" dirty="0"/>
                          <m:t>a</m:t>
                        </m:r>
                        <m:r>
                          <m:rPr>
                            <m:nor/>
                          </m:rPr>
                          <a:rPr lang="en-US" sz="2400" b="0" i="0" dirty="0" smtClean="0"/>
                          <m:t>-</m:t>
                        </m:r>
                        <m:r>
                          <m:rPr>
                            <m:nor/>
                          </m:rPr>
                          <a:rPr lang="en-US" sz="2400" b="0" i="0" dirty="0" smtClean="0"/>
                          <m:t>b</m:t>
                        </m:r>
                        <m:r>
                          <m:rPr>
                            <m:nor/>
                          </m:rPr>
                          <a:rPr lang="en-US" sz="2400" dirty="0"/>
                          <m:t>|</m:t>
                        </m:r>
                      </m:e>
                      <m:sup>
                        <m:r>
                          <a:rPr lang="en-AU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r>
                  <a:rPr lang="el-GR" sz="2400" dirty="0"/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AU" sz="240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AU" sz="24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240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AU" sz="24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AU" sz="2400" dirty="0"/>
                  <a:t>+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AU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AU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AU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)+(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AU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AU" sz="2400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AU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AU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AU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AU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AU" sz="2400" dirty="0"/>
                  <a:t>)−2|a||</a:t>
                </a:r>
                <a:r>
                  <a:rPr lang="en-AU" sz="2400" dirty="0" err="1"/>
                  <a:t>b|cos</a:t>
                </a:r>
                <a:r>
                  <a:rPr lang="el-GR" sz="2400" dirty="0"/>
                  <a:t>θ</a:t>
                </a:r>
                <a:r>
                  <a:rPr lang="en-AU" sz="2400" dirty="0"/>
                  <a:t> 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sz="2400" dirty="0"/>
                          <m:t>(</m:t>
                        </m:r>
                        <m:sSub>
                          <m:sSubPr>
                            <m:ctrlPr>
                              <a:rPr lang="en-AU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4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AU" sz="24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AU" sz="2400" dirty="0"/>
                          <m:t>−</m:t>
                        </m:r>
                        <m:r>
                          <m:rPr>
                            <m:nor/>
                          </m:rPr>
                          <a:rPr lang="en-AU" sz="2400" dirty="0">
                            <a:solidFill>
                              <a:srgbClr val="836967"/>
                            </a:solidFill>
                          </a:rPr>
                          <m:t> </m:t>
                        </m:r>
                        <m:sSub>
                          <m:sSubPr>
                            <m:ctrlPr>
                              <a:rPr lang="en-AU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AU" sz="24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AU" sz="2400" dirty="0"/>
                          <m:t>)</m:t>
                        </m:r>
                      </m:e>
                      <m:sup>
                        <m:r>
                          <a:rPr lang="en-AU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sz="2400" dirty="0"/>
                          <m:t>(</m:t>
                        </m:r>
                        <m:sSub>
                          <m:sSubPr>
                            <m:ctrlPr>
                              <a:rPr lang="en-AU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4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sz="2400" dirty="0"/>
                          <m:t>−</m:t>
                        </m:r>
                        <m:r>
                          <m:rPr>
                            <m:nor/>
                          </m:rPr>
                          <a:rPr lang="en-AU" sz="2400" dirty="0">
                            <a:solidFill>
                              <a:srgbClr val="836967"/>
                            </a:solidFill>
                          </a:rPr>
                          <m:t> </m:t>
                        </m:r>
                        <m:sSub>
                          <m:sSubPr>
                            <m:ctrlPr>
                              <a:rPr lang="en-AU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AU" sz="2400" dirty="0"/>
                          <m:t>)</m:t>
                        </m:r>
                      </m:e>
                      <m:sup>
                        <m:r>
                          <a:rPr lang="en-AU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r>
                  <a:rPr lang="el-GR" sz="2400" dirty="0"/>
                  <a:t>2(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AU" sz="2400" dirty="0"/>
                  <a:t>) =2|a||</a:t>
                </a:r>
                <a:r>
                  <a:rPr lang="en-AU" sz="2400" dirty="0" err="1"/>
                  <a:t>b|cos</a:t>
                </a:r>
                <a:r>
                  <a:rPr lang="el-GR" sz="2400" dirty="0"/>
                  <a:t>θ</a:t>
                </a:r>
                <a:r>
                  <a:rPr lang="en-US" sz="2400" dirty="0"/>
                  <a:t> </a:t>
                </a:r>
                <a:endParaRPr lang="en-AU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sz="2400" dirty="0"/>
                  <a:t>=|</a:t>
                </a:r>
                <a:r>
                  <a:rPr lang="en-AU" sz="2400" dirty="0"/>
                  <a:t>a||</a:t>
                </a:r>
                <a:r>
                  <a:rPr lang="en-AU" sz="2400" dirty="0" err="1"/>
                  <a:t>b|cos</a:t>
                </a:r>
                <a:r>
                  <a:rPr lang="el-GR" sz="2400" dirty="0"/>
                  <a:t>θ</a:t>
                </a:r>
                <a:r>
                  <a:rPr lang="en-US" sz="2400" dirty="0"/>
                  <a:t> </a:t>
                </a:r>
                <a:endParaRPr lang="en-AU" sz="2400" dirty="0"/>
              </a:p>
              <a:p>
                <a:r>
                  <a:rPr lang="en-AU" sz="2400" dirty="0"/>
                  <a:t>∴ </a:t>
                </a:r>
                <a:r>
                  <a:rPr lang="en-AU" sz="2400" dirty="0" err="1"/>
                  <a:t>a⋅b</a:t>
                </a:r>
                <a:r>
                  <a:rPr lang="en-AU" sz="2400" dirty="0"/>
                  <a:t>  </a:t>
                </a:r>
                <a:r>
                  <a:rPr lang="el-GR" sz="2400" dirty="0"/>
                  <a:t>=|</a:t>
                </a:r>
                <a:r>
                  <a:rPr lang="en-AU" sz="2400" dirty="0"/>
                  <a:t>a||</a:t>
                </a:r>
                <a:r>
                  <a:rPr lang="en-AU" sz="2400" dirty="0" err="1"/>
                  <a:t>b|cos</a:t>
                </a:r>
                <a:r>
                  <a:rPr lang="el-GR" sz="2400" dirty="0"/>
                  <a:t>θ</a:t>
                </a:r>
                <a:endParaRPr lang="en-AU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FDF054A-E044-4148-92C3-0D883607FA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1256" r="-1631" b="-9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DB2C340-9666-43D2-A263-66AC9FEF2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827" y="3312104"/>
            <a:ext cx="2652616" cy="225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22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9CBAC-A1AC-4ABF-95AE-C8F32C4A5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DDE447-5365-4445-BC33-7C1711F3FE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7472" y="1930401"/>
                <a:ext cx="8826530" cy="4110962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If |a|=4, |b|=5 and the angle between a and b is 30°, find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If |a|=4, |b|=5 and the angle between a and b is 150°, find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Solution</a:t>
                </a:r>
              </a:p>
              <a:p>
                <a:r>
                  <a:rPr lang="en-US" sz="2400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sz="2400" dirty="0">
                    <a:solidFill>
                      <a:schemeClr val="tx1"/>
                    </a:solidFill>
                  </a:rPr>
                  <a:t> = 4×5×cos30°= 20×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=10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sz="2400" dirty="0">
                    <a:solidFill>
                      <a:schemeClr val="tx1"/>
                    </a:solidFill>
                  </a:rPr>
                  <a:t>=4×5×cos150°=20×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 −10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DDE447-5365-4445-BC33-7C1711F3FE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7472" y="1930401"/>
                <a:ext cx="8826530" cy="4110962"/>
              </a:xfrm>
              <a:blipFill>
                <a:blip r:embed="rId2"/>
                <a:stretch>
                  <a:fillRect l="-552" t="-1187" r="-13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4763757-B6D4-42E7-8717-7039762B0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0990" y="156237"/>
            <a:ext cx="1790415" cy="13207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D2E0AE-D05E-490A-8FBD-D9C0048E99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3792" y="3985882"/>
            <a:ext cx="3298786" cy="226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28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70A9-E041-444A-96FB-5FF7A07C7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the scalar product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756CEF-EBEF-4115-81AD-D0BB8E2EE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5294" y="1712068"/>
                <a:ext cx="8748708" cy="4093429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AU" dirty="0"/>
                  <a:t>1. </a:t>
                </a:r>
                <a:r>
                  <a:rPr lang="en-AU" dirty="0" err="1"/>
                  <a:t>a⋅b</a:t>
                </a:r>
                <a:r>
                  <a:rPr lang="en-AU" dirty="0"/>
                  <a:t>=</a:t>
                </a:r>
                <a:r>
                  <a:rPr lang="en-AU" dirty="0" err="1"/>
                  <a:t>b⋅a</a:t>
                </a: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2. k(</a:t>
                </a:r>
                <a:r>
                  <a:rPr lang="en-AU" dirty="0" err="1"/>
                  <a:t>a⋅b</a:t>
                </a:r>
                <a:r>
                  <a:rPr lang="en-AU" dirty="0"/>
                  <a:t>)=(ka)⋅b=a⋅(kb)</a:t>
                </a:r>
              </a:p>
              <a:p>
                <a:pPr marL="0" indent="0">
                  <a:buNone/>
                </a:pPr>
                <a:r>
                  <a:rPr lang="en-AU" dirty="0"/>
                  <a:t>3. a⋅0=0</a:t>
                </a:r>
              </a:p>
              <a:p>
                <a:pPr marL="0" indent="0">
                  <a:buNone/>
                </a:pPr>
                <a:r>
                  <a:rPr lang="en-AU" dirty="0"/>
                  <a:t>4. a⋅(</a:t>
                </a:r>
                <a:r>
                  <a:rPr lang="en-AU" dirty="0" err="1"/>
                  <a:t>b+c</a:t>
                </a:r>
                <a:r>
                  <a:rPr lang="en-AU" dirty="0"/>
                  <a:t>)=</a:t>
                </a:r>
                <a:r>
                  <a:rPr lang="en-AU" dirty="0" err="1"/>
                  <a:t>a⋅b+a⋅c</a:t>
                </a: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5. </a:t>
                </a:r>
                <a:r>
                  <a:rPr lang="en-AU" dirty="0" err="1"/>
                  <a:t>a⋅a</a:t>
                </a:r>
                <a:r>
                  <a:rPr lang="en-AU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|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a</m:t>
                        </m:r>
                        <m:r>
                          <m:rPr>
                            <m:nor/>
                          </m:rPr>
                          <a:rPr lang="en-US" dirty="0"/>
                          <m:t>|</m:t>
                        </m:r>
                      </m:e>
                      <m:sup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6. If the vectors a and b are perpendicular, then </a:t>
                </a:r>
                <a:r>
                  <a:rPr lang="en-AU" dirty="0" err="1"/>
                  <a:t>a⋅b</a:t>
                </a:r>
                <a:r>
                  <a:rPr lang="en-AU" dirty="0"/>
                  <a:t>=0.</a:t>
                </a:r>
              </a:p>
              <a:p>
                <a:pPr marL="0" indent="0">
                  <a:buNone/>
                </a:pPr>
                <a:r>
                  <a:rPr lang="en-AU" dirty="0"/>
                  <a:t>7. If </a:t>
                </a:r>
                <a:r>
                  <a:rPr lang="en-AU" dirty="0" err="1"/>
                  <a:t>a⋅b</a:t>
                </a:r>
                <a:r>
                  <a:rPr lang="en-AU" dirty="0"/>
                  <a:t>=0 for non-zero vectors a and b, then the vectors a and b are perpendicular.</a:t>
                </a:r>
              </a:p>
              <a:p>
                <a:pPr marL="0" indent="0">
                  <a:buNone/>
                </a:pPr>
                <a:r>
                  <a:rPr lang="en-AU" dirty="0"/>
                  <a:t>8. For parallel vectors a and b, we have</a:t>
                </a:r>
              </a:p>
              <a:p>
                <a:r>
                  <a:rPr lang="en-AU" dirty="0"/>
                  <a:t>            |a||b|   if a and b are parallel and in the same direction</a:t>
                </a:r>
              </a:p>
              <a:p>
                <a:r>
                  <a:rPr lang="en-AU" dirty="0"/>
                  <a:t>            −|a||b|   if a and b are parallel and in opposite directions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756CEF-EBEF-4115-81AD-D0BB8E2EE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5294" y="1712068"/>
                <a:ext cx="8748708" cy="4093429"/>
              </a:xfrm>
              <a:blipFill>
                <a:blip r:embed="rId2"/>
                <a:stretch>
                  <a:fillRect l="-557" t="-16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959A584-7839-467A-AEDE-DDD35B6DF068}"/>
              </a:ext>
            </a:extLst>
          </p:cNvPr>
          <p:cNvSpPr txBox="1"/>
          <p:nvPr/>
        </p:nvSpPr>
        <p:spPr>
          <a:xfrm>
            <a:off x="875489" y="4927601"/>
            <a:ext cx="6108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 err="1"/>
              <a:t>a⋅b</a:t>
            </a:r>
            <a:r>
              <a:rPr lang="en-AU" dirty="0"/>
              <a:t>=</a:t>
            </a:r>
            <a:r>
              <a:rPr lang="en-AU" sz="2800" dirty="0"/>
              <a:t>{</a:t>
            </a:r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575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262FD-CBCE-483A-A17F-AEA86CC1F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magnitude of the angle between two vectors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6C535B-B993-4A46-AD02-C392FC3F2C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The </a:t>
                </a:r>
                <a:r>
                  <a:rPr lang="en-US" sz="2400" dirty="0">
                    <a:solidFill>
                      <a:srgbClr val="C00000"/>
                    </a:solidFill>
                  </a:rPr>
                  <a:t>angle between two vectors </a:t>
                </a:r>
                <a:r>
                  <a:rPr lang="en-US" sz="2400" dirty="0">
                    <a:solidFill>
                      <a:schemeClr val="tx1"/>
                    </a:solidFill>
                  </a:rPr>
                  <a:t>can be found by using the two forms of the scalar product:</a:t>
                </a:r>
              </a:p>
              <a:p>
                <a:r>
                  <a:rPr lang="en-US" sz="2400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sz="2400" dirty="0">
                    <a:solidFill>
                      <a:schemeClr val="tx1"/>
                    </a:solidFill>
                  </a:rPr>
                  <a:t>=|a||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b|cosθ</a:t>
                </a:r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And</a:t>
                </a:r>
              </a:p>
              <a:p>
                <a:r>
                  <a:rPr lang="en-US" sz="2400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sz="2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Therefore</a:t>
                </a:r>
              </a:p>
              <a:p>
                <a:r>
                  <a:rPr lang="en-US" sz="2400" dirty="0" err="1">
                    <a:solidFill>
                      <a:schemeClr val="tx1"/>
                    </a:solidFill>
                  </a:rPr>
                  <a:t>Cosθ</a:t>
                </a:r>
                <a:r>
                  <a:rPr lang="en-US" sz="2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</a:rPr>
                          <m:t>⋅</m:t>
                        </m:r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6C535B-B993-4A46-AD02-C392FC3F2C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1256" r="-49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816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80211-8CF0-4B4B-8266-9DF899DB4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1583"/>
            <a:ext cx="8596668" cy="79118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Example </a:t>
            </a:r>
            <a:endParaRPr lang="en-A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7E21D5-8613-4FF5-A606-DF16E49947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1285" y="972767"/>
                <a:ext cx="8962717" cy="5068597"/>
              </a:xfrm>
            </p:spPr>
            <p:txBody>
              <a:bodyPr>
                <a:normAutofit fontScale="92500"/>
              </a:bodyPr>
              <a:lstStyle/>
              <a:p>
                <a:r>
                  <a:rPr lang="en-AU" dirty="0">
                    <a:solidFill>
                      <a:schemeClr val="tx1"/>
                    </a:solidFill>
                  </a:rPr>
                  <a:t>A , B and C are points defined by the position vectors a, b and c respectively, where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a=i+3j,b=2i+j and c=i−2j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Find the magnitude of ∠ABC.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∠ABC is the angle between vectors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.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=a−b = −i+2j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=c−b = −i−3j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We will apply the scalar product: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⋅</m:t>
                        </m:r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=|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||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|cos(∠ABC)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</a:rPr>
                      <m:t>⋅</m:t>
                    </m:r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=(−i+2j)⋅(−i−3j) =1−6=−5 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|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|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1+4</m:t>
                        </m:r>
                      </m:e>
                    </m:rad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|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| 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rad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cos(∠ABC)=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𝐵𝐴</m:t>
                            </m:r>
                          </m:e>
                        </m:acc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⋅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</m:acc>
                      </m:num>
                      <m:den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𝐵𝐴</m:t>
                            </m:r>
                          </m:e>
                        </m:acc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||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</m:acc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        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Hence ∠ABC=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AU" dirty="0">
                            <a:solidFill>
                              <a:schemeClr val="tx1"/>
                            </a:solidFill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l-GR" dirty="0">
                            <a:solidFill>
                              <a:schemeClr val="tx1"/>
                            </a:solidFill>
                          </a:rPr>
                          <m:t>π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7E21D5-8613-4FF5-A606-DF16E49947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1285" y="972767"/>
                <a:ext cx="8962717" cy="5068597"/>
              </a:xfrm>
              <a:blipFill>
                <a:blip r:embed="rId2"/>
                <a:stretch>
                  <a:fillRect l="-68" t="-4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16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61DB-AFD9-43CE-938E-FEA00DA4F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6B43A3-B0B1-421A-ADAF-7C7623A1F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8603" y="1466193"/>
                <a:ext cx="8596668" cy="4496341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The scalar product of vectors a=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i+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j </a:t>
                </a:r>
                <a:r>
                  <a:rPr lang="en-US" sz="2400" dirty="0"/>
                  <a:t> and b=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i+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j </a:t>
                </a:r>
                <a:r>
                  <a:rPr lang="en-US" sz="2400" dirty="0"/>
                  <a:t>is given by</a:t>
                </a:r>
              </a:p>
              <a:p>
                <a:r>
                  <a:rPr lang="en-US" sz="2400" dirty="0" err="1"/>
                  <a:t>a⋅b</a:t>
                </a:r>
                <a:r>
                  <a:rPr lang="en-US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dirty="0">
                  <a:solidFill>
                    <a:schemeClr val="tx1"/>
                  </a:solidFill>
                </a:endParaRPr>
              </a:p>
              <a:p>
                <a:r>
                  <a:rPr lang="en-US" sz="2400" dirty="0"/>
                  <a:t>The scalar product can be described geometrically by</a:t>
                </a:r>
              </a:p>
              <a:p>
                <a:r>
                  <a:rPr lang="en-US" sz="2400" dirty="0" err="1"/>
                  <a:t>a⋅b</a:t>
                </a:r>
                <a:r>
                  <a:rPr lang="en-US" sz="2400" dirty="0"/>
                  <a:t>=|a||</a:t>
                </a:r>
                <a:r>
                  <a:rPr lang="en-US" sz="2400" dirty="0" err="1"/>
                  <a:t>b|cosθ</a:t>
                </a:r>
                <a:endParaRPr lang="en-US" sz="2400" dirty="0"/>
              </a:p>
              <a:p>
                <a:r>
                  <a:rPr lang="en-US" sz="2400" dirty="0"/>
                  <a:t>where θ is the angle between a and b.</a:t>
                </a:r>
              </a:p>
              <a:p>
                <a:r>
                  <a:rPr lang="en-US" sz="2400" dirty="0"/>
                  <a:t>Therefore </a:t>
                </a:r>
                <a:r>
                  <a:rPr lang="en-AU" sz="2400" dirty="0"/>
                  <a:t>a⋅a=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|</m:t>
                        </m:r>
                        <m:r>
                          <m:rPr>
                            <m:nor/>
                          </m:rPr>
                          <a:rPr lang="en-US" sz="2400" dirty="0"/>
                          <m:t>a</m:t>
                        </m:r>
                        <m:r>
                          <m:rPr>
                            <m:nor/>
                          </m:rPr>
                          <a:rPr lang="en-US" sz="2400" dirty="0"/>
                          <m:t>|</m:t>
                        </m:r>
                      </m:e>
                      <m:sup>
                        <m:r>
                          <a:rPr lang="en-AU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Two non-zero vectors a and b are perpendicular if and only if </a:t>
                </a:r>
                <a:r>
                  <a:rPr lang="en-US" sz="2400" dirty="0" err="1"/>
                  <a:t>a⋅b</a:t>
                </a:r>
                <a:r>
                  <a:rPr lang="en-US" sz="2400" dirty="0"/>
                  <a:t>=0.</a:t>
                </a:r>
                <a:endParaRPr lang="en-AU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6B43A3-B0B1-421A-ADAF-7C7623A1F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8603" y="1466193"/>
                <a:ext cx="8596668" cy="4496341"/>
              </a:xfrm>
              <a:blipFill>
                <a:blip r:embed="rId2"/>
                <a:stretch>
                  <a:fillRect l="-567" t="-10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2292BE7-55AE-4431-BAD5-14813751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4173" y="3174715"/>
            <a:ext cx="2030927" cy="154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4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775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Trebuchet MS</vt:lpstr>
      <vt:lpstr>Wingdings 3</vt:lpstr>
      <vt:lpstr>Facet</vt:lpstr>
      <vt:lpstr>Scalar product of vectors</vt:lpstr>
      <vt:lpstr>Definition of the scalar product</vt:lpstr>
      <vt:lpstr>Geometric description of the scalar product</vt:lpstr>
      <vt:lpstr>Geometric description of the scalar product</vt:lpstr>
      <vt:lpstr>Example </vt:lpstr>
      <vt:lpstr>Properties of the scalar product</vt:lpstr>
      <vt:lpstr>Finding the magnitude of the angle between two vectors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Scalar product of vectors</dc:title>
  <dc:creator>Lyn ZHANG</dc:creator>
  <cp:lastModifiedBy>Lyn ZHANG</cp:lastModifiedBy>
  <cp:revision>10</cp:revision>
  <dcterms:created xsi:type="dcterms:W3CDTF">2021-07-13T22:05:12Z</dcterms:created>
  <dcterms:modified xsi:type="dcterms:W3CDTF">2021-07-13T22:56:27Z</dcterms:modified>
</cp:coreProperties>
</file>