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40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405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48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11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20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3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4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72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134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87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8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B38AD-070C-41A3-B81B-9DF326F6B971}" type="datetimeFigureOut">
              <a:rPr lang="en-AU" smtClean="0"/>
              <a:t>21/07/2021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288D147-1324-4AA2-95BE-85A19EBCF432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70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67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7357-E66A-4E7D-BD5B-79806164CE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Vector projections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3C7C9-3CBE-40F0-A279-50CBBD1171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20D</a:t>
            </a:r>
          </a:p>
        </p:txBody>
      </p:sp>
    </p:spTree>
    <p:extLst>
      <p:ext uri="{BB962C8B-B14F-4D97-AF65-F5344CB8AC3E}">
        <p14:creationId xmlns:p14="http://schemas.microsoft.com/office/powerpoint/2010/main" val="143251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65A8-C0DF-417A-B8DA-E5E54DAD5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54405"/>
            <a:ext cx="9603275" cy="768249"/>
          </a:xfrm>
        </p:spPr>
        <p:txBody>
          <a:bodyPr/>
          <a:lstStyle/>
          <a:p>
            <a:r>
              <a:rPr lang="en-AU" dirty="0"/>
              <a:t>vector resolute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8758" y="969264"/>
                <a:ext cx="10891513" cy="521208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It is often useful to decompose a vector a into a sum of two vectors, one parallel to a given vector b and the other perpendicular to b.</a:t>
                </a:r>
              </a:p>
              <a:p>
                <a:r>
                  <a:rPr lang="en-US" dirty="0"/>
                  <a:t>From the diagram, it can be seen that</a:t>
                </a:r>
              </a:p>
              <a:p>
                <a:r>
                  <a:rPr lang="en-US" dirty="0"/>
                  <a:t>a=</a:t>
                </a:r>
                <a:r>
                  <a:rPr lang="en-US" dirty="0" err="1"/>
                  <a:t>u+w</a:t>
                </a:r>
                <a:endParaRPr lang="en-US" dirty="0"/>
              </a:p>
              <a:p>
                <a:r>
                  <a:rPr lang="en-US" dirty="0"/>
                  <a:t>where u=kb and so w=a−u=a−kb.</a:t>
                </a:r>
              </a:p>
              <a:p>
                <a:r>
                  <a:rPr lang="en-US" dirty="0"/>
                  <a:t>For w to be perpendicular to b, we must have</a:t>
                </a:r>
              </a:p>
              <a:p>
                <a:r>
                  <a:rPr lang="en-US" dirty="0" err="1"/>
                  <a:t>w⋅b</a:t>
                </a:r>
                <a:r>
                  <a:rPr lang="en-US" dirty="0"/>
                  <a:t> =0   </a:t>
                </a:r>
                <a:r>
                  <a:rPr lang="en-US" dirty="0">
                    <a:sym typeface="Wingdings" panose="05000000000000000000" pitchFamily="2" charset="2"/>
                  </a:rPr>
                  <a:t>  </a:t>
                </a:r>
                <a:r>
                  <a:rPr lang="en-US" dirty="0"/>
                  <a:t>(a−kb)⋅b =0   </a:t>
                </a:r>
                <a:r>
                  <a:rPr lang="en-US" dirty="0">
                    <a:sym typeface="Wingdings" panose="05000000000000000000" pitchFamily="2" charset="2"/>
                  </a:rPr>
                  <a:t>  </a:t>
                </a:r>
                <a:r>
                  <a:rPr lang="en-US" dirty="0" err="1"/>
                  <a:t>a⋅b−k</a:t>
                </a:r>
                <a:r>
                  <a:rPr lang="en-US" dirty="0"/>
                  <a:t>(</a:t>
                </a:r>
                <a:r>
                  <a:rPr lang="en-US" dirty="0" err="1"/>
                  <a:t>b⋅b</a:t>
                </a:r>
                <a:r>
                  <a:rPr lang="en-US" dirty="0"/>
                  <a:t>) =0</a:t>
                </a:r>
              </a:p>
              <a:p>
                <a:r>
                  <a:rPr lang="en-US" dirty="0"/>
                  <a:t>Hence k=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den>
                    </m:f>
                    <m:r>
                      <a:rPr lang="en-US" i="0" dirty="0" err="1" smtClean="0"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US" dirty="0"/>
                  <a:t> and therefore u=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b.</a:t>
                </a:r>
              </a:p>
              <a:p>
                <a:r>
                  <a:rPr lang="en-US" dirty="0"/>
                  <a:t>This vector u is called the </a:t>
                </a:r>
                <a:r>
                  <a:rPr lang="en-US" dirty="0">
                    <a:solidFill>
                      <a:srgbClr val="FF0000"/>
                    </a:solidFill>
                  </a:rPr>
                  <a:t>vector projection (or vector resolute </a:t>
                </a:r>
                <a:r>
                  <a:rPr lang="en-US" dirty="0"/>
                  <a:t>) of a in the direction of b.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758" y="969264"/>
                <a:ext cx="10891513" cy="5212080"/>
              </a:xfrm>
              <a:blipFill>
                <a:blip r:embed="rId2"/>
                <a:stretch>
                  <a:fillRect l="-5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7FC985A-63FF-4F27-98C5-D31619073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6595" y="2450440"/>
            <a:ext cx="5086647" cy="240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9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65A8-C0DF-417A-B8DA-E5E54DAD5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0979"/>
            <a:ext cx="9603275" cy="693541"/>
          </a:xfrm>
        </p:spPr>
        <p:txBody>
          <a:bodyPr/>
          <a:lstStyle/>
          <a:p>
            <a:r>
              <a:rPr lang="en-AU" dirty="0"/>
              <a:t>vector resolute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804521"/>
                <a:ext cx="12191999" cy="524896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dirty="0"/>
                  <a:t>The vector resolute of a in the direction of b can be expressed in any one of the following equivalent forms:</a:t>
                </a:r>
              </a:p>
              <a:p>
                <a:r>
                  <a:rPr lang="en-US" b="1" dirty="0"/>
                  <a:t>u=</a:t>
                </a:r>
                <a:r>
                  <a:rPr lang="en-US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/>
                          <m:t>a</m:t>
                        </m:r>
                        <m:r>
                          <m:rPr>
                            <m:nor/>
                          </m:rPr>
                          <a:rPr lang="en-US" b="1" dirty="0"/>
                          <m:t>⋅</m:t>
                        </m:r>
                        <m:r>
                          <m:rPr>
                            <m:nor/>
                          </m:rPr>
                          <a:rPr lang="en-US" b="1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/>
                          <m:t>b</m:t>
                        </m:r>
                        <m:r>
                          <m:rPr>
                            <m:nor/>
                          </m:rPr>
                          <a:rPr lang="en-US" b="1" dirty="0"/>
                          <m:t>⋅</m:t>
                        </m:r>
                        <m:r>
                          <m:rPr>
                            <m:nor/>
                          </m:rPr>
                          <a:rPr lang="en-US" b="1" dirty="0"/>
                          <m:t>b</m:t>
                        </m:r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b =</a:t>
                </a:r>
                <a:r>
                  <a:rPr lang="en-US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/>
                          <m:t>a</m:t>
                        </m:r>
                        <m:r>
                          <m:rPr>
                            <m:nor/>
                          </m:rPr>
                          <a:rPr lang="en-US" b="1" dirty="0"/>
                          <m:t>⋅</m:t>
                        </m:r>
                        <m:r>
                          <m:rPr>
                            <m:nor/>
                          </m:rPr>
                          <a:rPr lang="en-US" b="1" dirty="0"/>
                          <m:t>b</m:t>
                        </m:r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b="1" dirty="0"/>
                              <m:t>|</m:t>
                            </m:r>
                            <m:r>
                              <m:rPr>
                                <m:nor/>
                              </m:rPr>
                              <a:rPr lang="en-US" b="1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b="1" dirty="0"/>
                              <m:t>|</m:t>
                            </m:r>
                          </m:e>
                          <m:sup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b 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/>
                          <m:t>a</m:t>
                        </m:r>
                        <m:r>
                          <m:rPr>
                            <m:nor/>
                          </m:rPr>
                          <a:rPr lang="en-US" b="1" dirty="0"/>
                          <m:t>⋅</m:t>
                        </m:r>
                        <m:r>
                          <m:rPr>
                            <m:nor/>
                          </m:rPr>
                          <a:rPr lang="en-US" b="1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/>
                          <m:t>|</m:t>
                        </m:r>
                        <m:r>
                          <m:rPr>
                            <m:nor/>
                          </m:rPr>
                          <a:rPr lang="en-US" b="1" dirty="0"/>
                          <m:t>b</m:t>
                        </m:r>
                        <m:r>
                          <m:rPr>
                            <m:nor/>
                          </m:rPr>
                          <a:rPr lang="en-US" b="1" dirty="0"/>
                          <m:t>|</m:t>
                        </m:r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 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/>
                          <m:t>|</m:t>
                        </m:r>
                        <m:r>
                          <m:rPr>
                            <m:nor/>
                          </m:rPr>
                          <a:rPr lang="en-US" b="1" dirty="0"/>
                          <m:t>b</m:t>
                        </m:r>
                        <m:r>
                          <m:rPr>
                            <m:nor/>
                          </m:rPr>
                          <a:rPr lang="en-US" b="1" dirty="0"/>
                          <m:t>|</m:t>
                        </m:r>
                      </m:den>
                    </m:f>
                  </m:oMath>
                </a14:m>
                <a:r>
                  <a:rPr lang="en-US" b="1" dirty="0"/>
                  <a:t>)=(</a:t>
                </a:r>
                <a:r>
                  <a:rPr lang="en-US" b="1" dirty="0" err="1"/>
                  <a:t>a⋅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b="1" dirty="0"/>
                  <a:t>)</a:t>
                </a:r>
                <a:r>
                  <a:rPr lang="en-US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</m:oMath>
                </a14:m>
                <a:endParaRPr lang="en-US" b="1" dirty="0"/>
              </a:p>
              <a:p>
                <a:r>
                  <a:rPr lang="en-US" dirty="0"/>
                  <a:t>Note: The quantity </a:t>
                </a:r>
                <a:r>
                  <a:rPr lang="en-US" dirty="0" err="1"/>
                  <a:t>a⋅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|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  <m:r>
                          <m:rPr>
                            <m:nor/>
                          </m:rPr>
                          <a:rPr lang="en-US" dirty="0"/>
                          <m:t>|</m:t>
                        </m:r>
                      </m:den>
                    </m:f>
                  </m:oMath>
                </a14:m>
                <a:r>
                  <a:rPr lang="en-US" dirty="0"/>
                  <a:t> is the ‘signed length’ of the vector resolute u and is called the </a:t>
                </a:r>
                <a:r>
                  <a:rPr lang="en-US" b="1" dirty="0"/>
                  <a:t>scalar resolute </a:t>
                </a:r>
                <a:r>
                  <a:rPr lang="en-US" dirty="0"/>
                  <a:t>of a in the direction of b.</a:t>
                </a:r>
              </a:p>
              <a:p>
                <a:r>
                  <a:rPr lang="en-US" dirty="0"/>
                  <a:t>Note that, from our previous calculation, we have w=a−u=a− 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b.</a:t>
                </a:r>
              </a:p>
              <a:p>
                <a:r>
                  <a:rPr lang="en-US" dirty="0"/>
                  <a:t>Expressing a as the sum of the two components, the first parallel to b and the second perpendicular to b, gives</a:t>
                </a:r>
              </a:p>
              <a:p>
                <a:r>
                  <a:rPr lang="en-US" dirty="0"/>
                  <a:t>a</a:t>
                </a:r>
                <a:r>
                  <a:rPr lang="en-US"/>
                  <a:t>= </a:t>
                </a:r>
                <a:r>
                  <a:rPr lang="en-US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 +(a− 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  <m:r>
                          <m:rPr>
                            <m:nor/>
                          </m:rPr>
                          <a:rPr lang="en-US" dirty="0"/>
                          <m:t>⋅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 )</a:t>
                </a:r>
              </a:p>
              <a:p>
                <a:r>
                  <a:rPr lang="en-US" dirty="0"/>
                  <a:t>This is sometimes described as resolving the vector a into</a:t>
                </a:r>
                <a:r>
                  <a:rPr lang="en-US" b="1" dirty="0"/>
                  <a:t> rectangular components</a:t>
                </a:r>
                <a:r>
                  <a:rPr lang="en-US" dirty="0"/>
                  <a:t>, one parallel to b and the other perpendicular to b.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04521"/>
                <a:ext cx="12191999" cy="5248960"/>
              </a:xfrm>
              <a:blipFill>
                <a:blip r:embed="rId2"/>
                <a:stretch>
                  <a:fillRect l="-450" t="-581" r="-9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10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65A8-C0DF-417A-B8DA-E5E54DAD5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20860"/>
            <a:ext cx="9603275" cy="587136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0936" y="1031132"/>
                <a:ext cx="11089531" cy="5369668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Let a=i+3j and b=</a:t>
                </a:r>
                <a:r>
                  <a:rPr lang="en-US" dirty="0" err="1">
                    <a:solidFill>
                      <a:schemeClr val="tx1"/>
                    </a:solidFill>
                  </a:rPr>
                  <a:t>i</a:t>
                </a:r>
                <a:r>
                  <a:rPr lang="en-US" dirty="0">
                    <a:solidFill>
                      <a:schemeClr val="tx1"/>
                    </a:solidFill>
                  </a:rPr>
                  <a:t>−j. Find the vector resolute of: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1. a in the direction of b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2. b in the direction of a.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dirty="0">
                    <a:solidFill>
                      <a:schemeClr val="tx1"/>
                    </a:solidFill>
                  </a:rPr>
                  <a:t> =1−3=−2 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b⋅b</a:t>
                </a:r>
                <a:r>
                  <a:rPr lang="en-US" dirty="0">
                    <a:solidFill>
                      <a:schemeClr val="tx1"/>
                    </a:solidFill>
                  </a:rPr>
                  <a:t> =1+1=2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vector resolute of a in the direction of b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⋅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⋅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b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:r>
                  <a:rPr lang="en-US" dirty="0" err="1">
                    <a:solidFill>
                      <a:schemeClr val="tx1"/>
                    </a:solidFill>
                  </a:rPr>
                  <a:t>i</a:t>
                </a:r>
                <a:r>
                  <a:rPr lang="en-US" dirty="0">
                    <a:solidFill>
                      <a:schemeClr val="tx1"/>
                    </a:solidFill>
                  </a:rPr>
                  <a:t>−j)=−1(</a:t>
                </a:r>
                <a:r>
                  <a:rPr lang="en-US" dirty="0" err="1">
                    <a:solidFill>
                      <a:schemeClr val="tx1"/>
                    </a:solidFill>
                  </a:rPr>
                  <a:t>i</a:t>
                </a:r>
                <a:r>
                  <a:rPr lang="en-US" dirty="0">
                    <a:solidFill>
                      <a:schemeClr val="tx1"/>
                    </a:solidFill>
                  </a:rPr>
                  <a:t>−j) = −</a:t>
                </a:r>
                <a:r>
                  <a:rPr lang="en-US" dirty="0" err="1">
                    <a:solidFill>
                      <a:schemeClr val="tx1"/>
                    </a:solidFill>
                  </a:rPr>
                  <a:t>i+j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b⋅a</a:t>
                </a:r>
                <a:r>
                  <a:rPr lang="en-US" dirty="0">
                    <a:solidFill>
                      <a:schemeClr val="tx1"/>
                    </a:solidFill>
                  </a:rPr>
                  <a:t> =</a:t>
                </a:r>
                <a:r>
                  <a:rPr lang="en-US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dirty="0">
                    <a:solidFill>
                      <a:schemeClr val="tx1"/>
                    </a:solidFill>
                  </a:rPr>
                  <a:t>=−2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a⋅a</a:t>
                </a:r>
                <a:r>
                  <a:rPr lang="en-US" dirty="0">
                    <a:solidFill>
                      <a:schemeClr val="tx1"/>
                    </a:solidFill>
                  </a:rPr>
                  <a:t> =1+9=10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vector resolute of b in the direction of a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⋅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⋅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a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−2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(i+3j)=−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(i+3j)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936" y="1031132"/>
                <a:ext cx="11089531" cy="5369668"/>
              </a:xfrm>
              <a:blipFill>
                <a:blip r:embed="rId2"/>
                <a:stretch>
                  <a:fillRect l="-6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162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65A8-C0DF-417A-B8DA-E5E54DAD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43064" y="1478604"/>
                <a:ext cx="10505871" cy="515566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>
                    <a:solidFill>
                      <a:schemeClr val="tx1"/>
                    </a:solidFill>
                  </a:rPr>
                  <a:t>Find the scalar resolute of a=2i+2j in the direction of b=−i+3j.</a:t>
                </a:r>
              </a:p>
              <a:p>
                <a:r>
                  <a:rPr lang="en-US" sz="2800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sz="2800" dirty="0">
                    <a:solidFill>
                      <a:schemeClr val="tx1"/>
                    </a:solidFill>
                  </a:rPr>
                  <a:t> =−2+6=4 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|b|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rad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The scalar resolute of a in the direction of b is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tx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tx1"/>
                            </a:solidFill>
                          </a:rPr>
                          <m:t>⋅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tx1"/>
                            </a:solidFill>
                          </a:rPr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tx1"/>
                            </a:solidFill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tx1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tx1"/>
                            </a:solidFill>
                          </a:rPr>
                          <m:t>|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den>
                    </m:f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num>
                      <m:den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A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3064" y="1478604"/>
                <a:ext cx="10505871" cy="5155660"/>
              </a:xfrm>
              <a:blipFill>
                <a:blip r:embed="rId2"/>
                <a:stretch>
                  <a:fillRect l="-1044" t="-5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700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65A8-C0DF-417A-B8DA-E5E54DAD5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40316"/>
            <a:ext cx="9603275" cy="587136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827452"/>
                <a:ext cx="12191999" cy="5145331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Resolve i+3j into rectangular components, one of which is parallel to 2i−2j.</a:t>
                </a:r>
              </a:p>
              <a:p>
                <a:r>
                  <a:rPr lang="en-US" sz="2400" dirty="0"/>
                  <a:t>Let a=i+3j and b=2i−2j.  The vector resolute of a in the direction of b is given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a</m:t>
                        </m:r>
                        <m:r>
                          <m:rPr>
                            <m:nor/>
                          </m:rPr>
                          <a:rPr lang="en-US" sz="2400" dirty="0"/>
                          <m:t>⋅</m:t>
                        </m:r>
                        <m:r>
                          <m:rPr>
                            <m:nor/>
                          </m:rPr>
                          <a:rPr lang="en-US" sz="2400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/>
                          <m:t>b</m:t>
                        </m:r>
                        <m:r>
                          <m:rPr>
                            <m:nor/>
                          </m:rPr>
                          <a:rPr lang="en-US" sz="2400" dirty="0"/>
                          <m:t>⋅</m:t>
                        </m:r>
                        <m:r>
                          <m:rPr>
                            <m:nor/>
                          </m:rPr>
                          <a:rPr lang="en-US" sz="2400" dirty="0"/>
                          <m:t>b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b. We have</a:t>
                </a:r>
              </a:p>
              <a:p>
                <a:r>
                  <a:rPr lang="en-US" sz="2400" dirty="0" err="1"/>
                  <a:t>a⋅b</a:t>
                </a:r>
                <a:r>
                  <a:rPr lang="en-US" sz="2400" dirty="0"/>
                  <a:t> =2−6=−4</a:t>
                </a:r>
              </a:p>
              <a:p>
                <a:r>
                  <a:rPr lang="en-US" sz="2400" dirty="0" err="1"/>
                  <a:t>b⋅b</a:t>
                </a:r>
                <a:r>
                  <a:rPr lang="en-US" sz="2400" dirty="0"/>
                  <a:t> =4+4=8</a:t>
                </a:r>
              </a:p>
              <a:p>
                <a:r>
                  <a:rPr lang="en-US" sz="2400" dirty="0"/>
                  <a:t>Therefore the vector resolute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/>
                  <a:t>(2i−2j)=−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(2i−2j)=−</a:t>
                </a:r>
                <a:r>
                  <a:rPr lang="en-US" sz="2400" dirty="0" err="1"/>
                  <a:t>i+j</a:t>
                </a:r>
                <a:endParaRPr lang="en-US" sz="2400" dirty="0"/>
              </a:p>
              <a:p>
                <a:r>
                  <a:rPr lang="en-US" sz="2400" dirty="0"/>
                  <a:t>The perpendicular component is a−(−</a:t>
                </a:r>
                <a:r>
                  <a:rPr lang="en-US" sz="2400" dirty="0" err="1"/>
                  <a:t>i+j</a:t>
                </a:r>
                <a:r>
                  <a:rPr lang="en-US" sz="2400" dirty="0"/>
                  <a:t>)=(i+3j)−(−</a:t>
                </a:r>
                <a:r>
                  <a:rPr lang="en-US" sz="2400" dirty="0" err="1"/>
                  <a:t>i+j</a:t>
                </a:r>
                <a:r>
                  <a:rPr lang="en-US" sz="2400" dirty="0"/>
                  <a:t>)=2i+2j</a:t>
                </a:r>
              </a:p>
              <a:p>
                <a:r>
                  <a:rPr lang="en-US" sz="2400" dirty="0"/>
                  <a:t>Hence we can write i+3j=(−</a:t>
                </a:r>
                <a:r>
                  <a:rPr lang="en-US" sz="2400" dirty="0" err="1"/>
                  <a:t>i+j</a:t>
                </a:r>
                <a:r>
                  <a:rPr lang="en-US" sz="2400" dirty="0"/>
                  <a:t>)+(2i+2j)</a:t>
                </a:r>
              </a:p>
              <a:p>
                <a:r>
                  <a:rPr lang="en-US" sz="2400" dirty="0"/>
                  <a:t>Check: We can check our calculation by verifying that the second component is indeed perpendicular to b. We have (2i+2j)⋅(2i−2j)=4−4=0, as expected.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27452"/>
                <a:ext cx="12191999" cy="5145331"/>
              </a:xfrm>
              <a:blipFill>
                <a:blip r:embed="rId2"/>
                <a:stretch>
                  <a:fillRect l="-650" t="-237" r="-50" b="-81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184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65A8-C0DF-417A-B8DA-E5E54DAD5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20293"/>
            <a:ext cx="9603275" cy="771362"/>
          </a:xfrm>
        </p:spPr>
        <p:txBody>
          <a:bodyPr/>
          <a:lstStyle/>
          <a:p>
            <a:r>
              <a:rPr lang="en-US" dirty="0"/>
              <a:t>Section summary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6579" y="1653702"/>
                <a:ext cx="10505872" cy="4202349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Resolving a vector a into rectangular components is expressing the vector a as a sum of two vectors, one parallel to a given vector b and the other perpendicular to b.</a:t>
                </a:r>
              </a:p>
              <a:p>
                <a:r>
                  <a:rPr lang="en-US" sz="2400" dirty="0"/>
                  <a:t>The </a:t>
                </a:r>
                <a:r>
                  <a:rPr lang="en-US" sz="2400" dirty="0">
                    <a:solidFill>
                      <a:srgbClr val="C00000"/>
                    </a:solidFill>
                  </a:rPr>
                  <a:t>vector resolute </a:t>
                </a:r>
                <a:r>
                  <a:rPr lang="en-US" sz="2400" dirty="0"/>
                  <a:t>of a in the direction of b is given by u=</a:t>
                </a:r>
                <a:r>
                  <a:rPr lang="en-US" sz="2400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/>
                          <m:t>a</m:t>
                        </m:r>
                        <m:r>
                          <m:rPr>
                            <m:nor/>
                          </m:rPr>
                          <a:rPr lang="en-US" sz="2400" b="1" dirty="0"/>
                          <m:t>⋅</m:t>
                        </m:r>
                        <m:r>
                          <m:rPr>
                            <m:nor/>
                          </m:rPr>
                          <a:rPr lang="en-US" sz="2400" b="1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/>
                          <m:t>b</m:t>
                        </m:r>
                        <m:r>
                          <m:rPr>
                            <m:nor/>
                          </m:rPr>
                          <a:rPr lang="en-US" sz="2400" b="1" dirty="0"/>
                          <m:t>⋅</m:t>
                        </m:r>
                        <m:r>
                          <m:rPr>
                            <m:nor/>
                          </m:rPr>
                          <a:rPr lang="en-US" sz="2400" b="1" dirty="0"/>
                          <m:t>b</m:t>
                        </m:r>
                      </m:den>
                    </m:f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/>
                  <a:t>b</a:t>
                </a:r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The </a:t>
                </a:r>
                <a:r>
                  <a:rPr lang="en-US" sz="2400" dirty="0">
                    <a:solidFill>
                      <a:srgbClr val="C00000"/>
                    </a:solidFill>
                  </a:rPr>
                  <a:t>scalar resolute </a:t>
                </a:r>
                <a:r>
                  <a:rPr lang="en-US" sz="2400" dirty="0"/>
                  <a:t>of a in the direction of b is the ‘signed length’ of the vector resolute u and is given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/>
                          <m:t>a</m:t>
                        </m:r>
                        <m:r>
                          <m:rPr>
                            <m:nor/>
                          </m:rPr>
                          <a:rPr lang="en-US" sz="2400" b="1" dirty="0"/>
                          <m:t>⋅</m:t>
                        </m:r>
                        <m:r>
                          <m:rPr>
                            <m:nor/>
                          </m:rPr>
                          <a:rPr lang="en-US" sz="2400" b="1" dirty="0"/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/>
                          <m:t>|</m:t>
                        </m:r>
                        <m:r>
                          <m:rPr>
                            <m:nor/>
                          </m:rPr>
                          <a:rPr lang="en-US" sz="2400" b="1" dirty="0"/>
                          <m:t>b</m:t>
                        </m:r>
                        <m:r>
                          <m:rPr>
                            <m:nor/>
                          </m:rPr>
                          <a:rPr lang="en-US" sz="2400" b="1" dirty="0"/>
                          <m:t>|</m:t>
                        </m:r>
                      </m:den>
                    </m:f>
                    <m:r>
                      <a:rPr lang="en-US" sz="24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94733B-5DE9-47EB-8885-A539A3E837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6579" y="1653702"/>
                <a:ext cx="10505872" cy="4202349"/>
              </a:xfrm>
              <a:blipFill>
                <a:blip r:embed="rId2"/>
                <a:stretch>
                  <a:fillRect l="-754" t="-2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C246221-43BA-4A4E-9C20-0C2738A775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6613" y="57968"/>
            <a:ext cx="3237059" cy="159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80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152</TotalTime>
  <Words>716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Gill Sans MT</vt:lpstr>
      <vt:lpstr>Gallery</vt:lpstr>
      <vt:lpstr>Vector projections</vt:lpstr>
      <vt:lpstr>vector resolute</vt:lpstr>
      <vt:lpstr>vector resolute</vt:lpstr>
      <vt:lpstr>example</vt:lpstr>
      <vt:lpstr>example</vt:lpstr>
      <vt:lpstr>example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projections</dc:title>
  <dc:creator>Lyn ZHANG</dc:creator>
  <cp:lastModifiedBy>Lyn ZHANG</cp:lastModifiedBy>
  <cp:revision>10</cp:revision>
  <dcterms:created xsi:type="dcterms:W3CDTF">2021-07-19T01:40:44Z</dcterms:created>
  <dcterms:modified xsi:type="dcterms:W3CDTF">2021-07-21T04:39:57Z</dcterms:modified>
</cp:coreProperties>
</file>