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2A779-1640-40BD-9A93-5F4F9C1C3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839113-3BED-4425-88E8-3805B546CF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7F3B00-AB06-4B7F-A44A-1BA851829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F64B-B64A-4740-B577-B2631AB41ABF}" type="datetimeFigureOut">
              <a:rPr lang="en-AU" smtClean="0"/>
              <a:t>19/07/2021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F671D-8A6C-497D-958C-63E5EC5E2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92F03-069D-4380-85CC-63CA4CDA2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4E01-9107-41B1-91A2-28DCB7185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3192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C4250-94A2-4000-9CFF-5284C6C63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D9867B-E2D7-447C-81CA-5B47B44474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C3ECC-CC13-49AA-BE3A-2679C5AF1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F64B-B64A-4740-B577-B2631AB41ABF}" type="datetimeFigureOut">
              <a:rPr lang="en-AU" smtClean="0"/>
              <a:t>19/07/2021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B3E50-8BCA-4EDE-97AA-3D20FE93A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91CA9-05CC-4E1D-9195-5E6B36B5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4E01-9107-41B1-91A2-28DCB7185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8098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F5F354-8DC5-4D12-9FCB-309CB4619E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FFECFA-EE81-4CE5-BBAF-504BE48CFA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AFDC6-DEAD-4C66-9B95-B28DC9B0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F64B-B64A-4740-B577-B2631AB41ABF}" type="datetimeFigureOut">
              <a:rPr lang="en-AU" smtClean="0"/>
              <a:t>19/07/2021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1B2AD-E581-4B79-808E-236282774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D1681-DB8D-4223-A050-16188042E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4E01-9107-41B1-91A2-28DCB7185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628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6FE16-4A1F-44D2-BB62-036C85D4F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DB3A0-157D-4DB6-A197-D8B0F6F13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F9492-8FA4-4CAD-AAE5-7F9690629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F64B-B64A-4740-B577-B2631AB41ABF}" type="datetimeFigureOut">
              <a:rPr lang="en-AU" smtClean="0"/>
              <a:t>19/07/2021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B7A9F-A592-4F7D-8FFB-39577AFE7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A41FA-445E-42C2-8186-247D9C1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4E01-9107-41B1-91A2-28DCB7185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4699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D7C27-3B7B-494B-BD7B-2BB3B9BFD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66589-5C95-40A5-B910-D5385279D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F8BE1-CA2D-42D4-ABE5-A07906603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F64B-B64A-4740-B577-B2631AB41ABF}" type="datetimeFigureOut">
              <a:rPr lang="en-AU" smtClean="0"/>
              <a:t>19/07/2021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EDD46-17DA-42C9-AB49-577B58144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C30E0-0985-4154-AB8B-0663E43EC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4E01-9107-41B1-91A2-28DCB7185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1002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CD366-4D8D-4EB4-9740-80C57F39F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007DC-C8E3-4151-B8CC-F135BE664E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E6073-0938-4D90-8EE5-73AE441E6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2431E0-0827-4C05-A5BD-F044D907B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F64B-B64A-4740-B577-B2631AB41ABF}" type="datetimeFigureOut">
              <a:rPr lang="en-AU" smtClean="0"/>
              <a:t>19/07/2021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52F96B-B2FA-4F5D-AF10-6B68FB053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F2E579-F829-40ED-9139-2A9AF4DFB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4E01-9107-41B1-91A2-28DCB7185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2466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7A3EB-4989-40CB-8034-DD6959B83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2A543A-3F2A-42B8-A0D6-58FB5A8FF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FDA8B9-8569-4DC1-B0BB-90A92E3383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66CA6B-6390-4D70-A12C-10E5BDD0E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7790B1-9755-4F4D-9E61-1CF2679916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A3B9F2-B8B5-4B3E-AA5E-A0F099C02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F64B-B64A-4740-B577-B2631AB41ABF}" type="datetimeFigureOut">
              <a:rPr lang="en-AU" smtClean="0"/>
              <a:t>19/07/2021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2DA9B6-04F1-45C0-AD5B-E189F7EF0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96003E-D90E-4A8D-B917-F66F997B2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4E01-9107-41B1-91A2-28DCB7185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947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65B1D-64C0-440D-92A0-70774B321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B70D2D-EFCC-4C9C-BC6D-F2BAF6986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F64B-B64A-4740-B577-B2631AB41ABF}" type="datetimeFigureOut">
              <a:rPr lang="en-AU" smtClean="0"/>
              <a:t>19/07/2021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FD717E-4827-4A8A-A4D4-5CCBA357A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3071F0-43D7-454A-B11E-7C6174551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4E01-9107-41B1-91A2-28DCB7185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2452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0B0012-7FB8-4DDC-8593-719ACC30B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F64B-B64A-4740-B577-B2631AB41ABF}" type="datetimeFigureOut">
              <a:rPr lang="en-AU" smtClean="0"/>
              <a:t>19/07/2021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9E7212-EBB1-41CD-BB2F-50C9EACE9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38BA3-0A12-4A75-BB95-C034A164D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4E01-9107-41B1-91A2-28DCB7185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8279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AF2C7-FD63-4C9D-B24A-E88A23A3D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7CAD0-8D0F-410F-8F4D-7D2653560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14192-BF48-4ABB-BDFC-150136535D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5CCDEC-0560-424D-A4DE-645999338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F64B-B64A-4740-B577-B2631AB41ABF}" type="datetimeFigureOut">
              <a:rPr lang="en-AU" smtClean="0"/>
              <a:t>19/07/2021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CEBF6-21D5-4353-A7EB-EDEA49E03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782083-FBF6-4E7F-9387-4069C0292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4E01-9107-41B1-91A2-28DCB7185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3117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86914-5BAE-4E0E-A792-E8A911FCD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4F414-720F-4195-ADFB-38D37A1DEA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B99415-E25C-4528-88D5-A8BB3BA2E1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FBEF7B-9A74-41F0-86A6-841CE279C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F64B-B64A-4740-B577-B2631AB41ABF}" type="datetimeFigureOut">
              <a:rPr lang="en-AU" smtClean="0"/>
              <a:t>19/07/2021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2E9A60-740D-4DF9-9BF2-76C45F1B0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BF0F20-4DE4-4A95-8A76-20CC537F3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4E01-9107-41B1-91A2-28DCB7185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5851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731443-FF04-4BA7-AA8F-81A57B04C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A3437-1DC6-4E4B-A338-7B046E9CB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F0B09-8DC0-4C7E-A53B-C883CF92F4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FF64B-B64A-4740-B577-B2631AB41ABF}" type="datetimeFigureOut">
              <a:rPr lang="en-AU" smtClean="0"/>
              <a:t>19/07/2021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E5C4D-7925-479E-AC7B-F5D8269D4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50B0C-F883-4489-8E02-CE1312D15D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24E01-9107-41B1-91A2-28DCB7185C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1358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oxyl.deviantart.com/art/Geometric-Graffiti-15726501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geometric-background.html/download/10848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geometric-background.html/download/10848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geometric-background.html/download/10848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geometric-background.html/download/10848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geometric-background.html/download/10848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2CFC0-066B-4E33-B4D1-473CEB255C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Geometric proofs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1FD02E-02A9-4713-918C-CDCDF4EC8C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20E</a:t>
            </a:r>
          </a:p>
        </p:txBody>
      </p:sp>
    </p:spTree>
    <p:extLst>
      <p:ext uri="{BB962C8B-B14F-4D97-AF65-F5344CB8AC3E}">
        <p14:creationId xmlns:p14="http://schemas.microsoft.com/office/powerpoint/2010/main" val="4109353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C12F8-9FF6-427C-AFED-A8D41502F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definitions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1DB85-516E-43ED-AD1E-F515989EC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Collinear points</a:t>
            </a:r>
            <a:r>
              <a:rPr lang="en-US" dirty="0"/>
              <a:t>	Three or more points are collinear if they all lie on a single line.	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Concurrent lines</a:t>
            </a:r>
            <a:r>
              <a:rPr lang="en-US" dirty="0"/>
              <a:t>	Three or more lines are concurrent if they all pass through a single point.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F2C294-5E55-4EB9-94EB-1C7A135139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3513" y="2396339"/>
            <a:ext cx="4303984" cy="939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F6BE03E-77E2-45B7-B9D5-73B3F6DC2B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6288" y="4195428"/>
            <a:ext cx="1822768" cy="2297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42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C12F8-9FF6-427C-AFED-A8D41502F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Properties of vectors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01DB85-516E-43ED-AD1E-F515989ECC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dirty="0">
                    <a:solidFill>
                      <a:schemeClr val="tx1"/>
                    </a:solidFill>
                  </a:rPr>
                  <a:t>For </a:t>
                </a:r>
                <a:r>
                  <a:rPr lang="en-US" dirty="0" err="1">
                    <a:solidFill>
                      <a:schemeClr val="tx1"/>
                    </a:solidFill>
                  </a:rPr>
                  <a:t>k∈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err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i="0" dirty="0" err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, the vector </a:t>
                </a:r>
                <a:r>
                  <a:rPr lang="en-US" b="1" dirty="0">
                    <a:solidFill>
                      <a:schemeClr val="tx1"/>
                    </a:solidFill>
                  </a:rPr>
                  <a:t>ka</a:t>
                </a:r>
                <a:r>
                  <a:rPr lang="en-US" dirty="0">
                    <a:solidFill>
                      <a:schemeClr val="tx1"/>
                    </a:solidFill>
                  </a:rPr>
                  <a:t> is in the same direction as a and has magnitude </a:t>
                </a:r>
                <a:r>
                  <a:rPr lang="en-US" b="1" dirty="0" err="1">
                    <a:solidFill>
                      <a:schemeClr val="tx1"/>
                    </a:solidFill>
                  </a:rPr>
                  <a:t>k|a</a:t>
                </a:r>
                <a:r>
                  <a:rPr lang="en-US" b="1" dirty="0">
                    <a:solidFill>
                      <a:schemeClr val="tx1"/>
                    </a:solidFill>
                  </a:rPr>
                  <a:t>|</a:t>
                </a:r>
                <a:r>
                  <a:rPr lang="en-US" dirty="0">
                    <a:solidFill>
                      <a:schemeClr val="tx1"/>
                    </a:solidFill>
                  </a:rPr>
                  <a:t>,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:r>
                  <a:rPr lang="en-US" dirty="0">
                    <a:solidFill>
                      <a:schemeClr val="tx1"/>
                    </a:solidFill>
                  </a:rPr>
                  <a:t>and the vector </a:t>
                </a:r>
                <a:r>
                  <a:rPr lang="en-US" b="1" dirty="0">
                    <a:solidFill>
                      <a:schemeClr val="tx1"/>
                    </a:solidFill>
                  </a:rPr>
                  <a:t>−ka </a:t>
                </a:r>
                <a:r>
                  <a:rPr lang="en-US" dirty="0">
                    <a:solidFill>
                      <a:schemeClr val="tx1"/>
                    </a:solidFill>
                  </a:rPr>
                  <a:t>is in the opposite direction to a and has magnitude </a:t>
                </a:r>
                <a:r>
                  <a:rPr lang="en-US" dirty="0" err="1">
                    <a:solidFill>
                      <a:schemeClr val="tx1"/>
                    </a:solidFill>
                  </a:rPr>
                  <a:t>k|a</a:t>
                </a:r>
                <a:r>
                  <a:rPr lang="en-US" dirty="0">
                    <a:solidFill>
                      <a:schemeClr val="tx1"/>
                    </a:solidFill>
                  </a:rPr>
                  <a:t>|.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>
                    <a:solidFill>
                      <a:schemeClr val="tx1"/>
                    </a:solidFill>
                  </a:rPr>
                  <a:t>If vectors a and b are parallel, then b=ka for some </a:t>
                </a:r>
                <a:r>
                  <a:rPr lang="en-US" dirty="0" err="1">
                    <a:solidFill>
                      <a:schemeClr val="tx1"/>
                    </a:solidFill>
                  </a:rPr>
                  <a:t>k∈</a:t>
                </a:r>
                <a:r>
                  <a:rPr lang="en-US" dirty="0" err="1">
                    <a:solidFill>
                      <a:schemeClr val="tx1"/>
                    </a:solidFill>
                    <a:latin typeface="Castellar" panose="020A0402060406010301" pitchFamily="18" charset="0"/>
                  </a:rPr>
                  <a:t>R</a:t>
                </a:r>
                <a:r>
                  <a:rPr lang="en-US" dirty="0">
                    <a:solidFill>
                      <a:schemeClr val="tx1"/>
                    </a:solidFill>
                  </a:rPr>
                  <a:t>∖{0}. Conversely, if a and b are non-zero vectors such that b=ka for some </a:t>
                </a:r>
                <a:r>
                  <a:rPr lang="en-US" dirty="0" err="1">
                    <a:solidFill>
                      <a:schemeClr val="tx1"/>
                    </a:solidFill>
                  </a:rPr>
                  <a:t>k∈</a:t>
                </a:r>
                <a:r>
                  <a:rPr lang="en-US" dirty="0" err="1">
                    <a:solidFill>
                      <a:schemeClr val="tx1"/>
                    </a:solidFill>
                    <a:latin typeface="Castellar" panose="020A0402060406010301" pitchFamily="18" charset="0"/>
                  </a:rPr>
                  <a:t>R</a:t>
                </a:r>
                <a:r>
                  <a:rPr lang="en-US" dirty="0">
                    <a:solidFill>
                      <a:schemeClr val="tx1"/>
                    </a:solidFill>
                  </a:rPr>
                  <a:t>∖{0}, then a and b are parallel.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>
                    <a:solidFill>
                      <a:schemeClr val="tx1"/>
                    </a:solidFill>
                  </a:rPr>
                  <a:t>If a and b are parallel with at least one point in common, then a and b lie on the same straight line. For example, if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</a:t>
                </a:r>
                <a:r>
                  <a:rPr lang="en-US" dirty="0" err="1">
                    <a:solidFill>
                      <a:schemeClr val="tx1"/>
                    </a:solidFill>
                  </a:rPr>
                  <a:t>k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for some </a:t>
                </a:r>
                <a:r>
                  <a:rPr lang="en-US" dirty="0" err="1">
                    <a:solidFill>
                      <a:schemeClr val="tx1"/>
                    </a:solidFill>
                  </a:rPr>
                  <a:t>k∈</a:t>
                </a:r>
                <a:r>
                  <a:rPr lang="en-US" dirty="0" err="1">
                    <a:solidFill>
                      <a:schemeClr val="tx1"/>
                    </a:solidFill>
                    <a:latin typeface="Castellar" panose="020A0402060406010301" pitchFamily="18" charset="0"/>
                  </a:rPr>
                  <a:t>R</a:t>
                </a:r>
                <a:r>
                  <a:rPr lang="en-US" dirty="0">
                    <a:solidFill>
                      <a:schemeClr val="tx1"/>
                    </a:solidFill>
                  </a:rPr>
                  <a:t>∖{0}, then A, B and C are collinear.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>
                    <a:solidFill>
                      <a:schemeClr val="tx1"/>
                    </a:solidFill>
                  </a:rPr>
                  <a:t>Two non-zero vectors a and b are perpendicular if and only if </a:t>
                </a:r>
                <a:r>
                  <a:rPr lang="en-US" dirty="0" err="1">
                    <a:solidFill>
                      <a:schemeClr val="tx1"/>
                    </a:solidFill>
                  </a:rPr>
                  <a:t>a⋅b</a:t>
                </a:r>
                <a:r>
                  <a:rPr lang="en-US" dirty="0">
                    <a:solidFill>
                      <a:schemeClr val="tx1"/>
                    </a:solidFill>
                  </a:rPr>
                  <a:t>=0.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b="1" dirty="0">
                    <a:solidFill>
                      <a:schemeClr val="tx1"/>
                    </a:solidFill>
                  </a:rPr>
                  <a:t>a⋅a=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b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𝐚</m:t>
                            </m:r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/>
                              </m:mr>
                              <m:mr>
                                <m:e/>
                              </m:mr>
                            </m:m>
                          </m:e>
                        </m:d>
                      </m:e>
                      <m:sup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AU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01DB85-516E-43ED-AD1E-F515989ECC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812" t="-1401" r="-6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8915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C12F8-9FF6-427C-AFED-A8D41502F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034"/>
            <a:ext cx="10515600" cy="659003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01DB85-516E-43ED-AD1E-F515989ECC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59536"/>
                <a:ext cx="11049000" cy="5468112"/>
              </a:xfrm>
            </p:spPr>
            <p:txBody>
              <a:bodyPr>
                <a:normAutofit fontScale="92500"/>
              </a:bodyPr>
              <a:lstStyle/>
              <a:p>
                <a:r>
                  <a:rPr lang="en-AU" dirty="0"/>
                  <a:t>Three points P, Q and R have position vectors p, q and k(2p+q) respectively, relative to a fixed origin O. The points O, P and Q are not collinear.</a:t>
                </a:r>
              </a:p>
              <a:p>
                <a:r>
                  <a:rPr lang="en-AU" dirty="0"/>
                  <a:t>Find the value of k if: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𝑄𝑅</m:t>
                        </m:r>
                      </m:e>
                    </m:acc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 is parallel to p</a:t>
                </a:r>
              </a:p>
              <a:p>
                <a:r>
                  <a:rPr lang="en-AU" dirty="0"/>
                  <a:t>Solution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𝑄𝑅</m:t>
                        </m:r>
                      </m:e>
                    </m:acc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acc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=−</a:t>
                </a:r>
                <a:r>
                  <a:rPr lang="en-AU" dirty="0" err="1"/>
                  <a:t>q+k</a:t>
                </a:r>
                <a:r>
                  <a:rPr lang="en-AU" dirty="0"/>
                  <a:t>(2p+q)=2kp+(k−1)q</a:t>
                </a:r>
              </a:p>
              <a:p>
                <a:r>
                  <a:rPr lang="en-AU" dirty="0"/>
                  <a:t>If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𝑄𝑅</m:t>
                        </m:r>
                      </m:e>
                    </m:acc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is parallel to p, then there is some </a:t>
                </a:r>
                <a:r>
                  <a:rPr lang="el-GR" dirty="0"/>
                  <a:t>λ∈</a:t>
                </a:r>
                <a:r>
                  <a:rPr lang="en-AU" dirty="0">
                    <a:latin typeface="Castellar" panose="020A0402060406010301" pitchFamily="18" charset="0"/>
                  </a:rPr>
                  <a:t>R</a:t>
                </a:r>
                <a:r>
                  <a:rPr lang="en-AU" dirty="0"/>
                  <a:t>∖{0} such that</a:t>
                </a:r>
              </a:p>
              <a:p>
                <a:r>
                  <a:rPr lang="en-AU" dirty="0"/>
                  <a:t>2kp+(k−1)q=</a:t>
                </a:r>
                <a:r>
                  <a:rPr lang="el-GR" dirty="0"/>
                  <a:t>λ</a:t>
                </a:r>
                <a:r>
                  <a:rPr lang="en-AU" dirty="0"/>
                  <a:t>p</a:t>
                </a:r>
              </a:p>
              <a:p>
                <a:r>
                  <a:rPr lang="en-AU" dirty="0"/>
                  <a:t>This implies that</a:t>
                </a:r>
              </a:p>
              <a:p>
                <a:r>
                  <a:rPr lang="en-AU" dirty="0"/>
                  <a:t>2k=</a:t>
                </a:r>
                <a:r>
                  <a:rPr lang="el-GR" dirty="0"/>
                  <a:t>λ </a:t>
                </a:r>
                <a:r>
                  <a:rPr lang="en-AU" dirty="0"/>
                  <a:t>and k−1=0</a:t>
                </a:r>
              </a:p>
              <a:p>
                <a:r>
                  <a:rPr lang="en-AU" dirty="0"/>
                  <a:t>Hence k=1.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01DB85-516E-43ED-AD1E-F515989ECC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59536"/>
                <a:ext cx="11049000" cy="5468112"/>
              </a:xfrm>
              <a:blipFill>
                <a:blip r:embed="rId4"/>
                <a:stretch>
                  <a:fillRect l="-883" t="-167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881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C12F8-9FF6-427C-AFED-A8D41502F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034"/>
            <a:ext cx="10515600" cy="659003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01DB85-516E-43ED-AD1E-F515989ECC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59536"/>
                <a:ext cx="11049000" cy="5468112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AU" dirty="0"/>
                  <a:t>Three points P, Q and R have position vectors p, q and k(2p+q) respectively, relative to a fixed origin O. The points O, P and Q are not collinear.</a:t>
                </a:r>
              </a:p>
              <a:p>
                <a:r>
                  <a:rPr lang="en-AU" dirty="0"/>
                  <a:t>Find the value of k if: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acc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is parallel to q</a:t>
                </a:r>
              </a:p>
              <a:p>
                <a:r>
                  <a:rPr lang="en-AU" dirty="0"/>
                  <a:t>Solution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𝑃𝑅</m:t>
                        </m:r>
                      </m:e>
                    </m:acc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acc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=−</a:t>
                </a:r>
                <a:r>
                  <a:rPr lang="en-AU" dirty="0" err="1"/>
                  <a:t>p+k</a:t>
                </a:r>
                <a:r>
                  <a:rPr lang="en-AU" dirty="0"/>
                  <a:t>(2p+q)=(2k−1)</a:t>
                </a:r>
                <a:r>
                  <a:rPr lang="en-AU" dirty="0" err="1"/>
                  <a:t>p+kq</a:t>
                </a:r>
                <a:endParaRPr lang="en-AU" dirty="0"/>
              </a:p>
              <a:p>
                <a:r>
                  <a:rPr lang="en-AU" dirty="0"/>
                  <a:t>If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𝑃𝑅</m:t>
                        </m:r>
                      </m:e>
                    </m:acc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is parallel to q, then there is some </a:t>
                </a:r>
                <a:r>
                  <a:rPr lang="en-AU" dirty="0" err="1"/>
                  <a:t>m∈</a:t>
                </a:r>
                <a:r>
                  <a:rPr lang="en-AU" dirty="0" err="1">
                    <a:latin typeface="Castellar" panose="020A0402060406010301" pitchFamily="18" charset="0"/>
                  </a:rPr>
                  <a:t>R</a:t>
                </a:r>
                <a:r>
                  <a:rPr lang="en-AU" dirty="0"/>
                  <a:t>∖{0} such that</a:t>
                </a:r>
              </a:p>
              <a:p>
                <a:r>
                  <a:rPr lang="en-AU" dirty="0"/>
                  <a:t>(2k−1)</a:t>
                </a:r>
                <a:r>
                  <a:rPr lang="en-AU" dirty="0" err="1"/>
                  <a:t>p+kq</a:t>
                </a:r>
                <a:r>
                  <a:rPr lang="en-AU" dirty="0"/>
                  <a:t>=</a:t>
                </a:r>
                <a:r>
                  <a:rPr lang="en-AU" dirty="0" err="1"/>
                  <a:t>mq</a:t>
                </a:r>
                <a:endParaRPr lang="en-AU" dirty="0"/>
              </a:p>
              <a:p>
                <a:r>
                  <a:rPr lang="en-AU" dirty="0"/>
                  <a:t>This implies that</a:t>
                </a:r>
              </a:p>
              <a:p>
                <a:r>
                  <a:rPr lang="en-AU" dirty="0"/>
                  <a:t>2k−1=0 and k=m</a:t>
                </a:r>
              </a:p>
              <a:p>
                <a:r>
                  <a:rPr lang="en-AU" dirty="0"/>
                  <a:t>Hence k=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i="0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AU" dirty="0"/>
                  <a:t>.</a:t>
                </a:r>
              </a:p>
              <a:p>
                <a:r>
                  <a:rPr lang="en-AU" dirty="0"/>
                  <a:t>Note: Since points O, P and Q are not collinear, the vectors p and q are not parallel.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01DB85-516E-43ED-AD1E-F515989ECC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59536"/>
                <a:ext cx="11049000" cy="5468112"/>
              </a:xfrm>
              <a:blipFill>
                <a:blip r:embed="rId4"/>
                <a:stretch>
                  <a:fillRect l="-883" t="-278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57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C12F8-9FF6-427C-AFED-A8D41502F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034"/>
            <a:ext cx="10515600" cy="659003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01DB85-516E-43ED-AD1E-F515989ECC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59536"/>
                <a:ext cx="11049000" cy="5468112"/>
              </a:xfrm>
            </p:spPr>
            <p:txBody>
              <a:bodyPr>
                <a:normAutofit fontScale="92500"/>
              </a:bodyPr>
              <a:lstStyle/>
              <a:p>
                <a:r>
                  <a:rPr lang="en-AU" dirty="0"/>
                  <a:t>Three points P, Q and R have position vectors p, q and k(2p+q) respectively, relative to a fixed origin O. The points O, P and Q are not collinear.</a:t>
                </a:r>
              </a:p>
              <a:p>
                <a:r>
                  <a:rPr lang="en-AU" dirty="0"/>
                  <a:t>Find the value of k if:</a:t>
                </a:r>
              </a:p>
              <a:p>
                <a:r>
                  <a:rPr lang="en-AU" dirty="0"/>
                  <a:t>P, Q and R are collinear.</a:t>
                </a:r>
              </a:p>
              <a:p>
                <a:r>
                  <a:rPr lang="en-AU" dirty="0"/>
                  <a:t>Solution</a:t>
                </a:r>
              </a:p>
              <a:p>
                <a:r>
                  <a:rPr lang="en-AU" dirty="0"/>
                  <a:t>If points P, Q and R are collinear, then there exists </a:t>
                </a:r>
                <a:r>
                  <a:rPr lang="en-AU" dirty="0" err="1"/>
                  <a:t>n∈</a:t>
                </a:r>
                <a:r>
                  <a:rPr lang="en-AU" dirty="0" err="1">
                    <a:latin typeface="Castellar" panose="020A0402060406010301" pitchFamily="18" charset="0"/>
                  </a:rPr>
                  <a:t>R</a:t>
                </a:r>
                <a:r>
                  <a:rPr lang="en-AU" dirty="0"/>
                  <a:t>∖{0} such that</a:t>
                </a:r>
              </a:p>
              <a:p>
                <a:r>
                  <a:rPr lang="en-AU" dirty="0" err="1"/>
                  <a:t>n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acc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acc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AU" dirty="0"/>
                  <a:t>∴ n(−</a:t>
                </a:r>
                <a:r>
                  <a:rPr lang="en-AU" dirty="0" err="1"/>
                  <a:t>p+q</a:t>
                </a:r>
                <a:r>
                  <a:rPr lang="en-AU" dirty="0"/>
                  <a:t>) =2kp+(k−1)q</a:t>
                </a:r>
              </a:p>
              <a:p>
                <a:r>
                  <a:rPr lang="en-AU" dirty="0"/>
                  <a:t>This implies that</a:t>
                </a:r>
              </a:p>
              <a:p>
                <a:r>
                  <a:rPr lang="en-AU" dirty="0"/>
                  <a:t>−n=2k and n=k−1</a:t>
                </a:r>
              </a:p>
              <a:p>
                <a:r>
                  <a:rPr lang="en-AU" dirty="0"/>
                  <a:t>Therefore 3k−1=0 and so k=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01DB85-516E-43ED-AD1E-F515989ECC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59536"/>
                <a:ext cx="11049000" cy="5468112"/>
              </a:xfrm>
              <a:blipFill>
                <a:blip r:embed="rId4"/>
                <a:stretch>
                  <a:fillRect l="-883" t="-167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370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597</Words>
  <Application>Microsoft Office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Castellar</vt:lpstr>
      <vt:lpstr>Office Theme</vt:lpstr>
      <vt:lpstr>Geometric proofs</vt:lpstr>
      <vt:lpstr>Two definitions</vt:lpstr>
      <vt:lpstr>Properties of vectors</vt:lpstr>
      <vt:lpstr>Example</vt:lpstr>
      <vt:lpstr>Example</vt:lpstr>
      <vt:lpstr>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Geometric proofs</dc:title>
  <dc:creator>Lyn ZHANG</dc:creator>
  <cp:lastModifiedBy>Lyn ZHANG</cp:lastModifiedBy>
  <cp:revision>4</cp:revision>
  <dcterms:created xsi:type="dcterms:W3CDTF">2021-07-19T03:42:16Z</dcterms:created>
  <dcterms:modified xsi:type="dcterms:W3CDTF">2021-07-19T04:04:19Z</dcterms:modified>
</cp:coreProperties>
</file>