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63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038AD-C5F7-448C-ABDC-00F0B586BE75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46569-9608-434A-B458-EA3BC4465C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745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https://www.transum.org/Maths/Puzzles/Vectors/Parallel.asp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E46569-9608-434A-B458-EA3BC4465CBA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894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https://www.transum.org/software/SW/Starter_of_the_day/Students/Vectors.asp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E46569-9608-434A-B458-EA3BC4465CBA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7046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7B643-8F21-42AC-89A5-1A075FDCA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9F46AA-D143-4075-8F16-9AE243858E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4A467-1151-4F57-98A0-1A7CA3D08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2676-0044-4298-AA78-3942B5D6931F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B279F-326C-4FBB-BB77-DBB2ECBFC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02B50-7F6B-4CFE-B974-CBFEB5000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1D2E-9D6C-442B-9FCC-BC9550653F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0781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B8AED-88B8-47C9-B000-DA732A880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A87803-D361-4EB9-BE35-86C3D4544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00EA9-5649-4244-8E90-921938BF5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2676-0044-4298-AA78-3942B5D6931F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A1738-0F9B-4260-9BB3-681E31E0C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F4398-9647-43D0-A53E-7405FB30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1D2E-9D6C-442B-9FCC-BC9550653F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551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46B3B6-719B-41D6-A799-276F02E397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8576BF-A421-4F5C-9EEB-BF0774AF7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2D37-1FD7-40F5-925D-60BC439BA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2676-0044-4298-AA78-3942B5D6931F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70CCA-05A3-4455-B130-323D583CD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314D5-7062-464E-81CD-F1C6D1DF6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1D2E-9D6C-442B-9FCC-BC9550653F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104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57516-A213-4AF7-B174-0230903E7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ABB73-88ED-43E3-9C26-D0579A365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0EA9A-D64E-4BB9-932E-5D5BFA312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2676-0044-4298-AA78-3942B5D6931F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BC06A-6E8F-436E-BBF0-CE82466B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E5AC0-0D3B-4046-BDC3-C7ABF1236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1D2E-9D6C-442B-9FCC-BC9550653F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034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29414-095F-4DFD-B879-6F04F8080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20B141-B21C-4A60-A47E-7A413F645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B752A-A07D-4C34-BE19-B79A7F09E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2676-0044-4298-AA78-3942B5D6931F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199E8-0211-4327-834A-91F13D05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DA090-AB96-4D65-839B-5A043256E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1D2E-9D6C-442B-9FCC-BC9550653F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8932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D0884-786F-48E5-AA3A-3743BC3CC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59160-735E-4029-915B-2429515D69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E5D266-FDDF-4D69-BCC0-C8C99A2D9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D2F43D-DFA9-421D-8581-FDCA20769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2676-0044-4298-AA78-3942B5D6931F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09B750-7E70-41DB-A04E-E03F9A304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195F92-B4C3-49D1-9E31-D893EBF0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1D2E-9D6C-442B-9FCC-BC9550653F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3908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899C7-09CA-4951-B708-A9040FCC7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BB30A-52A4-4E82-8A4F-CE493B3BD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8930E3-9C52-4E83-B44D-DEBF85A36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B59D55-C9E1-48E7-9B33-3DEFB4575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7B281-3515-4125-A7B8-F9D41209A9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FC463A-A93B-42DF-82CF-267C601D9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2676-0044-4298-AA78-3942B5D6931F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5AC04F-3D88-4A83-ADF3-480315FB4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D138E1-DA68-4E1D-A9BC-028ECDEEA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1D2E-9D6C-442B-9FCC-BC9550653F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6263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8C0FC-70D1-4AE3-B8E5-52202CF24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2BB330-DE5B-4E50-B136-8F630A48C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2676-0044-4298-AA78-3942B5D6931F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A9F100-1482-4DB4-B4EF-3E07381AA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A34BD3-5D15-4199-ADA4-695B1C063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1D2E-9D6C-442B-9FCC-BC9550653F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132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6CD55D-1919-4E32-87B4-0E8E25E86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2676-0044-4298-AA78-3942B5D6931F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C5E2AD-16C3-4E22-A314-053D74995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1D436-1007-43DC-9E9D-6BD22C49C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1D2E-9D6C-442B-9FCC-BC9550653F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626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54420-275D-4A48-ABFC-6E6C2752E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1CEAC-A73D-4547-B09D-460D8F496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1C9146-7FF9-4CC5-8FDF-8E4BF5452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5373A-DAC9-4AEE-8F50-6FD937CD4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2676-0044-4298-AA78-3942B5D6931F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850242-BE30-4875-BB99-4FFA0C567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26746-0328-4231-82A3-740D0A87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1D2E-9D6C-442B-9FCC-BC9550653F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316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AA2E0-D7E4-46A0-BF91-A7677E41D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FAD711-CDC6-4989-8422-5EB9E7C7D0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849578-6794-4301-8C27-1BC4FBC128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F8F15-00AA-4F49-9EED-F8B4A54E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2676-0044-4298-AA78-3942B5D6931F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A9222C-1125-47E2-A7FF-083379FE5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CCB0C-46DA-4839-83AE-3C491FD28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1D2E-9D6C-442B-9FCC-BC9550653F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032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F3E931-9014-4091-85F0-214EC68B2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2159D9-623C-421D-9A92-288F018AF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31EB7-9B81-48E7-BBAE-80418F40C1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72676-0044-4298-AA78-3942B5D6931F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72FEC-0969-429A-9AA0-9E5E84D17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24A3B-F49E-459C-B006-64A74735B9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A1D2E-9D6C-442B-9FCC-BC9550653F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985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logoscoped.com/archive/2007-02-06-n65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theconversation.com/four-visions-three-dimensions-the-future-of-3d-printing-993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theconversation.com/four-visions-three-dimensions-the-future-of-3d-printing-993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heconversation.com/four-visions-three-dimensions-the-future-of-3d-printing-993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heconversation.com/four-visions-three-dimensions-the-future-of-3d-printing-993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heconversation.com/four-visions-three-dimensions-the-future-of-3d-printing-993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heconversation.com/four-visions-three-dimensions-the-future-of-3d-printing-993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heconversation.com/four-visions-three-dimensions-the-future-of-3d-printing-993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heconversation.com/four-visions-three-dimensions-the-future-of-3d-printing-993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3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5000" b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D643F-E1C9-4A40-9D66-18BADD1399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Vectors in three dimensions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DBC1C-CA8C-41BD-B788-4539ACBA77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20F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0739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"/>
            <a:lum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15A0D34-D0E3-4E31-B357-2DDB96C8A9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278" y="185230"/>
            <a:ext cx="11077443" cy="615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964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"/>
            <a:lum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FB2AD4-1997-4664-903F-19893BF638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782" y="-1"/>
            <a:ext cx="11675841" cy="641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740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FAD57-FB02-4E46-92CC-9DAF3D207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in 3D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4CDE1D-42BE-4403-9624-980EF52018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AU" dirty="0"/>
                  <a:t>Points in three dimensions are represented using three perpendicular axes as shown.</a:t>
                </a:r>
              </a:p>
              <a:p>
                <a:r>
                  <a:rPr lang="en-AU" dirty="0"/>
                  <a:t>Vectors in three dimensions are of the form</a:t>
                </a:r>
              </a:p>
              <a:p>
                <a:r>
                  <a:rPr lang="en-AU" dirty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AU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AU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/>
                  <a:t>=</a:t>
                </a:r>
                <a:r>
                  <a:rPr lang="en-AU" dirty="0" err="1"/>
                  <a:t>xi+yj+zk</a:t>
                </a:r>
                <a:endParaRPr lang="en-AU" dirty="0"/>
              </a:p>
              <a:p>
                <a:r>
                  <a:rPr lang="en-AU" dirty="0"/>
                  <a:t>Where </a:t>
                </a:r>
                <a:r>
                  <a:rPr lang="en-AU" dirty="0" err="1"/>
                  <a:t>i</a:t>
                </a:r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/>
                  <a:t>, j=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 and k=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  <a:p>
                <a:r>
                  <a:rPr lang="en-AU" dirty="0"/>
                  <a:t>The vectors </a:t>
                </a:r>
                <a:r>
                  <a:rPr lang="en-AU" dirty="0" err="1"/>
                  <a:t>i</a:t>
                </a:r>
                <a:r>
                  <a:rPr lang="en-AU" dirty="0"/>
                  <a:t>, j and k are the standard unit vectors for three dimensions.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4CDE1D-42BE-4403-9624-980EF52018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3081" r="-11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9679043-F809-4618-A8B4-60BBD8E01D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86338" y="2359152"/>
            <a:ext cx="3283227" cy="25786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C5D4B2-0727-436D-9B79-167334FEDF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82568" y="0"/>
            <a:ext cx="2397655" cy="182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30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FAD57-FB02-4E46-92CC-9DAF3D207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Vectors in 3D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4CDE1D-42BE-4403-9624-980EF52018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/>
                  <a:t>The position vector for point A(</a:t>
                </a:r>
                <a:r>
                  <a:rPr lang="en-AU" dirty="0" err="1"/>
                  <a:t>x,y,z</a:t>
                </a:r>
                <a:r>
                  <a:rPr lang="en-AU" dirty="0"/>
                  <a:t>) is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</a:t>
                </a:r>
                <a:r>
                  <a:rPr lang="en-AU" dirty="0" err="1"/>
                  <a:t>xi+yj+zk</a:t>
                </a:r>
                <a:endParaRPr lang="en-AU" dirty="0"/>
              </a:p>
              <a:p>
                <a:r>
                  <a:rPr lang="en-AU" dirty="0"/>
                  <a:t>Using Pythagoras’ theorem twice: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𝐵𝐴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:r>
                  <a:rPr lang="en-AU" dirty="0"/>
                  <a:t>∴|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|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AU" dirty="0">
                            <a:solidFill>
                              <a:schemeClr val="tx1"/>
                            </a:solidFill>
                          </a:rPr>
                          <m:t>+ </m:t>
                        </m:r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AU" dirty="0">
                            <a:solidFill>
                              <a:schemeClr val="tx1"/>
                            </a:solidFill>
                          </a:rPr>
                          <m:t>+ </m:t>
                        </m:r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4CDE1D-42BE-4403-9624-980EF52018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0B9DACE-72F3-42B3-B2B0-EFC72AE100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78139" y="1690688"/>
            <a:ext cx="3992665" cy="2743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06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FAD57-FB02-4E46-92CC-9DAF3D207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4CDE1D-42BE-4403-9624-980EF52018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486275"/>
              </a:xfrm>
            </p:spPr>
            <p:txBody>
              <a:bodyPr>
                <a:normAutofit/>
              </a:bodyPr>
              <a:lstStyle/>
              <a:p>
                <a:r>
                  <a:rPr lang="en-AU" dirty="0"/>
                  <a:t>Let a=</a:t>
                </a:r>
                <a:r>
                  <a:rPr lang="en-AU" dirty="0" err="1"/>
                  <a:t>i+j−k</a:t>
                </a:r>
                <a:r>
                  <a:rPr lang="en-AU" dirty="0"/>
                  <a:t> and b=i+7k. Find:</a:t>
                </a:r>
              </a:p>
              <a:p>
                <a:pPr marL="0" indent="0">
                  <a:buNone/>
                </a:pPr>
                <a:r>
                  <a:rPr lang="en-AU" dirty="0"/>
                  <a:t>1. </a:t>
                </a:r>
                <a:r>
                  <a:rPr lang="en-AU" dirty="0" err="1"/>
                  <a:t>a+b</a:t>
                </a: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2. b−3a</a:t>
                </a:r>
              </a:p>
              <a:p>
                <a:pPr marL="0" indent="0">
                  <a:buNone/>
                </a:pPr>
                <a:r>
                  <a:rPr lang="en-AU" dirty="0"/>
                  <a:t>3. |a|</a:t>
                </a:r>
              </a:p>
              <a:p>
                <a:r>
                  <a:rPr lang="en-AU" dirty="0"/>
                  <a:t>Solution</a:t>
                </a:r>
              </a:p>
              <a:p>
                <a:pPr marL="0" indent="0">
                  <a:buNone/>
                </a:pPr>
                <a:r>
                  <a:rPr lang="en-AU" dirty="0"/>
                  <a:t>1. </a:t>
                </a:r>
                <a:r>
                  <a:rPr lang="en-AU" dirty="0" err="1"/>
                  <a:t>a+b</a:t>
                </a:r>
                <a:r>
                  <a:rPr lang="en-AU" dirty="0"/>
                  <a:t>=i+j−k+i+7k=2i+j+6k</a:t>
                </a:r>
              </a:p>
              <a:p>
                <a:pPr marL="0" indent="0">
                  <a:buNone/>
                </a:pPr>
                <a:r>
                  <a:rPr lang="en-AU" dirty="0"/>
                  <a:t>2. b−3a=i+7k−3(</a:t>
                </a:r>
                <a:r>
                  <a:rPr lang="en-AU" dirty="0" err="1"/>
                  <a:t>i+j−k</a:t>
                </a:r>
                <a:r>
                  <a:rPr lang="en-AU" dirty="0"/>
                  <a:t>)=−2i−3j+10k</a:t>
                </a:r>
              </a:p>
              <a:p>
                <a:pPr marL="0" indent="0">
                  <a:buNone/>
                </a:pPr>
                <a:r>
                  <a:rPr lang="en-AU" dirty="0"/>
                  <a:t>3. |a|=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AU" dirty="0">
                            <a:solidFill>
                              <a:schemeClr val="tx1"/>
                            </a:solidFill>
                          </a:rPr>
                          <m:t>+ </m:t>
                        </m:r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AU" dirty="0">
                            <a:solidFill>
                              <a:schemeClr val="tx1"/>
                            </a:solidFill>
                          </a:rPr>
                          <m:t>+ </m:t>
                        </m:r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(−1)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4CDE1D-42BE-4403-9624-980EF52018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486275"/>
              </a:xfrm>
              <a:blipFill>
                <a:blip r:embed="rId4"/>
                <a:stretch>
                  <a:fillRect l="-1217" t="-217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996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FAD57-FB02-4E46-92CC-9DAF3D207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7019"/>
          </a:xfrm>
        </p:spPr>
        <p:txBody>
          <a:bodyPr/>
          <a:lstStyle/>
          <a:p>
            <a:r>
              <a:rPr lang="en-AU" dirty="0"/>
              <a:t>Example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4CDE1D-42BE-4403-9624-980EF52018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87019"/>
                <a:ext cx="10515600" cy="5389944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AU" dirty="0">
                    <a:solidFill>
                      <a:schemeClr val="tx1"/>
                    </a:solidFill>
                  </a:rPr>
                  <a:t>OABCDEFG  is a cuboid such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=3j,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=k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</a:t>
                </a:r>
                <a:r>
                  <a:rPr lang="en-AU" dirty="0" err="1">
                    <a:solidFill>
                      <a:schemeClr val="tx1"/>
                    </a:solidFill>
                  </a:rPr>
                  <a:t>i</a:t>
                </a:r>
                <a:r>
                  <a:rPr lang="en-AU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0" indent="0">
                  <a:buNone/>
                </a:pPr>
                <a:r>
                  <a:rPr lang="en-AU" dirty="0">
                    <a:solidFill>
                      <a:schemeClr val="tx1"/>
                    </a:solidFill>
                  </a:rPr>
                  <a:t>1. Express each of the following in terms of </a:t>
                </a:r>
                <a:r>
                  <a:rPr lang="en-AU" dirty="0" err="1">
                    <a:solidFill>
                      <a:schemeClr val="tx1"/>
                    </a:solidFill>
                  </a:rPr>
                  <a:t>i</a:t>
                </a:r>
                <a:r>
                  <a:rPr lang="en-AU" dirty="0">
                    <a:solidFill>
                      <a:schemeClr val="tx1"/>
                    </a:solidFill>
                  </a:rPr>
                  <a:t>, j and k: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𝐺𝐹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𝐺𝐵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AU" dirty="0">
                    <a:solidFill>
                      <a:schemeClr val="tx1"/>
                    </a:solidFill>
                  </a:rPr>
                  <a:t>2. Let M and N be the midpoints of OD and GF respectively. Find MN.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Solution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𝐴𝐸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=3j+i      (as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𝐴𝐸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)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𝐸𝐹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=3j+i+k    (as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𝐸𝐹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)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𝐺𝐹</m:t>
                        </m:r>
                      </m:e>
                    </m:acc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=3j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𝐺𝐵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𝐷𝐴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𝐷𝑂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−i+3j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𝑀𝑁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𝑀𝐷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𝐷𝐺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𝐺𝑁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𝑂𝐷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𝑂𝐶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i+k+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j 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|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𝑀𝑁</m:t>
                        </m:r>
                      </m:e>
                    </m:acc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|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+1+</m:t>
                        </m:r>
                        <m:f>
                          <m:f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rad>
                    <m:r>
                      <a:rPr lang="en-AU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14</m:t>
                            </m:r>
                          </m:e>
                        </m:rad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4CDE1D-42BE-4403-9624-980EF52018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87019"/>
                <a:ext cx="10515600" cy="5389944"/>
              </a:xfrm>
              <a:blipFill>
                <a:blip r:embed="rId4"/>
                <a:stretch>
                  <a:fillRect l="-522" t="-14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6F13CB3-68A2-4433-A9FB-1D89630D44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57265" y="787019"/>
            <a:ext cx="3583059" cy="2162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94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FAD57-FB02-4E46-92CC-9DAF3D207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4CDE1D-42BE-4403-9624-980EF52018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/>
                  <a:t>If a=3i+2j+2k, find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AU" dirty="0"/>
                  <a:t>.</a:t>
                </a:r>
              </a:p>
              <a:p>
                <a:endParaRPr lang="en-AU" dirty="0"/>
              </a:p>
              <a:p>
                <a:r>
                  <a:rPr lang="en-AU" dirty="0"/>
                  <a:t>Solution</a:t>
                </a:r>
              </a:p>
              <a:p>
                <a:endParaRPr lang="en-AU" dirty="0"/>
              </a:p>
              <a:p>
                <a:r>
                  <a:rPr lang="en-AU" dirty="0"/>
                  <a:t>|a| 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m:rPr>
                            <m:nor/>
                          </m:rPr>
                          <a:rPr lang="en-AU" dirty="0">
                            <a:solidFill>
                              <a:schemeClr val="tx1"/>
                            </a:solidFill>
                          </a:rPr>
                          <m:t>+ </m:t>
                        </m:r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n-AU" dirty="0">
                            <a:solidFill>
                              <a:schemeClr val="tx1"/>
                            </a:solidFill>
                          </a:rPr>
                          <m:t>+ </m:t>
                        </m:r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rad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rad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:r>
                  <a:rPr lang="en-AU" dirty="0"/>
                  <a:t>∴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AU" dirty="0"/>
                  <a:t> </a:t>
                </a:r>
                <a:r>
                  <a:rPr lang="en-AU" dirty="0">
                    <a:solidFill>
                      <a:schemeClr val="tx1"/>
                    </a:solidFill>
                  </a:rPr>
                  <a:t>=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|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a</a:t>
                </a:r>
                <a:r>
                  <a:rPr lang="en-AU" dirty="0">
                    <a:solidFill>
                      <a:schemeClr val="tx1"/>
                    </a:solidFill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AU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rad>
                      </m:den>
                    </m:f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(3i+2j+2k)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4CDE1D-42BE-4403-9624-980EF52018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119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FAD57-FB02-4E46-92CC-9DAF3D207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4CDE1D-42BE-4403-9624-980EF52018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In three dimensions:</a:t>
                </a:r>
              </a:p>
              <a:p>
                <a:r>
                  <a:rPr lang="en-US" dirty="0"/>
                  <a:t>The standard unit vectors are </a:t>
                </a:r>
                <a:r>
                  <a:rPr lang="en-US" dirty="0" err="1"/>
                  <a:t>i</a:t>
                </a:r>
                <a:r>
                  <a:rPr lang="en-US" dirty="0"/>
                  <a:t>, j and k.</a:t>
                </a:r>
              </a:p>
              <a:p>
                <a:r>
                  <a:rPr lang="en-US" dirty="0"/>
                  <a:t>Each vector can be written in the form u=</a:t>
                </a:r>
                <a:r>
                  <a:rPr lang="en-US" dirty="0" err="1"/>
                  <a:t>xi+yj+zk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If u=</a:t>
                </a:r>
                <a:r>
                  <a:rPr lang="en-US" dirty="0" err="1"/>
                  <a:t>xi+yj+zk</a:t>
                </a:r>
                <a:r>
                  <a:rPr lang="en-US" dirty="0"/>
                  <a:t>, then |u|=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AU" dirty="0">
                            <a:solidFill>
                              <a:schemeClr val="tx1"/>
                            </a:solidFill>
                          </a:rPr>
                          <m:t>+ </m:t>
                        </m:r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AU" dirty="0">
                            <a:solidFill>
                              <a:schemeClr val="tx1"/>
                            </a:solidFill>
                          </a:rPr>
                          <m:t>+ </m:t>
                        </m:r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4CDE1D-42BE-4403-9624-980EF52018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3BEB943-E1D9-4B18-88B9-8135923BC2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7102" y="365125"/>
            <a:ext cx="3386698" cy="2464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468</Words>
  <Application>Microsoft Office PowerPoint</Application>
  <PresentationFormat>Widescreen</PresentationFormat>
  <Paragraphs>54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Vectors in three dimensions</vt:lpstr>
      <vt:lpstr>PowerPoint Presentation</vt:lpstr>
      <vt:lpstr>PowerPoint Presentation</vt:lpstr>
      <vt:lpstr>Vectors in 3D</vt:lpstr>
      <vt:lpstr>Vectors in 3D</vt:lpstr>
      <vt:lpstr>Example </vt:lpstr>
      <vt:lpstr>Example 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Vectors in three dimensions</dc:title>
  <dc:creator>Lyn ZHANG</dc:creator>
  <cp:lastModifiedBy>Lyn ZHANG</cp:lastModifiedBy>
  <cp:revision>5</cp:revision>
  <dcterms:created xsi:type="dcterms:W3CDTF">2021-07-19T04:05:12Z</dcterms:created>
  <dcterms:modified xsi:type="dcterms:W3CDTF">2021-07-22T22:50:00Z</dcterms:modified>
</cp:coreProperties>
</file>