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8390-C785-45CC-BDA6-6BAEABE4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CC4C9-B136-479F-B76E-ABC1C7550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F5A6-79E5-4E94-9D40-011515FA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E81F-8978-4342-B9FF-AC0CFCA0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56458-B137-42F1-86BE-E45958BC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DE88-1219-4E87-B1FA-C0D37CB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8A20-0140-4C9F-9E88-38CB734AB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F34A8-D370-42DF-A9AD-0602571B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551E-9D4F-4356-85E6-B4D955A6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78743-D98A-4BEC-A8AE-81883D0E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305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5E813-C9B9-4853-B504-1FCB5952C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ACDF6-6BEE-47B0-AE7E-30415919E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59DDC-118B-4E1F-AFEB-991C2874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12A72-9392-40EA-9334-2C8683F5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3EF58-6F3A-4087-A0C2-A883A67E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84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5875-6045-4C91-8826-28019116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F71C-A77A-4F02-BD5D-59CB9859F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40FA7-610B-4426-B3D7-CBDC1C64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D36FB-8939-4235-9F75-F1F6723B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9B00F-FB3A-4CF6-80CB-FAC45959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5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8675-C6A6-463F-B558-BCC4FEAF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660DB-A9FC-48E8-BC6C-059C16446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07BA-4457-49BF-9922-1451AD2A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9B40-6004-45E3-8DA4-7427375F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71AB-B969-4287-B3A5-2759B8EB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331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72F8-8A3A-4845-ADA2-AED9C998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B948F-EF51-4E72-A5E3-D57D79627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CA046-4054-4932-A305-5CDCE8142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EC98E-6C11-4D05-A792-FB7830F7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00B1E-E3CC-4C04-A440-37E2842B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23AAA-F059-43D4-8A75-26C5EC98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15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3BD2B-DA52-4699-99A7-A2482DB6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10821-B4BB-40D4-84C7-E0A0710FD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13A0-5406-4E4A-BB24-4B4B4384C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D43006-FB82-44C0-B997-3E8789BA7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2F88D-E08B-46E0-A4ED-925D4E77F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A2747-385C-410C-BFA7-029F1A38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26744-B9E0-4E17-A1D6-73B43B59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8F5C58-96F5-40CB-A8C0-92805ECC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9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E8F16-A0C3-4356-93B0-99048A98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7D497-AB33-461E-8CCC-268B4285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245AD-05B3-43D5-BC2F-42C93F50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568CC-DD17-460C-940C-C822D22F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58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E433F-806F-4FA1-A8D5-69EAB5B7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BE212-10A3-45E5-BB9C-D9D6DEF8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456A-A3CA-4F88-861C-BF2BBDB1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3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F130-E5D4-4713-9306-42DC7ACE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D935F-84FB-4457-A66D-30DD257C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55C11-0BAA-49D1-AE92-5556F0BC3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30735-FA6C-4DC6-9F50-91A11AAE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C075A-AD19-424C-AB31-1285E14B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6D7FE-3364-48E5-A02A-88F09A72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13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E8A55-C932-4F7E-A6F1-35CDF9D9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4984D-38FA-4F3F-B3D1-274A70C88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98544-8005-4961-BA95-1DEF25D2E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3709A-BC49-41B9-9DCD-B1D34AF8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ED93D-376B-4F93-A21B-7FB8CA87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731FB-CE36-4549-9D2E-527BC131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9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0FF2D-A57A-45A1-BEAC-C8D1B32C7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5EB71-A525-4F68-9E41-4617076E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9E04C-5DAF-4411-BDC8-32CE8C8BC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AF81C-0423-4A62-A6A2-BE12ECE6952F}" type="datetimeFigureOut">
              <a:rPr lang="en-AU" smtClean="0"/>
              <a:t>28/07/2021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27580-9F3A-4E80-B590-E5FE3E41A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AA519-EEB1-408C-8C62-FAD894DD9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BF0A-6D1B-4FEB-A55D-652F3E8D73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91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insight.org/image/vector_parallelogram_l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inc.se/math/linalg/vectorsen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inc.se/math/linalg/vectorsen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inc.se/math/linalg/vectorsen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inc.se/math/linalg/vectorsen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inc.se/math/linalg/vectorsen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8B37-5C93-4896-936B-C31CACF48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Chapter 20 Vectors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7744A-6CD0-4C8D-942B-2468BF789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Vectors</a:t>
            </a:r>
          </a:p>
        </p:txBody>
      </p:sp>
    </p:spTree>
    <p:extLst>
      <p:ext uri="{BB962C8B-B14F-4D97-AF65-F5344CB8AC3E}">
        <p14:creationId xmlns:p14="http://schemas.microsoft.com/office/powerpoint/2010/main" val="384064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AD9-25BA-4926-8787-0B20679E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Definitions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 </a:t>
                </a:r>
                <a:r>
                  <a:rPr lang="en-US" b="1" dirty="0"/>
                  <a:t>vector</a:t>
                </a:r>
                <a:r>
                  <a:rPr lang="en-US" dirty="0"/>
                  <a:t> is a set of equivalent </a:t>
                </a:r>
                <a:r>
                  <a:rPr lang="en-US" b="1" dirty="0"/>
                  <a:t>directed line segments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 directed line segment from a point A to a point B is denoted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position vector </a:t>
                </a:r>
                <a:r>
                  <a:rPr lang="en-US" dirty="0"/>
                  <a:t>of a point A is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where O is the origin.</a:t>
                </a:r>
              </a:p>
              <a:p>
                <a:r>
                  <a:rPr lang="en-US" dirty="0"/>
                  <a:t>A vector can be written as a column of numbers. The vector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</m:mr>
                          <m:mr>
                            <m:e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‘2across and 3up’.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7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AD9-25BA-4926-8787-0B20679E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en-AU" dirty="0"/>
              <a:t>Basic operations on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3040"/>
                <a:ext cx="10515600" cy="471392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Addition</a:t>
                </a:r>
              </a:p>
              <a:p>
                <a:r>
                  <a:rPr lang="en-US" dirty="0"/>
                  <a:t>If u=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and v=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then </a:t>
                </a:r>
                <a:r>
                  <a:rPr lang="en-US" dirty="0" err="1"/>
                  <a:t>u+v</a:t>
                </a:r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sum </a:t>
                </a:r>
                <a:r>
                  <a:rPr lang="en-US" dirty="0" err="1"/>
                  <a:t>u+v</a:t>
                </a:r>
                <a:r>
                  <a:rPr lang="en-US" dirty="0"/>
                  <a:t> can also be obtained geometrically as shown.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Scalar multiplication</a:t>
                </a:r>
              </a:p>
              <a:p>
                <a:r>
                  <a:rPr lang="en-US" dirty="0"/>
                  <a:t>For </a:t>
                </a:r>
                <a:r>
                  <a:rPr lang="en-US" dirty="0" err="1"/>
                  <a:t>k∈</a:t>
                </a:r>
                <a:r>
                  <a:rPr lang="en-US" dirty="0" err="1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+, the vector </a:t>
                </a:r>
                <a:r>
                  <a:rPr lang="en-US" dirty="0" err="1"/>
                  <a:t>ku</a:t>
                </a:r>
                <a:r>
                  <a:rPr lang="en-US" dirty="0"/>
                  <a:t> has the same direction as u, but its length is multiplied by a factor of k.</a:t>
                </a:r>
              </a:p>
              <a:p>
                <a:r>
                  <a:rPr lang="en-US" dirty="0"/>
                  <a:t>The vector −v has the same length as v, but the opposite direction.</a:t>
                </a:r>
              </a:p>
              <a:p>
                <a:r>
                  <a:rPr lang="en-US" dirty="0"/>
                  <a:t>Two non-zero vectors u and v are parallel if there exists </a:t>
                </a:r>
                <a:r>
                  <a:rPr lang="en-US" dirty="0" err="1"/>
                  <a:t>k∈</a:t>
                </a:r>
                <a:r>
                  <a:rPr lang="en-US" dirty="0" err="1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∖{0} such that u=</a:t>
                </a:r>
                <a:r>
                  <a:rPr lang="en-US" dirty="0" err="1"/>
                  <a:t>kv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Subtraction</a:t>
                </a:r>
                <a:r>
                  <a:rPr lang="en-US" dirty="0"/>
                  <a:t> u−v=u+(−v)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3040"/>
                <a:ext cx="10515600" cy="4713923"/>
              </a:xfrm>
              <a:blipFill>
                <a:blip r:embed="rId4"/>
                <a:stretch>
                  <a:fillRect l="-1043" t="-258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88B48D7-E4B7-4732-9F30-95BC8B7FF0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4669" y="-323854"/>
            <a:ext cx="2887331" cy="30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2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AD9-25BA-4926-8787-0B20679E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1690688"/>
                <a:ext cx="9425457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 two dimensions, each vector u can be written in the form u=</a:t>
                </a:r>
                <a:r>
                  <a:rPr lang="en-US" dirty="0" err="1"/>
                  <a:t>xi+yj</a:t>
                </a:r>
                <a:r>
                  <a:rPr lang="en-US" dirty="0"/>
                  <a:t>, where</a:t>
                </a:r>
              </a:p>
              <a:p>
                <a:r>
                  <a:rPr lang="en-US" dirty="0" err="1"/>
                  <a:t>i</a:t>
                </a:r>
                <a:r>
                  <a:rPr lang="en-US" dirty="0"/>
                  <a:t> is the unit vector in the positive direction of the x-axis</a:t>
                </a:r>
              </a:p>
              <a:p>
                <a:r>
                  <a:rPr lang="en-US" dirty="0"/>
                  <a:t>j is the unit vector in the positive direction of the y-axis.</a:t>
                </a:r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magnitude</a:t>
                </a:r>
                <a:r>
                  <a:rPr lang="en-US" dirty="0"/>
                  <a:t> of vector u=</a:t>
                </a:r>
                <a:r>
                  <a:rPr lang="en-US" dirty="0" err="1"/>
                  <a:t>xi+yj</a:t>
                </a:r>
                <a:r>
                  <a:rPr lang="en-US" dirty="0"/>
                  <a:t> is given by |u|=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The unit vector in the direction of vector a is given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690688"/>
                <a:ext cx="9425457" cy="4351338"/>
              </a:xfrm>
              <a:blipFill>
                <a:blip r:embed="rId4"/>
                <a:stretch>
                  <a:fillRect l="-1294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22A6F1E-515E-46BB-B315-5C85AEB228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5457" y="7397"/>
            <a:ext cx="2766543" cy="273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AD9-25BA-4926-8787-0B20679E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17"/>
            <a:ext cx="10515600" cy="1325563"/>
          </a:xfrm>
        </p:spPr>
        <p:txBody>
          <a:bodyPr/>
          <a:lstStyle/>
          <a:p>
            <a:r>
              <a:rPr lang="en-US" dirty="0"/>
              <a:t>Scalar product and vector projections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54480"/>
                <a:ext cx="12106507" cy="4791456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scalar product </a:t>
                </a:r>
                <a:r>
                  <a:rPr lang="en-US" dirty="0"/>
                  <a:t>of vectors a=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i+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j and b=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i+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j is given by  </a:t>
                </a:r>
                <a:r>
                  <a:rPr lang="en-US" dirty="0" err="1"/>
                  <a:t>a⋅b</a:t>
                </a:r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The scalar product is described geometrically by </a:t>
                </a:r>
                <a:r>
                  <a:rPr lang="en-US" dirty="0" err="1"/>
                  <a:t>a⋅b</a:t>
                </a:r>
                <a:r>
                  <a:rPr lang="en-US" dirty="0"/>
                  <a:t>=|a||</a:t>
                </a:r>
                <a:r>
                  <a:rPr lang="en-US" dirty="0" err="1"/>
                  <a:t>b|cosθ</a:t>
                </a:r>
                <a:r>
                  <a:rPr lang="en-US" dirty="0"/>
                  <a:t>, where θ is the angle between a and b.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Therefore </a:t>
                </a:r>
                <a:r>
                  <a:rPr lang="en-US" dirty="0" err="1"/>
                  <a:t>a⋅a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Two non-zero vectors a and b are </a:t>
                </a:r>
                <a:r>
                  <a:rPr lang="en-US" dirty="0">
                    <a:solidFill>
                      <a:srgbClr val="C00000"/>
                    </a:solidFill>
                  </a:rPr>
                  <a:t>perpendicular</a:t>
                </a:r>
                <a:r>
                  <a:rPr lang="en-US" dirty="0"/>
                  <a:t> if and only if </a:t>
                </a:r>
                <a:r>
                  <a:rPr lang="en-US" dirty="0" err="1"/>
                  <a:t>a⋅b</a:t>
                </a:r>
                <a:r>
                  <a:rPr lang="en-US" dirty="0"/>
                  <a:t>=0.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Resolving a vector a into rectangular components is expressing the vector a as a sum of two vectors, one parallel to a given vector b and the other perpendicular to b.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vector resolute </a:t>
                </a:r>
                <a:r>
                  <a:rPr lang="en-US" dirty="0"/>
                  <a:t>of a in the direction of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0" dirty="0" err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i="0" dirty="0" err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dirty="0"/>
                  <a:t>b.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scalar resolute </a:t>
                </a:r>
                <a:r>
                  <a:rPr lang="en-US" dirty="0"/>
                  <a:t>of a in the direction of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0" dirty="0" err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4480"/>
                <a:ext cx="12106507" cy="4791456"/>
              </a:xfrm>
              <a:blipFill>
                <a:blip r:embed="rId4"/>
                <a:stretch>
                  <a:fillRect l="-755" t="-2163" r="-11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F0C5BDD-6356-4211-BBAB-C2722B74BF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8385" y="0"/>
            <a:ext cx="234095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3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AD9-25BA-4926-8787-0B20679E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Vectors in three dimensions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three dimensions, each vector u can be written in the form u=</a:t>
                </a:r>
                <a:r>
                  <a:rPr lang="en-US" dirty="0" err="1"/>
                  <a:t>xi+yj+zk</a:t>
                </a:r>
                <a:r>
                  <a:rPr lang="en-US" dirty="0"/>
                  <a:t>, where </a:t>
                </a:r>
                <a:r>
                  <a:rPr lang="en-US" dirty="0" err="1"/>
                  <a:t>i</a:t>
                </a:r>
                <a:r>
                  <a:rPr lang="en-US" dirty="0"/>
                  <a:t>, j and k are unit vectors as shown.</a:t>
                </a:r>
              </a:p>
              <a:p>
                <a:r>
                  <a:rPr lang="en-US" dirty="0"/>
                  <a:t>If u=</a:t>
                </a:r>
                <a:r>
                  <a:rPr lang="en-US" dirty="0" err="1"/>
                  <a:t>xi+yj+zk</a:t>
                </a:r>
                <a:r>
                  <a:rPr lang="en-US" dirty="0"/>
                  <a:t>, then |u|=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DE7F3-2A13-4E54-BF3D-F9AAE2559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E2FF5B-03E7-4205-B7B8-FF7B53A0FE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766" y="3529584"/>
            <a:ext cx="6468467" cy="239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5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466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Castellar</vt:lpstr>
      <vt:lpstr>Office Theme</vt:lpstr>
      <vt:lpstr>Chapter 20 Vectors Summary</vt:lpstr>
      <vt:lpstr>Definitions </vt:lpstr>
      <vt:lpstr>Basic operations on vectors</vt:lpstr>
      <vt:lpstr>Component form</vt:lpstr>
      <vt:lpstr>Scalar product and vector projections</vt:lpstr>
      <vt:lpstr>Vectors in three dimensions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Vectors Summary</dc:title>
  <dc:creator>Lyn ZHANG</dc:creator>
  <cp:lastModifiedBy>Lyn ZHANG</cp:lastModifiedBy>
  <cp:revision>4</cp:revision>
  <dcterms:created xsi:type="dcterms:W3CDTF">2021-07-19T04:48:48Z</dcterms:created>
  <dcterms:modified xsi:type="dcterms:W3CDTF">2021-07-27T22:04:10Z</dcterms:modified>
</cp:coreProperties>
</file>