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4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58390-C785-45CC-BDA6-6BAEABE4C4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7CC4C9-B136-479F-B76E-ABC1C75504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1EF5A6-79E5-4E94-9D40-011515FAF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AF81C-0423-4A62-A6A2-BE12ECE6952F}" type="datetimeFigureOut">
              <a:rPr lang="en-AU" smtClean="0"/>
              <a:t>28/07/2021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AE81F-8978-4342-B9FF-AC0CFCA0E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456458-B137-42F1-86BE-E45958BC4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CBF0A-6D1B-4FEB-A55D-652F3E8D73A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982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7DE88-1219-4E87-B1FA-C0D37CB44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5D8A20-0140-4C9F-9E88-38CB734AB2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2F34A8-D370-42DF-A9AD-0602571B1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AF81C-0423-4A62-A6A2-BE12ECE6952F}" type="datetimeFigureOut">
              <a:rPr lang="en-AU" smtClean="0"/>
              <a:t>28/07/2021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5F551E-9D4F-4356-85E6-B4D955A66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178743-D98A-4BEC-A8AE-81883D0E0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CBF0A-6D1B-4FEB-A55D-652F3E8D73A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3055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15E813-C9B9-4853-B504-1FCB5952C5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1ACDF6-6BEE-47B0-AE7E-30415919E0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59DDC-118B-4E1F-AFEB-991C28745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AF81C-0423-4A62-A6A2-BE12ECE6952F}" type="datetimeFigureOut">
              <a:rPr lang="en-AU" smtClean="0"/>
              <a:t>28/07/2021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B12A72-9392-40EA-9334-2C8683F50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3EF58-6F3A-4087-A0C2-A883A67E0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CBF0A-6D1B-4FEB-A55D-652F3E8D73A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784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35875-6045-4C91-8826-280191164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1F71C-A77A-4F02-BD5D-59CB9859F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440FA7-610B-4426-B3D7-CBDC1C640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AF81C-0423-4A62-A6A2-BE12ECE6952F}" type="datetimeFigureOut">
              <a:rPr lang="en-AU" smtClean="0"/>
              <a:t>28/07/2021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AD36FB-8939-4235-9F75-F1F6723BF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19B00F-FB3A-4CF6-80CB-FAC459599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CBF0A-6D1B-4FEB-A55D-652F3E8D73A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2453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88675-C6A6-463F-B558-BCC4FEAF1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0660DB-A9FC-48E8-BC6C-059C16446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3007BA-4457-49BF-9922-1451AD2A3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AF81C-0423-4A62-A6A2-BE12ECE6952F}" type="datetimeFigureOut">
              <a:rPr lang="en-AU" smtClean="0"/>
              <a:t>28/07/2021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979B40-6004-45E3-8DA4-7427375F3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6E71AB-B969-4287-B3A5-2759B8EB8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CBF0A-6D1B-4FEB-A55D-652F3E8D73A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3313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872F8-8A3A-4845-ADA2-AED9C998A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2B948F-EF51-4E72-A5E3-D57D796273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9CA046-4054-4932-A305-5CDCE81425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1EC98E-6C11-4D05-A792-FB7830F7A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AF81C-0423-4A62-A6A2-BE12ECE6952F}" type="datetimeFigureOut">
              <a:rPr lang="en-AU" smtClean="0"/>
              <a:t>28/07/2021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700B1E-E3CC-4C04-A440-37E2842BF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023AAA-F059-43D4-8A75-26C5EC989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CBF0A-6D1B-4FEB-A55D-652F3E8D73A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0159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3BD2B-DA52-4699-99A7-A2482DB6D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110821-B4BB-40D4-84C7-E0A0710FD7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1D13A0-5406-4E4A-BB24-4B4B4384C8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D43006-FB82-44C0-B997-3E8789BA7A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42F88D-E08B-46E0-A4ED-925D4E77F7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CA2747-385C-410C-BFA7-029F1A38B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AF81C-0423-4A62-A6A2-BE12ECE6952F}" type="datetimeFigureOut">
              <a:rPr lang="en-AU" smtClean="0"/>
              <a:t>28/07/2021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226744-B9E0-4E17-A1D6-73B43B593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8F5C58-96F5-40CB-A8C0-92805ECC8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CBF0A-6D1B-4FEB-A55D-652F3E8D73A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03932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E8F16-A0C3-4356-93B0-99048A984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A7D497-AB33-461E-8CCC-268B4285B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AF81C-0423-4A62-A6A2-BE12ECE6952F}" type="datetimeFigureOut">
              <a:rPr lang="en-AU" smtClean="0"/>
              <a:t>28/07/2021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3245AD-05B3-43D5-BC2F-42C93F507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F568CC-DD17-460C-940C-C822D22FA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CBF0A-6D1B-4FEB-A55D-652F3E8D73A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45895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1E433F-806F-4FA1-A8D5-69EAB5B77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AF81C-0423-4A62-A6A2-BE12ECE6952F}" type="datetimeFigureOut">
              <a:rPr lang="en-AU" smtClean="0"/>
              <a:t>28/07/2021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EBE212-10A3-45E5-BB9C-D9D6DEF80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FC456A-A3CA-4F88-861C-BF2BBDB13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CBF0A-6D1B-4FEB-A55D-652F3E8D73A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333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4F130-E5D4-4713-9306-42DC7ACE8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D935F-84FB-4457-A66D-30DD257C3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B55C11-0BAA-49D1-AE92-5556F0BC32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730735-FA6C-4DC6-9F50-91A11AAE8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AF81C-0423-4A62-A6A2-BE12ECE6952F}" type="datetimeFigureOut">
              <a:rPr lang="en-AU" smtClean="0"/>
              <a:t>28/07/2021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CC075A-AD19-424C-AB31-1285E14B9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6D7FE-3364-48E5-A02A-88F09A721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CBF0A-6D1B-4FEB-A55D-652F3E8D73A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3137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E8A55-C932-4F7E-A6F1-35CDF9D99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F4984D-38FA-4F3F-B3D1-274A70C88F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098544-8005-4961-BA95-1DEF25D2E3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3709A-BC49-41B9-9DCD-B1D34AF86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AF81C-0423-4A62-A6A2-BE12ECE6952F}" type="datetimeFigureOut">
              <a:rPr lang="en-AU" smtClean="0"/>
              <a:t>28/07/2021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5ED93D-376B-4F93-A21B-7FB8CA87C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A731FB-CE36-4549-9D2E-527BC1310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CBF0A-6D1B-4FEB-A55D-652F3E8D73A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5931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00FF2D-A57A-45A1-BEAC-C8D1B32C7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A5EB71-A525-4F68-9E41-4617076E82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59E04C-5DAF-4411-BDC8-32CE8C8BCA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AF81C-0423-4A62-A6A2-BE12ECE6952F}" type="datetimeFigureOut">
              <a:rPr lang="en-AU" smtClean="0"/>
              <a:t>28/07/2021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27580-9F3A-4E80-B590-E5FE3E41AE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EAA519-EEB1-408C-8C62-FAD894DD93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CBF0A-6D1B-4FEB-A55D-652F3E8D73A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0919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athinsight.org/image/vector_parallelogram_l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linc.se/math/linalg/vectorsen.php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linc.se/math/linalg/vectorsen.php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linc.se/math/linalg/vectorsen.php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linc.se/math/linalg/vectorsen.php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linc.se/math/linalg/vectorsen.php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1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98B37-5C93-4896-936B-C31CACF487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Chapter 20 Vectors Summary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47744A-6CD0-4C8D-942B-2468BF789E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Vectors</a:t>
            </a:r>
          </a:p>
        </p:txBody>
      </p:sp>
    </p:spTree>
    <p:extLst>
      <p:ext uri="{BB962C8B-B14F-4D97-AF65-F5344CB8AC3E}">
        <p14:creationId xmlns:p14="http://schemas.microsoft.com/office/powerpoint/2010/main" val="3840642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1EAD9-25BA-4926-8787-0B20679E6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Definitions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56DE7F3-2A13-4E54-BF3D-F9AAE25594E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A </a:t>
                </a:r>
                <a:r>
                  <a:rPr lang="en-US" b="1" dirty="0"/>
                  <a:t>vector</a:t>
                </a:r>
                <a:r>
                  <a:rPr lang="en-US" dirty="0"/>
                  <a:t> is a set of equivalent </a:t>
                </a:r>
                <a:r>
                  <a:rPr lang="en-US" b="1" dirty="0"/>
                  <a:t>directed line segments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A directed line segment from a point A to a point B is denoted by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The </a:t>
                </a:r>
                <a:r>
                  <a:rPr lang="en-US" b="1" dirty="0"/>
                  <a:t>position vector </a:t>
                </a:r>
                <a:r>
                  <a:rPr lang="en-US" dirty="0"/>
                  <a:t>of a point A is the 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, where O is the origin.</a:t>
                </a:r>
              </a:p>
              <a:p>
                <a:r>
                  <a:rPr lang="en-US" dirty="0"/>
                  <a:t>A vector can be written as a column of numbers. The vector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/>
                          </m:mr>
                          <m:mr>
                            <m:e>
                              <m:r>
                                <a:rPr lang="en-AU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AU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is ‘2across and 3up’.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56DE7F3-2A13-4E54-BF3D-F9AAE25594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 r="-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3767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1EAD9-25BA-4926-8787-0B20679E6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1883"/>
          </a:xfrm>
        </p:spPr>
        <p:txBody>
          <a:bodyPr/>
          <a:lstStyle/>
          <a:p>
            <a:r>
              <a:rPr lang="en-AU" dirty="0"/>
              <a:t>Basic operations on vectors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56DE7F3-2A13-4E54-BF3D-F9AAE25594E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63040"/>
                <a:ext cx="10515600" cy="4713923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dirty="0">
                    <a:solidFill>
                      <a:srgbClr val="C00000"/>
                    </a:solidFill>
                  </a:rPr>
                  <a:t>Addition</a:t>
                </a:r>
              </a:p>
              <a:p>
                <a:r>
                  <a:rPr lang="en-US" dirty="0"/>
                  <a:t>If u=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and v=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, then </a:t>
                </a:r>
                <a:r>
                  <a:rPr lang="en-US" dirty="0" err="1"/>
                  <a:t>u+v</a:t>
                </a:r>
                <a:r>
                  <a:rPr lang="en-US" dirty="0"/>
                  <a:t>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The sum </a:t>
                </a:r>
                <a:r>
                  <a:rPr lang="en-US" dirty="0" err="1"/>
                  <a:t>u+v</a:t>
                </a:r>
                <a:r>
                  <a:rPr lang="en-US" dirty="0"/>
                  <a:t> can also be obtained geometrically as shown.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C00000"/>
                    </a:solidFill>
                  </a:rPr>
                  <a:t>Scalar multiplication</a:t>
                </a:r>
              </a:p>
              <a:p>
                <a:r>
                  <a:rPr lang="en-US" dirty="0"/>
                  <a:t>For </a:t>
                </a:r>
                <a:r>
                  <a:rPr lang="en-US" dirty="0" err="1"/>
                  <a:t>k∈</a:t>
                </a:r>
                <a:r>
                  <a:rPr lang="en-US" dirty="0" err="1">
                    <a:latin typeface="Castellar" panose="020A0402060406010301" pitchFamily="18" charset="0"/>
                  </a:rPr>
                  <a:t>R</a:t>
                </a:r>
                <a:r>
                  <a:rPr lang="en-US" dirty="0"/>
                  <a:t>+, the vector </a:t>
                </a:r>
                <a:r>
                  <a:rPr lang="en-US" dirty="0" err="1"/>
                  <a:t>ku</a:t>
                </a:r>
                <a:r>
                  <a:rPr lang="en-US" dirty="0"/>
                  <a:t> has the same direction as u, but its length is multiplied by a factor of k.</a:t>
                </a:r>
              </a:p>
              <a:p>
                <a:r>
                  <a:rPr lang="en-US" dirty="0"/>
                  <a:t>The vector −v has the same length as v, but the opposite direction.</a:t>
                </a:r>
              </a:p>
              <a:p>
                <a:r>
                  <a:rPr lang="en-US" dirty="0"/>
                  <a:t>Two non-zero vectors u and v are parallel if there exists </a:t>
                </a:r>
                <a:r>
                  <a:rPr lang="en-US" dirty="0" err="1"/>
                  <a:t>k∈</a:t>
                </a:r>
                <a:r>
                  <a:rPr lang="en-US" dirty="0" err="1">
                    <a:latin typeface="Castellar" panose="020A0402060406010301" pitchFamily="18" charset="0"/>
                  </a:rPr>
                  <a:t>R</a:t>
                </a:r>
                <a:r>
                  <a:rPr lang="en-US" dirty="0"/>
                  <a:t>∖{0} such that u=</a:t>
                </a:r>
                <a:r>
                  <a:rPr lang="en-US" dirty="0" err="1"/>
                  <a:t>kv</a:t>
                </a:r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C00000"/>
                    </a:solidFill>
                  </a:rPr>
                  <a:t>Subtraction</a:t>
                </a:r>
                <a:r>
                  <a:rPr lang="en-US" dirty="0"/>
                  <a:t> u−v=u+(−v)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56DE7F3-2A13-4E54-BF3D-F9AAE25594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63040"/>
                <a:ext cx="10515600" cy="4713923"/>
              </a:xfrm>
              <a:blipFill>
                <a:blip r:embed="rId4"/>
                <a:stretch>
                  <a:fillRect l="-1043" t="-258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E88B48D7-E4B7-4732-9F30-95BC8B7FF0A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04669" y="-323854"/>
            <a:ext cx="2887331" cy="3012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826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1EAD9-25BA-4926-8787-0B20679E6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Component form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56DE7F3-2A13-4E54-BF3D-F9AAE25594E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-1" y="1690688"/>
                <a:ext cx="9425457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In two dimensions, each vector u can be written in the form u=</a:t>
                </a:r>
                <a:r>
                  <a:rPr lang="en-US" dirty="0" err="1"/>
                  <a:t>xi+yj</a:t>
                </a:r>
                <a:r>
                  <a:rPr lang="en-US" dirty="0"/>
                  <a:t>, where</a:t>
                </a:r>
              </a:p>
              <a:p>
                <a:r>
                  <a:rPr lang="en-US" dirty="0" err="1"/>
                  <a:t>i</a:t>
                </a:r>
                <a:r>
                  <a:rPr lang="en-US" dirty="0"/>
                  <a:t> is the unit vector in the positive direction of the x-axis</a:t>
                </a:r>
              </a:p>
              <a:p>
                <a:r>
                  <a:rPr lang="en-US" dirty="0"/>
                  <a:t>j is the unit vector in the positive direction of the y-axis.</a:t>
                </a:r>
              </a:p>
              <a:p>
                <a:pPr marL="0" indent="0">
                  <a:buNone/>
                </a:pPr>
                <a:r>
                  <a:rPr lang="en-US" dirty="0"/>
                  <a:t>The </a:t>
                </a:r>
                <a:r>
                  <a:rPr lang="en-US" dirty="0">
                    <a:solidFill>
                      <a:srgbClr val="C00000"/>
                    </a:solidFill>
                  </a:rPr>
                  <a:t>magnitude</a:t>
                </a:r>
                <a:r>
                  <a:rPr lang="en-US" dirty="0"/>
                  <a:t> of vector u=</a:t>
                </a:r>
                <a:r>
                  <a:rPr lang="en-US" dirty="0" err="1"/>
                  <a:t>xi+yj</a:t>
                </a:r>
                <a:r>
                  <a:rPr lang="en-US" dirty="0"/>
                  <a:t> is given by |u|=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r>
                  <a:rPr lang="en-US" dirty="0"/>
                  <a:t>The unit vector in the direction of vector a is given by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</m:den>
                    </m:f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/>
                  <a:t>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56DE7F3-2A13-4E54-BF3D-F9AAE25594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1" y="1690688"/>
                <a:ext cx="9425457" cy="4351338"/>
              </a:xfrm>
              <a:blipFill>
                <a:blip r:embed="rId4"/>
                <a:stretch>
                  <a:fillRect l="-1294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522A6F1E-515E-46BB-B315-5C85AEB228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25457" y="7397"/>
            <a:ext cx="2766543" cy="2731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693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1EAD9-25BA-4926-8787-0B20679E6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8917"/>
            <a:ext cx="10515600" cy="1325563"/>
          </a:xfrm>
        </p:spPr>
        <p:txBody>
          <a:bodyPr/>
          <a:lstStyle/>
          <a:p>
            <a:r>
              <a:rPr lang="en-US" dirty="0"/>
              <a:t>Scalar product and vector projections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56DE7F3-2A13-4E54-BF3D-F9AAE25594E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554480"/>
                <a:ext cx="12106507" cy="4791456"/>
              </a:xfrm>
            </p:spPr>
            <p:txBody>
              <a:bodyPr>
                <a:normAutofit fontScale="92500" lnSpcReduction="20000"/>
              </a:bodyPr>
              <a:lstStyle/>
              <a:p>
                <a:pPr>
                  <a:lnSpc>
                    <a:spcPct val="110000"/>
                  </a:lnSpc>
                </a:pPr>
                <a:r>
                  <a:rPr lang="en-US" dirty="0"/>
                  <a:t>The </a:t>
                </a:r>
                <a:r>
                  <a:rPr lang="en-US" dirty="0">
                    <a:solidFill>
                      <a:srgbClr val="C00000"/>
                    </a:solidFill>
                  </a:rPr>
                  <a:t>scalar product </a:t>
                </a:r>
                <a:r>
                  <a:rPr lang="en-US" dirty="0"/>
                  <a:t>of vectors a=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i+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j and b=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i+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j is given by  </a:t>
                </a:r>
                <a:r>
                  <a:rPr lang="en-US" dirty="0" err="1"/>
                  <a:t>a⋅b</a:t>
                </a:r>
                <a:r>
                  <a:rPr lang="en-US" dirty="0"/>
                  <a:t>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/>
              </a:p>
              <a:p>
                <a:pPr>
                  <a:lnSpc>
                    <a:spcPct val="110000"/>
                  </a:lnSpc>
                </a:pPr>
                <a:r>
                  <a:rPr lang="en-US" dirty="0"/>
                  <a:t>The scalar product is described geometrically by </a:t>
                </a:r>
                <a:r>
                  <a:rPr lang="en-US" dirty="0" err="1"/>
                  <a:t>a⋅b</a:t>
                </a:r>
                <a:r>
                  <a:rPr lang="en-US" dirty="0"/>
                  <a:t>=|a||</a:t>
                </a:r>
                <a:r>
                  <a:rPr lang="en-US" dirty="0" err="1"/>
                  <a:t>b|cosθ</a:t>
                </a:r>
                <a:r>
                  <a:rPr lang="en-US" dirty="0"/>
                  <a:t>, where θ is the angle between a and b.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dirty="0"/>
                  <a:t>Therefore </a:t>
                </a:r>
                <a:r>
                  <a:rPr lang="en-US" dirty="0" err="1"/>
                  <a:t>a⋅a</a:t>
                </a:r>
                <a:r>
                  <a:rPr lang="en-US" dirty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dirty="0" smtClean="0"/>
                          <m:t>|</m:t>
                        </m:r>
                        <m:r>
                          <m:rPr>
                            <m:nor/>
                          </m:rPr>
                          <a:rPr lang="en-US" dirty="0" smtClean="0"/>
                          <m:t>a</m:t>
                        </m:r>
                        <m:r>
                          <m:rPr>
                            <m:nor/>
                          </m:rPr>
                          <a:rPr lang="en-US" dirty="0" smtClean="0"/>
                          <m:t>|</m:t>
                        </m:r>
                      </m:e>
                      <m:sup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dirty="0"/>
                  <a:t>Two non-zero vectors a and b are </a:t>
                </a:r>
                <a:r>
                  <a:rPr lang="en-US" dirty="0">
                    <a:solidFill>
                      <a:srgbClr val="C00000"/>
                    </a:solidFill>
                  </a:rPr>
                  <a:t>perpendicular</a:t>
                </a:r>
                <a:r>
                  <a:rPr lang="en-US" dirty="0"/>
                  <a:t> if and only if </a:t>
                </a:r>
                <a:r>
                  <a:rPr lang="en-US" dirty="0" err="1"/>
                  <a:t>a⋅b</a:t>
                </a:r>
                <a:r>
                  <a:rPr lang="en-US" dirty="0"/>
                  <a:t>=0.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dirty="0"/>
                  <a:t>Resolving a vector a into rectangular components is expressing the vector a as a sum of two vectors, one parallel to a given vector b and the other perpendicular to b.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dirty="0"/>
                  <a:t>The </a:t>
                </a:r>
                <a:r>
                  <a:rPr lang="en-US" dirty="0">
                    <a:solidFill>
                      <a:srgbClr val="C00000"/>
                    </a:solidFill>
                  </a:rPr>
                  <a:t>vector resolute </a:t>
                </a:r>
                <a:r>
                  <a:rPr lang="en-US" dirty="0"/>
                  <a:t>of a in the direction of b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0" dirty="0" err="1" smtClean="0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i="0" dirty="0" err="1" smtClean="0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b</m:t>
                        </m:r>
                      </m:den>
                    </m:f>
                  </m:oMath>
                </a14:m>
                <a:r>
                  <a:rPr lang="en-US" dirty="0"/>
                  <a:t>b.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dirty="0"/>
                  <a:t>The </a:t>
                </a:r>
                <a:r>
                  <a:rPr lang="en-US" dirty="0">
                    <a:solidFill>
                      <a:srgbClr val="C00000"/>
                    </a:solidFill>
                  </a:rPr>
                  <a:t>scalar resolute </a:t>
                </a:r>
                <a:r>
                  <a:rPr lang="en-US" dirty="0"/>
                  <a:t>of a in the direction of b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0" dirty="0" err="1" smtClean="0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 smtClean="0"/>
                          <m:t>|</m:t>
                        </m:r>
                        <m:r>
                          <m:rPr>
                            <m:nor/>
                          </m:rPr>
                          <a:rPr lang="en-US" dirty="0" smtClean="0"/>
                          <m:t>b</m:t>
                        </m:r>
                        <m:r>
                          <m:rPr>
                            <m:nor/>
                          </m:rPr>
                          <a:rPr lang="en-US" dirty="0" smtClean="0"/>
                          <m:t>|</m:t>
                        </m:r>
                      </m:den>
                    </m:f>
                  </m:oMath>
                </a14:m>
                <a:r>
                  <a:rPr lang="en-US" dirty="0"/>
                  <a:t>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56DE7F3-2A13-4E54-BF3D-F9AAE25594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554480"/>
                <a:ext cx="12106507" cy="4791456"/>
              </a:xfrm>
              <a:blipFill>
                <a:blip r:embed="rId4"/>
                <a:stretch>
                  <a:fillRect l="-755" t="-2163" r="-110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BF0C5BDD-6356-4211-BBAB-C2722B74BF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48385" y="0"/>
            <a:ext cx="2340954" cy="169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537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1EAD9-25BA-4926-8787-0B20679E6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Vectors in three dimensions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56DE7F3-2A13-4E54-BF3D-F9AAE25594E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In three dimensions, each vector u can be written in the form u=</a:t>
                </a:r>
                <a:r>
                  <a:rPr lang="en-US" dirty="0" err="1"/>
                  <a:t>xi+yj+zk</a:t>
                </a:r>
                <a:r>
                  <a:rPr lang="en-US" dirty="0"/>
                  <a:t>, where </a:t>
                </a:r>
                <a:r>
                  <a:rPr lang="en-US" dirty="0" err="1"/>
                  <a:t>i</a:t>
                </a:r>
                <a:r>
                  <a:rPr lang="en-US" dirty="0"/>
                  <a:t>, j and k are unit vectors as shown.</a:t>
                </a:r>
              </a:p>
              <a:p>
                <a:r>
                  <a:rPr lang="en-US" dirty="0"/>
                  <a:t>If u=</a:t>
                </a:r>
                <a:r>
                  <a:rPr lang="en-US" dirty="0" err="1"/>
                  <a:t>xi+yj+zk</a:t>
                </a:r>
                <a:r>
                  <a:rPr lang="en-US" dirty="0"/>
                  <a:t>, then |u|=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dirty="0"/>
                  <a:t>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56DE7F3-2A13-4E54-BF3D-F9AAE25594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E6E2FF5B-03E7-4205-B7B8-FF7B53A0FE7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07766" y="3529584"/>
            <a:ext cx="6468467" cy="2395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950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1157</TotalTime>
  <Words>466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Castellar</vt:lpstr>
      <vt:lpstr>Office Theme</vt:lpstr>
      <vt:lpstr>Chapter 20 Vectors Summary</vt:lpstr>
      <vt:lpstr>Definitions </vt:lpstr>
      <vt:lpstr>Basic operations on vectors</vt:lpstr>
      <vt:lpstr>Component form</vt:lpstr>
      <vt:lpstr>Scalar product and vector projections</vt:lpstr>
      <vt:lpstr>Vectors in three dimensions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20 Vectors Summary</dc:title>
  <dc:creator>Lyn ZHANG</dc:creator>
  <cp:lastModifiedBy>Lyn ZHANG</cp:lastModifiedBy>
  <cp:revision>4</cp:revision>
  <dcterms:created xsi:type="dcterms:W3CDTF">2021-07-19T04:48:48Z</dcterms:created>
  <dcterms:modified xsi:type="dcterms:W3CDTF">2021-07-27T22:04:10Z</dcterms:modified>
</cp:coreProperties>
</file>