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70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1" autoAdjust="0"/>
    <p:restoredTop sz="94660"/>
  </p:normalViewPr>
  <p:slideViewPr>
    <p:cSldViewPr snapToGrid="0">
      <p:cViewPr varScale="1">
        <p:scale>
          <a:sx n="61" d="100"/>
          <a:sy n="61" d="100"/>
        </p:scale>
        <p:origin x="51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62075E-466F-4B64-9E9C-46EBAB2C7BA6}" type="datetimeFigureOut">
              <a:rPr lang="en-AU" smtClean="0"/>
              <a:t>13/10/2021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D44226-F161-49C5-A8A2-3E928C161D9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386884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https://www.transum.org/Software/MathsMenu/Starter.asp?ID_Starter=52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D44226-F161-49C5-A8A2-3E928C161D9B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630886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D33F3A-11B9-40D4-98FF-FEA9729FBE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0FD5D7-7F1E-431D-9B80-0D0ED36D19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FFB1B7-51ED-4A13-91BD-3F0C2D290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21F3B-8D35-4406-A575-F8DA442F6225}" type="datetimeFigureOut">
              <a:rPr lang="en-AU" smtClean="0"/>
              <a:t>13/10/2021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DBCC4F-0A6F-477D-8792-ACF6E125F1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F6D7D4-60CD-4D45-88FA-FC0A2CC8A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6EF6B-86AC-4528-A473-288416D8DB0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94452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7C5BF1-26A1-4266-8874-3C306C7199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5D2978-6BBA-4EF4-8D52-505D662535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7C94E9-7F49-40E6-8F7F-0F8FEA3E89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21F3B-8D35-4406-A575-F8DA442F6225}" type="datetimeFigureOut">
              <a:rPr lang="en-AU" smtClean="0"/>
              <a:t>13/10/2021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F9B48F-6DC0-4400-BA3E-825C9EE28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1EF870-CA40-4CF6-BF2B-475EB7DC5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6EF6B-86AC-4528-A473-288416D8DB0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12268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88FF47-2022-4EE2-B273-E1CFF13DCE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E572DB-3990-4F7C-9469-16A5DC57C3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FB211D-D478-4CB4-A18C-D63B0F1256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21F3B-8D35-4406-A575-F8DA442F6225}" type="datetimeFigureOut">
              <a:rPr lang="en-AU" smtClean="0"/>
              <a:t>13/10/2021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516C70-3D45-4D7D-96DD-1EC16B1384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5C61BD-A9A9-470C-B910-708588DE2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6EF6B-86AC-4528-A473-288416D8DB0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36779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46763-5E68-4624-9936-4D38BE96E1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AEA37C-9E5A-425C-B12E-434653EA9A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A8A185-FBD7-484E-9208-2AC9B2B5D1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21F3B-8D35-4406-A575-F8DA442F6225}" type="datetimeFigureOut">
              <a:rPr lang="en-AU" smtClean="0"/>
              <a:t>13/10/2021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B24275-FF47-42C0-A5C3-59F72B4F8E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B273B2-A315-4E3F-98D0-4DB9D05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6EF6B-86AC-4528-A473-288416D8DB0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54641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D51574-A12A-4D61-AE41-D7302105FC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F2E173-3FD1-447A-95F4-2D9E1B0333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A22083-A3B9-4FC7-91A9-70248BE25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21F3B-8D35-4406-A575-F8DA442F6225}" type="datetimeFigureOut">
              <a:rPr lang="en-AU" smtClean="0"/>
              <a:t>13/10/2021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21FB55-3975-4C4B-814A-C3277D22FF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C203E6-BB28-4B5A-9977-E5BCC1E63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6EF6B-86AC-4528-A473-288416D8DB0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93731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43102C-3A3D-490D-8C03-AF74186C7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23139A-FBB0-4332-BC45-24205678C8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A405AA-CDAE-4E76-8DF5-34259B917E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A352E7-C624-4704-B6D9-216EBDA36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21F3B-8D35-4406-A575-F8DA442F6225}" type="datetimeFigureOut">
              <a:rPr lang="en-AU" smtClean="0"/>
              <a:t>13/10/2021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9729C4-D9AC-44F3-8851-31EA27403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F778D8-57DE-4A65-9C2C-8A261451C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6EF6B-86AC-4528-A473-288416D8DB0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8454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FD46F2-3B4F-4F64-B0ED-E8F964EE1F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BD59C0-C792-427A-A957-E1B7F8A259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3DE600-331E-4028-832F-D0309B6609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E9905B7-CEE4-4ED8-8770-F70058C817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7965D09-56DF-490A-88DC-EA16E0373B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157BE5C-F0CA-4407-BF00-C73967997C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21F3B-8D35-4406-A575-F8DA442F6225}" type="datetimeFigureOut">
              <a:rPr lang="en-AU" smtClean="0"/>
              <a:t>13/10/2021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257ED8D-5C27-4FEF-B196-86F42D2195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F86E3D0-4E78-4DFF-96B6-45AA97611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6EF6B-86AC-4528-A473-288416D8DB0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15258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66E0B1-B9A9-479D-A63F-025FF3207D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C22A628-9AFB-4669-B56C-3E9F54A98E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21F3B-8D35-4406-A575-F8DA442F6225}" type="datetimeFigureOut">
              <a:rPr lang="en-AU" smtClean="0"/>
              <a:t>13/10/2021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3325B9-3517-4177-8E92-AF3EFEF77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99E063-BBD5-40BF-90D7-B726D378E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6EF6B-86AC-4528-A473-288416D8DB0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48833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9A9B2C-FD7A-48EE-8288-31EE7707F0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21F3B-8D35-4406-A575-F8DA442F6225}" type="datetimeFigureOut">
              <a:rPr lang="en-AU" smtClean="0"/>
              <a:t>13/10/2021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11BCF8F-2D74-4DE3-9D4C-000BDE2CB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EF7FF0-FF99-4EA1-A2BC-9A83B09429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6EF6B-86AC-4528-A473-288416D8DB0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17430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2798E-0C7C-4F2B-8CDC-5106989682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2B5284-6526-4618-AE5E-6D710A5298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56886B-895D-47BB-B0CF-92651DE941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AA2B6F-3FF0-43EA-A43C-625415AFA9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21F3B-8D35-4406-A575-F8DA442F6225}" type="datetimeFigureOut">
              <a:rPr lang="en-AU" smtClean="0"/>
              <a:t>13/10/2021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A06D37-7D9D-4FD0-A01A-12D5F18086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6A2907-3D79-4DC3-A2B4-2991E3CA54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6EF6B-86AC-4528-A473-288416D8DB0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29091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65431B-2A6B-4E1D-B3D4-E6D322B14D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7D4769F-950D-4C46-8D5F-782DE15866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1FF52F-80D9-410A-B3EC-E434124752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524B25-B266-4339-9A1F-16F66EDCA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21F3B-8D35-4406-A575-F8DA442F6225}" type="datetimeFigureOut">
              <a:rPr lang="en-AU" smtClean="0"/>
              <a:t>13/10/2021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D15A38-9B24-4988-8F8B-B6EA655CB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BE95A7-CF47-4CE8-9010-14F0CD020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6EF6B-86AC-4528-A473-288416D8DB0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59751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0D69A6E-0916-4F44-8D10-8A9ED38368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5F2C3B-524C-42DC-B5FD-F0B754BA61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7C9359-159F-4EFC-82B4-79ABBD4325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321F3B-8D35-4406-A575-F8DA442F6225}" type="datetimeFigureOut">
              <a:rPr lang="en-AU" smtClean="0"/>
              <a:t>13/10/2021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45362-15C2-4E1D-BE35-343C241306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89CF3F-3B14-4101-962D-CC9F16C188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66EF6B-86AC-4528-A473-288416D8DB0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84647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vimeo.com/47245611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pressbooks.bccampus.ca/collegephysics/chapter/equipotential-lines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pressbooks.bccampus.ca/collegephysics/chapter/equipotential-lines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pressbooks.bccampus.ca/collegephysics/chapter/equipotential-lines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pressbooks.bccampus.ca/collegephysics/chapter/equipotential-lines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pressbooks.bccampus.ca/collegephysics/chapter/equipotential-lines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pressbooks.bccampus.ca/collegephysics/chapter/equipotential-lines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pressbooks.bccampus.ca/collegephysics/chapter/equipotential-lines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pressbooks.bccampus.ca/collegephysics/chapter/equipotential-lines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pressbooks.bccampus.ca/collegephysics/chapter/equipotential-lines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pressbooks.bccampus.ca/collegephysics/chapter/equipotential-lines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pressbooks.bccampus.ca/collegephysics/chapter/equipotential-lines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pressbooks.bccampus.ca/collegephysics/chapter/equipotential-lines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pressbooks.bccampus.ca/collegephysics/chapter/equipotential-lines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78C4B8-FD34-4A28-A21A-00A3C591639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Points, lines and angles</a:t>
            </a:r>
            <a:endParaRPr lang="en-A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1FE04E-C668-4B72-A3A9-D492A2E8544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9A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887250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FF1A53-9DF0-4D46-AD39-FD26F316D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925014" cy="797248"/>
          </a:xfrm>
        </p:spPr>
        <p:txBody>
          <a:bodyPr/>
          <a:lstStyle/>
          <a:p>
            <a:r>
              <a:rPr lang="en-US" dirty="0"/>
              <a:t>Corresponding, alternate and co-interior angles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383244-B338-4D0E-A3C5-CF602A8EDA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86360"/>
            <a:ext cx="10515600" cy="4890604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The following types of pairs of angles play an important role in considering parallel lines.</a:t>
            </a:r>
          </a:p>
          <a:p>
            <a:r>
              <a:rPr lang="en-US" dirty="0"/>
              <a:t>In the diagram, the lines ℓ1 and ℓ2 are crossed by a transversal ℓ3.</a:t>
            </a:r>
          </a:p>
          <a:p>
            <a:r>
              <a:rPr lang="en-US" dirty="0">
                <a:solidFill>
                  <a:srgbClr val="0070C0"/>
                </a:solidFill>
              </a:rPr>
              <a:t>Corresponding angles:</a:t>
            </a:r>
          </a:p>
          <a:p>
            <a:r>
              <a:rPr lang="en-US" dirty="0"/>
              <a:t>Angles 1 and 5	</a:t>
            </a:r>
          </a:p>
          <a:p>
            <a:r>
              <a:rPr lang="en-US" dirty="0"/>
              <a:t>Angles 2 and 6</a:t>
            </a:r>
          </a:p>
          <a:p>
            <a:r>
              <a:rPr lang="en-US" dirty="0"/>
              <a:t>Angles 3 and 7	</a:t>
            </a:r>
          </a:p>
          <a:p>
            <a:r>
              <a:rPr lang="en-US" dirty="0"/>
              <a:t>Angles 4 and 8</a:t>
            </a:r>
          </a:p>
          <a:p>
            <a:r>
              <a:rPr lang="en-US" dirty="0">
                <a:solidFill>
                  <a:srgbClr val="0070C0"/>
                </a:solidFill>
              </a:rPr>
              <a:t>Alternate angles:</a:t>
            </a:r>
          </a:p>
          <a:p>
            <a:r>
              <a:rPr lang="en-US" dirty="0"/>
              <a:t>Angles 3 and 5	</a:t>
            </a:r>
          </a:p>
          <a:p>
            <a:r>
              <a:rPr lang="en-US" dirty="0"/>
              <a:t>Angles 4 and 6</a:t>
            </a:r>
          </a:p>
          <a:p>
            <a:r>
              <a:rPr lang="en-US" dirty="0">
                <a:solidFill>
                  <a:srgbClr val="0070C0"/>
                </a:solidFill>
              </a:rPr>
              <a:t>Co-interior angles:</a:t>
            </a:r>
          </a:p>
          <a:p>
            <a:r>
              <a:rPr lang="en-US" dirty="0"/>
              <a:t>Angles 3 and 6	</a:t>
            </a:r>
          </a:p>
          <a:p>
            <a:r>
              <a:rPr lang="en-US" dirty="0"/>
              <a:t>Angles 4 and 5</a:t>
            </a:r>
            <a:endParaRPr lang="en-AU" dirty="0"/>
          </a:p>
        </p:txBody>
      </p:sp>
      <p:pic>
        <p:nvPicPr>
          <p:cNvPr id="5122" name="Picture 2" descr="PIC">
            <a:extLst>
              <a:ext uri="{FF2B5EF4-FFF2-40B4-BE49-F238E27FC236}">
                <a16:creationId xmlns:a16="http://schemas.microsoft.com/office/drawing/2014/main" id="{E0682AFB-DB53-467B-B322-1664F5FCD9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9706" y="1947822"/>
            <a:ext cx="5118387" cy="3623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3701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FF1A53-9DF0-4D46-AD39-FD26F316DE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Theorem</a:t>
            </a:r>
            <a:br>
              <a:rPr lang="en-AU" dirty="0"/>
            </a:b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383244-B338-4D0E-A3C5-CF602A8EDA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two lines are crossed by a transversal, any one of the following three conditions implies the other two:</a:t>
            </a:r>
          </a:p>
          <a:p>
            <a:r>
              <a:rPr lang="en-US" dirty="0"/>
              <a:t>a pair of alternate angles are equal</a:t>
            </a:r>
          </a:p>
          <a:p>
            <a:r>
              <a:rPr lang="en-US" dirty="0"/>
              <a:t>a pair of corresponding angles are equal</a:t>
            </a:r>
          </a:p>
          <a:p>
            <a:r>
              <a:rPr lang="en-US" dirty="0"/>
              <a:t>a pair of co-interior angles are supplementary.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316067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FF1A53-9DF0-4D46-AD39-FD26F316DE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Theorem</a:t>
            </a:r>
            <a:br>
              <a:rPr lang="en-AU" dirty="0"/>
            </a:b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383244-B338-4D0E-A3C5-CF602A8EDA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two parallel lines are crossed by a transversal, then alternate angles are equal.</a:t>
            </a:r>
          </a:p>
          <a:p>
            <a:endParaRPr lang="en-US" dirty="0"/>
          </a:p>
          <a:p>
            <a:r>
              <a:rPr lang="en-US" dirty="0"/>
              <a:t>Conversely, if two lines crossed by a transversal form an equal pair of alternate angles, then the two lines are parallel.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75694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FF1A53-9DF0-4D46-AD39-FD26F316DE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383244-B338-4D0E-A3C5-CF602A8EDA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46" y="1690688"/>
            <a:ext cx="8618349" cy="4351338"/>
          </a:xfrm>
        </p:spPr>
        <p:txBody>
          <a:bodyPr>
            <a:normAutofit/>
          </a:bodyPr>
          <a:lstStyle/>
          <a:p>
            <a:r>
              <a:rPr lang="en-US" dirty="0"/>
              <a:t>Find the values of the pronumerals.</a:t>
            </a:r>
          </a:p>
          <a:p>
            <a:r>
              <a:rPr lang="en-US" dirty="0"/>
              <a:t>Note: The arrows indicate that the two lines are parallel.</a:t>
            </a:r>
          </a:p>
          <a:p>
            <a:r>
              <a:rPr lang="en-US" dirty="0"/>
              <a:t>Solution</a:t>
            </a:r>
          </a:p>
          <a:p>
            <a:r>
              <a:rPr lang="en-US" dirty="0"/>
              <a:t>a =65 (corresponding) </a:t>
            </a:r>
          </a:p>
          <a:p>
            <a:r>
              <a:rPr lang="en-US" dirty="0"/>
              <a:t>d =65 (alternate with a) </a:t>
            </a:r>
          </a:p>
          <a:p>
            <a:r>
              <a:rPr lang="en-US" dirty="0"/>
              <a:t>b =115 (co-interior with d)</a:t>
            </a:r>
          </a:p>
          <a:p>
            <a:r>
              <a:rPr lang="en-US" dirty="0"/>
              <a:t>e =115 (corresponding with b) </a:t>
            </a:r>
          </a:p>
          <a:p>
            <a:r>
              <a:rPr lang="en-US" dirty="0"/>
              <a:t>c =115 (vertically opposite e)</a:t>
            </a:r>
            <a:endParaRPr lang="en-AU" dirty="0"/>
          </a:p>
        </p:txBody>
      </p:sp>
      <p:pic>
        <p:nvPicPr>
          <p:cNvPr id="6146" name="Picture 2" descr="PIC">
            <a:extLst>
              <a:ext uri="{FF2B5EF4-FFF2-40B4-BE49-F238E27FC236}">
                <a16:creationId xmlns:a16="http://schemas.microsoft.com/office/drawing/2014/main" id="{CF741EC8-94EB-436E-9BB5-B77181721A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2395" y="2211900"/>
            <a:ext cx="3393758" cy="33089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9124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FF1A53-9DF0-4D46-AD39-FD26F316DE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383244-B338-4D0E-A3C5-CF602A8EDA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For ΔABC shown in the diagram, the line XAZ is drawn through vertex A parallel to BC.</a:t>
            </a:r>
          </a:p>
          <a:p>
            <a:r>
              <a:rPr lang="en-US" dirty="0"/>
              <a:t>Use this construction to prove that the sum of the interior angles of a triangle is a straight angle (180°).</a:t>
            </a:r>
          </a:p>
          <a:p>
            <a:r>
              <a:rPr lang="en-US" dirty="0"/>
              <a:t>Solution</a:t>
            </a:r>
          </a:p>
          <a:p>
            <a:r>
              <a:rPr lang="en-US" dirty="0"/>
              <a:t>∠ABC=∠XAB   (alternate angles)</a:t>
            </a:r>
          </a:p>
          <a:p>
            <a:r>
              <a:rPr lang="en-US" dirty="0"/>
              <a:t>∠ACB=∠ZAC   (alternate angles)</a:t>
            </a:r>
          </a:p>
          <a:p>
            <a:r>
              <a:rPr lang="en-US" dirty="0"/>
              <a:t>∠XAB+∠ZAC+∠BAC is a straight angle.</a:t>
            </a:r>
          </a:p>
          <a:p>
            <a:r>
              <a:rPr lang="en-US" dirty="0"/>
              <a:t>Therefore ∠ABC+∠ACB+∠BAC=180°.</a:t>
            </a:r>
            <a:endParaRPr lang="en-AU" dirty="0"/>
          </a:p>
        </p:txBody>
      </p:sp>
      <p:pic>
        <p:nvPicPr>
          <p:cNvPr id="7170" name="Picture 2" descr="PIC">
            <a:extLst>
              <a:ext uri="{FF2B5EF4-FFF2-40B4-BE49-F238E27FC236}">
                <a16:creationId xmlns:a16="http://schemas.microsoft.com/office/drawing/2014/main" id="{7A9B57ED-DF93-4D6C-A592-5AF13191BF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2230" y="3593105"/>
            <a:ext cx="4537836" cy="2156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9615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FF1A53-9DF0-4D46-AD39-FD26F316D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7248"/>
          </a:xfrm>
        </p:spPr>
        <p:txBody>
          <a:bodyPr/>
          <a:lstStyle/>
          <a:p>
            <a:r>
              <a:rPr lang="en-AU" dirty="0"/>
              <a:t>Section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383244-B338-4D0E-A3C5-CF602A8EDA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946" y="1348354"/>
            <a:ext cx="10857854" cy="482861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Pairs of angles</a:t>
            </a:r>
          </a:p>
          <a:p>
            <a:r>
              <a:rPr lang="en-US" dirty="0"/>
              <a:t>complementary (a and b)</a:t>
            </a:r>
          </a:p>
          <a:p>
            <a:r>
              <a:rPr lang="en-US" dirty="0"/>
              <a:t>supplementary (c and d)</a:t>
            </a:r>
          </a:p>
          <a:p>
            <a:r>
              <a:rPr lang="en-US" dirty="0"/>
              <a:t>vertically opposite (e and f)</a:t>
            </a:r>
          </a:p>
          <a:p>
            <a:r>
              <a:rPr lang="en-US" dirty="0"/>
              <a:t>alternate (c and e)</a:t>
            </a:r>
          </a:p>
          <a:p>
            <a:r>
              <a:rPr lang="en-US" dirty="0"/>
              <a:t>corresponding (c and f)</a:t>
            </a:r>
          </a:p>
          <a:p>
            <a:r>
              <a:rPr lang="en-US" dirty="0"/>
              <a:t>co-interior (d and e)</a:t>
            </a: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Parallel lines</a:t>
            </a:r>
          </a:p>
          <a:p>
            <a:r>
              <a:rPr lang="en-US" dirty="0"/>
              <a:t>If two parallel lines are crossed by a transversal, then:</a:t>
            </a:r>
          </a:p>
          <a:p>
            <a:r>
              <a:rPr lang="en-US" dirty="0"/>
              <a:t>alternate angles are equal</a:t>
            </a:r>
          </a:p>
          <a:p>
            <a:r>
              <a:rPr lang="en-US" dirty="0"/>
              <a:t>corresponding angles are equal</a:t>
            </a:r>
          </a:p>
          <a:p>
            <a:r>
              <a:rPr lang="en-US" dirty="0"/>
              <a:t>co-interior angles are supplementary.</a:t>
            </a:r>
          </a:p>
          <a:p>
            <a:r>
              <a:rPr lang="en-US" dirty="0"/>
              <a:t>If two lines crossed by a transversal form an equal pair of alternate angles, then the two lines are parallel.</a:t>
            </a:r>
            <a:endParaRPr lang="en-AU" dirty="0"/>
          </a:p>
        </p:txBody>
      </p:sp>
      <p:pic>
        <p:nvPicPr>
          <p:cNvPr id="8194" name="Picture 2" descr="PIC">
            <a:extLst>
              <a:ext uri="{FF2B5EF4-FFF2-40B4-BE49-F238E27FC236}">
                <a16:creationId xmlns:a16="http://schemas.microsoft.com/office/drawing/2014/main" id="{53DA1DC9-7392-4207-A090-565D6AAA43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690688"/>
            <a:ext cx="5811905" cy="26970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619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FF1A53-9DF0-4D46-AD39-FD26F316DE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Points, lines and planes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383244-B338-4D0E-A3C5-CF602A8EDA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451" y="1825625"/>
            <a:ext cx="11453247" cy="435133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Point</a:t>
            </a:r>
            <a:r>
              <a:rPr lang="en-US" dirty="0"/>
              <a:t>	In geometry, a point is used to indicate position.</a:t>
            </a:r>
          </a:p>
          <a:p>
            <a:r>
              <a:rPr lang="en-US" dirty="0">
                <a:solidFill>
                  <a:srgbClr val="0070C0"/>
                </a:solidFill>
              </a:rPr>
              <a:t>Line</a:t>
            </a:r>
            <a:r>
              <a:rPr lang="en-US" dirty="0"/>
              <a:t>	In the physical world, we may illustrate the idea of a line as a tightly stretched wire or a fold in a piece of paper. A line has no width and is infinite in length.</a:t>
            </a:r>
          </a:p>
          <a:p>
            <a:r>
              <a:rPr lang="en-US" dirty="0">
                <a:solidFill>
                  <a:srgbClr val="0070C0"/>
                </a:solidFill>
              </a:rPr>
              <a:t>Plane</a:t>
            </a:r>
            <a:r>
              <a:rPr lang="en-US" dirty="0"/>
              <a:t>	A plane has no thickness and it extends infinitely in all directions.</a:t>
            </a:r>
          </a:p>
          <a:p>
            <a:r>
              <a:rPr lang="en-US" dirty="0"/>
              <a:t>We make the following assumptions about points and lines:</a:t>
            </a:r>
          </a:p>
          <a:p>
            <a:r>
              <a:rPr lang="en-US" dirty="0"/>
              <a:t>Given a point and a line, the point may or may not lie on the line.</a:t>
            </a:r>
          </a:p>
          <a:p>
            <a:r>
              <a:rPr lang="en-US" dirty="0"/>
              <a:t>Two distinct points are contained in exactly one line.</a:t>
            </a:r>
          </a:p>
          <a:p>
            <a:r>
              <a:rPr lang="en-US" dirty="0"/>
              <a:t>Two distinct lines do not have more than one point in common.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610181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2390505-EAAA-4DE9-ACA0-9DC04B289D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1465" y="140950"/>
            <a:ext cx="9969070" cy="5693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81158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FF1A53-9DF0-4D46-AD39-FD26F316D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712" y="177557"/>
            <a:ext cx="10515600" cy="735255"/>
          </a:xfrm>
        </p:spPr>
        <p:txBody>
          <a:bodyPr/>
          <a:lstStyle/>
          <a:p>
            <a:r>
              <a:rPr lang="en-AU" dirty="0"/>
              <a:t>Angles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383244-B338-4D0E-A3C5-CF602A8EDA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253331"/>
            <a:ext cx="10515600" cy="435133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A </a:t>
            </a:r>
            <a:r>
              <a:rPr lang="en-US" b="1" dirty="0"/>
              <a:t>ray</a:t>
            </a:r>
            <a:r>
              <a:rPr lang="en-US" dirty="0"/>
              <a:t> is a portion of a line consisting of a point O and all the points on one side of O.</a:t>
            </a:r>
          </a:p>
          <a:p>
            <a:r>
              <a:rPr lang="en-US" dirty="0"/>
              <a:t>An angle is the figure formed by two distinct rays which have a common endpoint O. The common endpoint is called the </a:t>
            </a:r>
            <a:r>
              <a:rPr lang="en-US" b="1" dirty="0"/>
              <a:t>vertex</a:t>
            </a:r>
            <a:r>
              <a:rPr lang="en-US" dirty="0"/>
              <a:t> of the angle.</a:t>
            </a:r>
          </a:p>
          <a:p>
            <a:r>
              <a:rPr lang="en-US" dirty="0"/>
              <a:t>If the two rays are part of one straight line, the angle is called </a:t>
            </a:r>
            <a:r>
              <a:rPr lang="en-US" b="1" dirty="0"/>
              <a:t>a straight angle</a:t>
            </a:r>
            <a:r>
              <a:rPr lang="en-US" dirty="0"/>
              <a:t> and measures 180°.</a:t>
            </a:r>
          </a:p>
          <a:p>
            <a:r>
              <a:rPr lang="en-US" dirty="0"/>
              <a:t>A </a:t>
            </a:r>
            <a:r>
              <a:rPr lang="en-US" b="1" dirty="0"/>
              <a:t>right angle </a:t>
            </a:r>
            <a:r>
              <a:rPr lang="en-US" dirty="0"/>
              <a:t>is an angle of 90°.</a:t>
            </a:r>
          </a:p>
          <a:p>
            <a:r>
              <a:rPr lang="en-US" dirty="0"/>
              <a:t>An </a:t>
            </a:r>
            <a:r>
              <a:rPr lang="en-US" b="1" dirty="0"/>
              <a:t>acute angle </a:t>
            </a:r>
            <a:r>
              <a:rPr lang="en-US" dirty="0"/>
              <a:t>is an angle which is less than 90°.</a:t>
            </a:r>
          </a:p>
          <a:p>
            <a:r>
              <a:rPr lang="en-US" dirty="0"/>
              <a:t>An </a:t>
            </a:r>
            <a:r>
              <a:rPr lang="en-US" b="1" dirty="0"/>
              <a:t>obtuse angle </a:t>
            </a:r>
            <a:r>
              <a:rPr lang="en-US" dirty="0"/>
              <a:t>is an angle which is greater than 90° and less than 180°.</a:t>
            </a:r>
          </a:p>
          <a:p>
            <a:r>
              <a:rPr lang="en-US" dirty="0">
                <a:solidFill>
                  <a:srgbClr val="0070C0"/>
                </a:solidFill>
              </a:rPr>
              <a:t>Supplementary angles</a:t>
            </a:r>
            <a:r>
              <a:rPr lang="en-US" dirty="0"/>
              <a:t> are two angles whose sum is 180°.</a:t>
            </a:r>
          </a:p>
          <a:p>
            <a:r>
              <a:rPr lang="en-US" dirty="0">
                <a:solidFill>
                  <a:srgbClr val="0070C0"/>
                </a:solidFill>
              </a:rPr>
              <a:t>Complementary angles </a:t>
            </a:r>
            <a:r>
              <a:rPr lang="en-US" dirty="0"/>
              <a:t>are two angles whose sum is 90°.</a:t>
            </a:r>
            <a:endParaRPr lang="en-AU" dirty="0"/>
          </a:p>
        </p:txBody>
      </p:sp>
      <p:pic>
        <p:nvPicPr>
          <p:cNvPr id="1026" name="Picture 2" descr="PIC">
            <a:extLst>
              <a:ext uri="{FF2B5EF4-FFF2-40B4-BE49-F238E27FC236}">
                <a16:creationId xmlns:a16="http://schemas.microsoft.com/office/drawing/2014/main" id="{917E3324-59F1-4A50-82F0-851123BE3F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2641" y="2253509"/>
            <a:ext cx="1504950" cy="1095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PIC">
            <a:extLst>
              <a:ext uri="{FF2B5EF4-FFF2-40B4-BE49-F238E27FC236}">
                <a16:creationId xmlns:a16="http://schemas.microsoft.com/office/drawing/2014/main" id="{412D8EF5-C05A-438E-8027-C1AF51B863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2641" y="3983763"/>
            <a:ext cx="1619250" cy="209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0009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FF1A53-9DF0-4D46-AD39-FD26F316DE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Naming angles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383244-B338-4D0E-A3C5-CF602A8EDA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690688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/>
              <a:t>The convention for naming an angle is to fully describe the rays of the angle and the endpoint where the rays meet.</a:t>
            </a:r>
          </a:p>
          <a:p>
            <a:r>
              <a:rPr lang="en-US" dirty="0"/>
              <a:t>The marked angle is denoted by ∠ABC.</a:t>
            </a:r>
          </a:p>
          <a:p>
            <a:r>
              <a:rPr lang="en-US" dirty="0"/>
              <a:t>When there is no chance of ambiguity, it can be written as ∠B.</a:t>
            </a:r>
          </a:p>
          <a:p>
            <a:r>
              <a:rPr lang="en-US" dirty="0"/>
              <a:t>Sometimes an angle can simply be numbered as shown, and in a proof we refer to the angle as ∠1.</a:t>
            </a:r>
          </a:p>
          <a:p>
            <a:r>
              <a:rPr lang="en-US" dirty="0"/>
              <a:t>The important thing is that the writing of your argument must be clear and unambiguous. With complicated diagrams, the ∠ABC notation is safest.</a:t>
            </a:r>
            <a:endParaRPr lang="en-AU" dirty="0"/>
          </a:p>
        </p:txBody>
      </p:sp>
      <p:pic>
        <p:nvPicPr>
          <p:cNvPr id="2050" name="Picture 2" descr="PIC">
            <a:extLst>
              <a:ext uri="{FF2B5EF4-FFF2-40B4-BE49-F238E27FC236}">
                <a16:creationId xmlns:a16="http://schemas.microsoft.com/office/drawing/2014/main" id="{7DDFDF48-0C5A-4D77-9B7C-FCAE9C4AE5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9799" y="2139951"/>
            <a:ext cx="2305325" cy="1325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1315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FF1A53-9DF0-4D46-AD39-FD26F316D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2187" y="0"/>
            <a:ext cx="10515600" cy="564773"/>
          </a:xfrm>
        </p:spPr>
        <p:txBody>
          <a:bodyPr>
            <a:normAutofit fontScale="90000"/>
          </a:bodyPr>
          <a:lstStyle/>
          <a:p>
            <a:r>
              <a:rPr lang="en-AU" dirty="0"/>
              <a:t>Theorem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383244-B338-4D0E-A3C5-CF602A8EDA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821411"/>
            <a:ext cx="9144000" cy="5253925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If two straight lines intersect, then the opposite angles are equal in pairs.</a:t>
            </a:r>
          </a:p>
          <a:p>
            <a:r>
              <a:rPr lang="en-US" dirty="0"/>
              <a:t>Such angles are said to be vertically opposite.</a:t>
            </a:r>
          </a:p>
          <a:p>
            <a:r>
              <a:rPr lang="en-US" dirty="0"/>
              <a:t>Proof  using angle names</a:t>
            </a:r>
          </a:p>
          <a:p>
            <a:r>
              <a:rPr lang="en-US" dirty="0"/>
              <a:t>∠AOC and ∠COB are supplementary.</a:t>
            </a:r>
          </a:p>
          <a:p>
            <a:r>
              <a:rPr lang="en-US" dirty="0"/>
              <a:t>That is, ∠AOC+∠COB=180°.</a:t>
            </a:r>
          </a:p>
          <a:p>
            <a:r>
              <a:rPr lang="en-US" dirty="0"/>
              <a:t>Also, ∠COB and ∠BOD are supplementary.</a:t>
            </a:r>
          </a:p>
          <a:p>
            <a:r>
              <a:rPr lang="en-US" dirty="0"/>
              <a:t>That is, ∠COB+∠BOD=180°.</a:t>
            </a:r>
          </a:p>
          <a:p>
            <a:r>
              <a:rPr lang="en-US" dirty="0"/>
              <a:t>Hence ∠AOC=∠BOD.</a:t>
            </a:r>
          </a:p>
          <a:p>
            <a:r>
              <a:rPr lang="en-US" dirty="0"/>
              <a:t>The proof can also be presented with the labelling technique.</a:t>
            </a:r>
          </a:p>
          <a:p>
            <a:r>
              <a:rPr lang="en-US" dirty="0"/>
              <a:t>Proof  using number labels</a:t>
            </a:r>
          </a:p>
          <a:p>
            <a:r>
              <a:rPr lang="en-US" dirty="0"/>
              <a:t>∠1+∠2 =180°   (supplementary angles) </a:t>
            </a:r>
          </a:p>
          <a:p>
            <a:r>
              <a:rPr lang="en-US" dirty="0"/>
              <a:t>∠2+∠3 =180°   (supplementary angles)</a:t>
            </a:r>
          </a:p>
          <a:p>
            <a:r>
              <a:rPr lang="en-US" dirty="0"/>
              <a:t>∴    ∠1 =∠3</a:t>
            </a:r>
            <a:endParaRPr lang="en-AU" dirty="0"/>
          </a:p>
        </p:txBody>
      </p:sp>
      <p:pic>
        <p:nvPicPr>
          <p:cNvPr id="3074" name="Picture 2" descr="PIC">
            <a:extLst>
              <a:ext uri="{FF2B5EF4-FFF2-40B4-BE49-F238E27FC236}">
                <a16:creationId xmlns:a16="http://schemas.microsoft.com/office/drawing/2014/main" id="{410CF54E-FB65-42F4-9579-81DAA1E824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0500" y="915784"/>
            <a:ext cx="3518629" cy="2146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PIC">
            <a:extLst>
              <a:ext uri="{FF2B5EF4-FFF2-40B4-BE49-F238E27FC236}">
                <a16:creationId xmlns:a16="http://schemas.microsoft.com/office/drawing/2014/main" id="{A24D5349-89F6-47B8-8982-B9B956FAD9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4449" y="3491908"/>
            <a:ext cx="3130730" cy="1910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8000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FF1A53-9DF0-4D46-AD39-FD26F316DE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Example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383244-B338-4D0E-A3C5-CF602A8EDA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Find the values of x and y in the diagram.</a:t>
            </a:r>
          </a:p>
          <a:p>
            <a:r>
              <a:rPr lang="en-US" dirty="0"/>
              <a:t>Solution</a:t>
            </a:r>
          </a:p>
          <a:p>
            <a:r>
              <a:rPr lang="en-US" dirty="0"/>
              <a:t>x+(x+5) =90 (complementary angles)</a:t>
            </a:r>
          </a:p>
          <a:p>
            <a:r>
              <a:rPr lang="en-US" dirty="0"/>
              <a:t>2x =85 </a:t>
            </a:r>
          </a:p>
          <a:p>
            <a:r>
              <a:rPr lang="en-US" dirty="0"/>
              <a:t>∴    x =42.5 </a:t>
            </a:r>
          </a:p>
          <a:p>
            <a:r>
              <a:rPr lang="en-US" dirty="0"/>
              <a:t>y+(x+5) =180 (supplementary angles)</a:t>
            </a:r>
          </a:p>
          <a:p>
            <a:r>
              <a:rPr lang="en-US" dirty="0"/>
              <a:t>y+47.5 =180 </a:t>
            </a:r>
          </a:p>
          <a:p>
            <a:r>
              <a:rPr lang="en-US" dirty="0"/>
              <a:t>∴    y =132.5</a:t>
            </a:r>
            <a:endParaRPr lang="en-AU" dirty="0"/>
          </a:p>
        </p:txBody>
      </p:sp>
      <p:pic>
        <p:nvPicPr>
          <p:cNvPr id="4098" name="Picture 2" descr="PIC">
            <a:extLst>
              <a:ext uri="{FF2B5EF4-FFF2-40B4-BE49-F238E27FC236}">
                <a16:creationId xmlns:a16="http://schemas.microsoft.com/office/drawing/2014/main" id="{D656703A-90D2-4D95-8833-409562E205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1262" y="2105509"/>
            <a:ext cx="3459286" cy="2714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2317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FF1A53-9DF0-4D46-AD39-FD26F316DE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Parallel lines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383244-B338-4D0E-A3C5-CF602A8EDA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Given two distinct lines ℓ1 and ℓ2 in the plane, either the lines intersect in a single point or the lines have no point in common. In the latter case, the lines are said to be parallel. We can write this as ℓ1∥ℓ2.</a:t>
            </a:r>
          </a:p>
          <a:p>
            <a:endParaRPr lang="en-US" dirty="0"/>
          </a:p>
          <a:p>
            <a:r>
              <a:rPr lang="en-US" dirty="0"/>
              <a:t>Here is another important assumption.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07765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FF1A53-9DF0-4D46-AD39-FD26F316DE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Playfair’s axiom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383244-B338-4D0E-A3C5-CF602A8EDA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/>
              <a:t>Given any point P not on a line ℓ, there is only one line through P parallel to ℓ.</a:t>
            </a:r>
          </a:p>
          <a:p>
            <a:r>
              <a:rPr lang="en-US" dirty="0"/>
              <a:t>From this we have the following results for three distinct lines ℓ1, ℓ2 and ℓ3 in the plane:</a:t>
            </a:r>
          </a:p>
          <a:p>
            <a:r>
              <a:rPr lang="en-US" dirty="0"/>
              <a:t>If ℓ1∥ℓ2 and ℓ2∥ℓ3, then ℓ1∥ℓ3.</a:t>
            </a:r>
          </a:p>
          <a:p>
            <a:r>
              <a:rPr lang="en-US" dirty="0"/>
              <a:t>If ℓ1∥ℓ2 and ℓ3 intersects ℓ1, then ℓ3 also intersects ℓ2.</a:t>
            </a:r>
          </a:p>
          <a:p>
            <a:r>
              <a:rPr lang="en-US" dirty="0"/>
              <a:t>We prove the first of these and leave the other as an exercise. The proof is by contradiction.</a:t>
            </a:r>
          </a:p>
          <a:p>
            <a:r>
              <a:rPr lang="en-US" dirty="0"/>
              <a:t>Proof</a:t>
            </a:r>
          </a:p>
          <a:p>
            <a:r>
              <a:rPr lang="en-US" dirty="0"/>
              <a:t>Let ℓ1, ℓ2 and ℓ3 be three distinct lines in the plane such that ℓ1∥ℓ2 and ℓ2∥ℓ3. Now suppose that ℓ1 is not parallel to ℓ3. Then ℓ1 and ℓ3 meet at a point P. But by Playfair’s axiom, there is only one line parallel to ℓ2 passing through P. Therefore ℓ1=ℓ3. But this gives a contradiction, as ℓ1 and ℓ3 are distinct by assumption.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04792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1195</Words>
  <Application>Microsoft Office PowerPoint</Application>
  <PresentationFormat>Widescreen</PresentationFormat>
  <Paragraphs>116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Points, lines and angles</vt:lpstr>
      <vt:lpstr>Points, lines and planes</vt:lpstr>
      <vt:lpstr>PowerPoint Presentation</vt:lpstr>
      <vt:lpstr>Angles</vt:lpstr>
      <vt:lpstr>Naming angles</vt:lpstr>
      <vt:lpstr>Theorem </vt:lpstr>
      <vt:lpstr>Example </vt:lpstr>
      <vt:lpstr>Parallel lines</vt:lpstr>
      <vt:lpstr>Playfair’s axiom</vt:lpstr>
      <vt:lpstr>Corresponding, alternate and co-interior angles</vt:lpstr>
      <vt:lpstr>Theorem </vt:lpstr>
      <vt:lpstr>Theorem </vt:lpstr>
      <vt:lpstr>Example </vt:lpstr>
      <vt:lpstr>Example </vt:lpstr>
      <vt:lpstr>Section 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Points, lines and angles</dc:title>
  <dc:creator>Lyn ZHANG</dc:creator>
  <cp:lastModifiedBy>Lyn ZHANG</cp:lastModifiedBy>
  <cp:revision>12</cp:revision>
  <dcterms:created xsi:type="dcterms:W3CDTF">2021-09-21T22:36:37Z</dcterms:created>
  <dcterms:modified xsi:type="dcterms:W3CDTF">2021-10-13T00:56:17Z</dcterms:modified>
</cp:coreProperties>
</file>