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96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0E853-F9F2-47D1-B3B6-7530DEB7D6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8CA075-3F67-4973-893A-F6BDBD44CB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8347D4-9BBE-4A10-8F83-9F64B39A6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7CDEA-A709-4F95-98CC-6B83821E499D}" type="datetimeFigureOut">
              <a:rPr lang="en-AU" smtClean="0"/>
              <a:t>22/09/2021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A1F592-23E3-451E-A8EF-0400EE203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E3ED0F-3A32-47B6-8DB5-A8E05BF96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D826B-B0F4-433E-996F-31AD93D14F6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87367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7BE56-4256-4FD3-8AA3-CE91B6FEB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A66D8E-AA8B-4285-866E-72B82B89FA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061560-03CE-4AAE-93AE-D4A933667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7CDEA-A709-4F95-98CC-6B83821E499D}" type="datetimeFigureOut">
              <a:rPr lang="en-AU" smtClean="0"/>
              <a:t>22/09/2021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D21C71-9F66-4E2E-AFBA-1CCBA7D33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D53646-68E6-4260-BF63-B19F8B6E9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D826B-B0F4-433E-996F-31AD93D14F6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02438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706C414-D1B6-4CDA-B179-B43AD194A9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C72C06-1375-4605-AEA5-9D667304E1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C2757B-3343-4F6E-9CC0-9730A66CD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7CDEA-A709-4F95-98CC-6B83821E499D}" type="datetimeFigureOut">
              <a:rPr lang="en-AU" smtClean="0"/>
              <a:t>22/09/2021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85BA13-843B-4669-8B57-256A88D2C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FBB022-B150-47B3-AB35-25607F44E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D826B-B0F4-433E-996F-31AD93D14F6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23048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F81647-A1D4-4CB1-8D40-C4C470311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AEB44A-7502-4A41-8C24-B5CEEFA0FA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9AE0B7-D6C4-4FFE-B038-D3E29DCA2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7CDEA-A709-4F95-98CC-6B83821E499D}" type="datetimeFigureOut">
              <a:rPr lang="en-AU" smtClean="0"/>
              <a:t>22/09/2021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282D8C-1751-4E79-AC6F-0616CC886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3498B6-94BF-475C-BFAC-B116EDB72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D826B-B0F4-433E-996F-31AD93D14F6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47046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8A679-2B29-4494-B03F-1F0469099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A690FB-0E6B-48E8-92B5-C9A603E1F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C0001A-4022-4BAD-9CFE-B65C10577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7CDEA-A709-4F95-98CC-6B83821E499D}" type="datetimeFigureOut">
              <a:rPr lang="en-AU" smtClean="0"/>
              <a:t>22/09/2021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C4D0F8-F776-45E9-BD00-D70A3FCBC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A783AF-7A6C-4007-BCCC-4F6450C41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D826B-B0F4-433E-996F-31AD93D14F6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72424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C33F9-5217-4448-B900-448C721D5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A53465-108C-48EF-9C8D-385E55A682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54B293-7FCB-4B0A-AAA5-58C58AA563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7E8F2A-1BE0-43B0-A30E-214D3F700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7CDEA-A709-4F95-98CC-6B83821E499D}" type="datetimeFigureOut">
              <a:rPr lang="en-AU" smtClean="0"/>
              <a:t>22/09/2021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416E58-A267-4C42-B0D1-4E8D3B89B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007A87-7689-4841-89BA-5AD4691F9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D826B-B0F4-433E-996F-31AD93D14F6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53463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34BCA-3852-4A42-86CE-F0AE58796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8302ED-DD6E-44D1-9458-A80BCF683B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92C0AC-CF0B-4DEB-8664-C4E1CF7833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14D552-3184-4763-9B04-720DDA4241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1D65A5-B6A8-4E67-AA80-75939C00C3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DF4E63D-3C7B-4CA8-BB68-8EAEF71138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7CDEA-A709-4F95-98CC-6B83821E499D}" type="datetimeFigureOut">
              <a:rPr lang="en-AU" smtClean="0"/>
              <a:t>22/09/2021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EE1A820-24D2-460D-BA12-4518F3F6A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7C88BF2-4DD1-4CAF-B522-637770198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D826B-B0F4-433E-996F-31AD93D14F6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42067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64D1D-C8ED-4FB7-A2A2-C12C26BD2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2BED9C-EA6C-424A-816E-D5C012420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7CDEA-A709-4F95-98CC-6B83821E499D}" type="datetimeFigureOut">
              <a:rPr lang="en-AU" smtClean="0"/>
              <a:t>22/09/2021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2D5A46-2A5E-4528-9722-700E63875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43583B-7577-4ADB-95E6-E7A3E90AE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D826B-B0F4-433E-996F-31AD93D14F6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57895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34D8EE-C221-4622-B54A-555F0EFAF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7CDEA-A709-4F95-98CC-6B83821E499D}" type="datetimeFigureOut">
              <a:rPr lang="en-AU" smtClean="0"/>
              <a:t>22/09/2021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056633-DD13-402B-BAAE-8EB84CB07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B64286-96D3-4F49-B39F-9D5C28F0B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D826B-B0F4-433E-996F-31AD93D14F6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20304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F726F-1564-4F66-8940-1CA57547A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364CC5-BB63-4A13-BE29-742C625385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F03CF2-2672-4763-BFE2-CB315281C7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DFDF7C-80B5-4F11-8126-D1B9950A5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7CDEA-A709-4F95-98CC-6B83821E499D}" type="datetimeFigureOut">
              <a:rPr lang="en-AU" smtClean="0"/>
              <a:t>22/09/2021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96D4DA-BE31-4951-B45C-BCBD97663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5E94C7-F4AB-493F-927E-FD34F2320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D826B-B0F4-433E-996F-31AD93D14F6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25957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10310B-3602-48F2-9CB9-3356A91B4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B87EC0-324C-4F99-9AB6-8DF5BFA397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A6FAAC-5DFF-49F8-9B24-45ED737D8B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E5E658-14C2-4A06-9C42-7A3AB6F79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7CDEA-A709-4F95-98CC-6B83821E499D}" type="datetimeFigureOut">
              <a:rPr lang="en-AU" smtClean="0"/>
              <a:t>22/09/2021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C80181-55B6-4688-A7C2-ABD50FE72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3AC0FC-642A-4757-95FB-1BF21B5BD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D826B-B0F4-433E-996F-31AD93D14F6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7137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5BAE33E-0D09-4FC0-ABF4-7CAA9C339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5B5AA4-DF4E-48E8-B04A-F2BE34E114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1AF2ED-E27A-4385-A811-07B4038750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D7CDEA-A709-4F95-98CC-6B83821E499D}" type="datetimeFigureOut">
              <a:rPr lang="en-AU" smtClean="0"/>
              <a:t>22/09/2021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7D11C2-E40F-48AC-A1B1-05BD220DC2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2B0C56-6CDE-4AD5-AC82-2FF9254F1B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2D826B-B0F4-433E-996F-31AD93D14F6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48896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cs.stackexchange.com/questions/6800/how-to-pack-polygons-inside-another-polygon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geometryandarts.blogspot.com/2017/05/2016-17-decorative-drawings-with.html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geometryandarts.blogspot.com/2017/05/2016-17-decorative-drawings-with.html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geometryandarts.blogspot.com/2017/05/2016-17-decorative-drawings-with.html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geometryandarts.blogspot.com/2017/05/2016-17-decorative-drawings-with.html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geometryandarts.blogspot.com/2017/05/2016-17-decorative-drawings-with.html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geometryandarts.blogspot.com/2017/05/2016-17-decorative-drawings-with.html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geometryandarts.blogspot.com/2017/05/2016-17-decorative-drawings-with.html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geometryandarts.blogspot.com/2017/05/2016-17-decorative-drawings-with.html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geometryandarts.blogspot.com/2017/05/2016-17-decorative-drawings-with.html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geometryandarts.blogspot.com/2017/05/2016-17-decorative-drawings-with.html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geometryandarts.blogspot.com/2017/05/2016-17-decorative-drawings-with.html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geometryandarts.blogspot.com/2017/05/2016-17-decorative-drawings-with.html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geometryandarts.blogspot.com/2017/05/2016-17-decorative-drawings-with.html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1ED6C-429E-4942-8295-2191EF64F13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Triangles and polygons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FD6107-BECC-4862-8942-DD5ED899761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/>
              <a:t>9B</a:t>
            </a:r>
          </a:p>
        </p:txBody>
      </p:sp>
    </p:spTree>
    <p:extLst>
      <p:ext uri="{BB962C8B-B14F-4D97-AF65-F5344CB8AC3E}">
        <p14:creationId xmlns:p14="http://schemas.microsoft.com/office/powerpoint/2010/main" val="21396059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B0FBC-BBD0-40D3-90DC-8305345A5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C573A8-CB29-4490-A842-B7FB67543F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Find the values of a, b, c and d, giving reasons.</a:t>
            </a:r>
          </a:p>
          <a:p>
            <a:r>
              <a:rPr lang="en-US" dirty="0"/>
              <a:t>Solution</a:t>
            </a:r>
          </a:p>
          <a:p>
            <a:r>
              <a:rPr lang="en-US" dirty="0"/>
              <a:t>a =50   (vertically </a:t>
            </a:r>
            <a:r>
              <a:rPr lang="en-US" dirty="0" err="1"/>
              <a:t>oposite</a:t>
            </a:r>
            <a:r>
              <a:rPr lang="en-US" dirty="0"/>
              <a:t> angles) </a:t>
            </a:r>
          </a:p>
          <a:p>
            <a:r>
              <a:rPr lang="en-US" dirty="0"/>
              <a:t>b =60   (supplementary angles) </a:t>
            </a:r>
          </a:p>
          <a:p>
            <a:r>
              <a:rPr lang="en-US" dirty="0"/>
              <a:t>c =180−(50+60)=70   (angle sum of a triangle) </a:t>
            </a:r>
          </a:p>
          <a:p>
            <a:r>
              <a:rPr lang="en-US" dirty="0"/>
              <a:t>d =60   (corresponding angles DE∥FG)</a:t>
            </a:r>
            <a:endParaRPr lang="en-AU" dirty="0"/>
          </a:p>
        </p:txBody>
      </p:sp>
      <p:pic>
        <p:nvPicPr>
          <p:cNvPr id="6146" name="Picture 2" descr="PIC">
            <a:extLst>
              <a:ext uri="{FF2B5EF4-FFF2-40B4-BE49-F238E27FC236}">
                <a16:creationId xmlns:a16="http://schemas.microsoft.com/office/drawing/2014/main" id="{B0146CF8-24D1-43B2-9B9E-8AA8F5D221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9858" y="2201216"/>
            <a:ext cx="3420761" cy="2455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3939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B0FBC-BBD0-40D3-90DC-8305345A5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Angle sum of a polygon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C573A8-CB29-4490-A842-B7FB67543F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236417" cy="4351338"/>
          </a:xfrm>
        </p:spPr>
        <p:txBody>
          <a:bodyPr/>
          <a:lstStyle/>
          <a:p>
            <a:r>
              <a:rPr lang="en-US" dirty="0"/>
              <a:t>If a polygon has n sides, then we can draw n−3 diagonals from a vertex. In this way, we can divide the polygon into n−2 triangles, each with an angle sum of 180°.</a:t>
            </a:r>
          </a:p>
          <a:p>
            <a:r>
              <a:rPr lang="en-US" dirty="0"/>
              <a:t>We have drawn a hexagon to illustrate this, but we could have used any polygon.</a:t>
            </a:r>
            <a:endParaRPr lang="en-AU" dirty="0"/>
          </a:p>
        </p:txBody>
      </p:sp>
      <p:pic>
        <p:nvPicPr>
          <p:cNvPr id="7170" name="Picture 2" descr="PIC">
            <a:extLst>
              <a:ext uri="{FF2B5EF4-FFF2-40B4-BE49-F238E27FC236}">
                <a16:creationId xmlns:a16="http://schemas.microsoft.com/office/drawing/2014/main" id="{A487926E-65D3-4FAB-ACAF-0891768E74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9253" y="1971675"/>
            <a:ext cx="3014446" cy="3034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8712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B0FBC-BBD0-40D3-90DC-8305345A5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Angle sum of a polygon</a:t>
            </a:r>
            <a:endParaRPr lang="en-A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8C573A8-CB29-4490-A842-B7FB67543F3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sum of the interior angles of an n-sided polygon is (n−2)180°.</a:t>
                </a:r>
              </a:p>
              <a:p>
                <a:endParaRPr lang="en-US" dirty="0"/>
              </a:p>
              <a:p>
                <a:r>
                  <a:rPr lang="en-US" dirty="0"/>
                  <a:t>Each interior angle of a regular n-sided polygon has </a:t>
                </a:r>
                <a:r>
                  <a:rPr lang="en-US" dirty="0">
                    <a:solidFill>
                      <a:schemeClr val="tx1"/>
                    </a:solidFill>
                  </a:rPr>
                  <a:t>size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−2</m:t>
                            </m:r>
                          </m:e>
                        </m:d>
                      </m:num>
                      <m:den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180</a:t>
                </a:r>
                <a:r>
                  <a:rPr lang="en-US" dirty="0"/>
                  <a:t>°.</a:t>
                </a:r>
                <a:endParaRPr lang="en-AU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8C573A8-CB29-4490-A842-B7FB67543F3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92745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B0FBC-BBD0-40D3-90DC-8305345A5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</a:t>
            </a:r>
            <a:endParaRPr lang="en-A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8C573A8-CB29-4490-A842-B7FB67543F3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A regular dodecagon is shown to the right.</a:t>
                </a:r>
              </a:p>
              <a:p>
                <a:pPr marL="0" indent="0">
                  <a:buNone/>
                </a:pPr>
                <a:r>
                  <a:rPr lang="en-US" dirty="0"/>
                  <a:t>a. Find the sum of the interior angles of a dodecagon.</a:t>
                </a:r>
              </a:p>
              <a:p>
                <a:pPr marL="0" indent="0">
                  <a:buNone/>
                </a:pPr>
                <a:r>
                  <a:rPr lang="en-US" dirty="0"/>
                  <a:t>b. Find the size of each interior angle of a regular dodecagon.</a:t>
                </a:r>
              </a:p>
              <a:p>
                <a:pPr marL="0" indent="0">
                  <a:buNone/>
                </a:pPr>
                <a:r>
                  <a:rPr lang="en-US" dirty="0"/>
                  <a:t>a. The angle sum of a polygon with n sides is (n−2)180°.</a:t>
                </a:r>
              </a:p>
              <a:p>
                <a:r>
                  <a:rPr lang="en-US" dirty="0"/>
                  <a:t>Therefore the angle sum of a dodecagon is 1800°.</a:t>
                </a:r>
              </a:p>
              <a:p>
                <a:pPr marL="0" indent="0">
                  <a:buNone/>
                </a:pPr>
                <a:r>
                  <a:rPr lang="en-US" dirty="0"/>
                  <a:t>b. Each of the interior angles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1800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=150°.</a:t>
                </a:r>
                <a:endParaRPr lang="en-AU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8C573A8-CB29-4490-A842-B7FB67543F3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194" name="Picture 2" descr="PIC">
            <a:extLst>
              <a:ext uri="{FF2B5EF4-FFF2-40B4-BE49-F238E27FC236}">
                <a16:creationId xmlns:a16="http://schemas.microsoft.com/office/drawing/2014/main" id="{E9390685-A86B-40FF-A9F7-C94D3C12B3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9151" y="365125"/>
            <a:ext cx="2626048" cy="2626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2956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B0FBC-BBD0-40D3-90DC-8305345A5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95770"/>
          </a:xfrm>
        </p:spPr>
        <p:txBody>
          <a:bodyPr>
            <a:normAutofit fontScale="90000"/>
          </a:bodyPr>
          <a:lstStyle/>
          <a:p>
            <a:r>
              <a:rPr lang="en-AU" dirty="0"/>
              <a:t>Section summary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8C573A8-CB29-4490-A842-B7FB67543F3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960896"/>
                <a:ext cx="10515600" cy="5216067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>
                    <a:solidFill>
                      <a:srgbClr val="0070C0"/>
                    </a:solidFill>
                  </a:rPr>
                  <a:t>Polygons</a:t>
                </a:r>
              </a:p>
              <a:p>
                <a:r>
                  <a:rPr lang="en-US" dirty="0"/>
                  <a:t>The sum of the interior angles of an n-sided polygon is (n−2)180°.</a:t>
                </a:r>
              </a:p>
              <a:p>
                <a:r>
                  <a:rPr lang="en-US" dirty="0"/>
                  <a:t>In a </a:t>
                </a:r>
                <a:r>
                  <a:rPr lang="en-US" b="1" dirty="0"/>
                  <a:t>regular polygon</a:t>
                </a:r>
                <a:r>
                  <a:rPr lang="en-US" dirty="0"/>
                  <a:t>, all the angles are equal and all the sides are equal.</a:t>
                </a:r>
              </a:p>
              <a:p>
                <a:r>
                  <a:rPr lang="en-US" dirty="0"/>
                  <a:t>Each interior angle of a regular n-sided polygon has size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−2</m:t>
                            </m:r>
                          </m:e>
                        </m:d>
                      </m:num>
                      <m:den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dirty="0"/>
                  <a:t>180°.</a:t>
                </a: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Triangles</a:t>
                </a:r>
              </a:p>
              <a:p>
                <a:r>
                  <a:rPr lang="en-US" dirty="0"/>
                  <a:t>An </a:t>
                </a:r>
                <a:r>
                  <a:rPr lang="en-US" b="1" dirty="0"/>
                  <a:t>equilateral triangle </a:t>
                </a:r>
                <a:r>
                  <a:rPr lang="en-US" dirty="0"/>
                  <a:t>is a triangle in which all three sides are equal.</a:t>
                </a:r>
              </a:p>
              <a:p>
                <a:r>
                  <a:rPr lang="en-US" dirty="0"/>
                  <a:t>An </a:t>
                </a:r>
                <a:r>
                  <a:rPr lang="en-US" b="1" dirty="0"/>
                  <a:t>isosceles triangle </a:t>
                </a:r>
                <a:r>
                  <a:rPr lang="en-US" dirty="0"/>
                  <a:t>is a triangle in which two sides are equal.</a:t>
                </a:r>
              </a:p>
              <a:p>
                <a:r>
                  <a:rPr lang="en-US" dirty="0"/>
                  <a:t>A </a:t>
                </a:r>
                <a:r>
                  <a:rPr lang="en-US" b="1" dirty="0"/>
                  <a:t>scalene triangle </a:t>
                </a:r>
                <a:r>
                  <a:rPr lang="en-US" dirty="0"/>
                  <a:t>is a triangle in which all three sides are unequal.</a:t>
                </a:r>
              </a:p>
              <a:p>
                <a:r>
                  <a:rPr lang="en-US" dirty="0"/>
                  <a:t>The sum of the three interior angles of a triangle is 180°.</a:t>
                </a:r>
              </a:p>
              <a:p>
                <a:r>
                  <a:rPr lang="en-US" dirty="0"/>
                  <a:t>The sum of two interior angles of a triangle is equal to the opposite exterior angle.</a:t>
                </a:r>
              </a:p>
              <a:p>
                <a:r>
                  <a:rPr lang="en-US" dirty="0"/>
                  <a:t>In ΔABC:</a:t>
                </a:r>
              </a:p>
              <a:p>
                <a:r>
                  <a:rPr lang="en-US" dirty="0"/>
                  <a:t>a&lt;</a:t>
                </a:r>
                <a:r>
                  <a:rPr lang="en-US" dirty="0" err="1"/>
                  <a:t>b+c</a:t>
                </a:r>
                <a:r>
                  <a:rPr lang="en-US" dirty="0"/>
                  <a:t>,  b&lt;</a:t>
                </a:r>
                <a:r>
                  <a:rPr lang="en-US" dirty="0" err="1"/>
                  <a:t>c+a</a:t>
                </a:r>
                <a:r>
                  <a:rPr lang="en-US" dirty="0"/>
                  <a:t> and c&lt;</a:t>
                </a:r>
                <a:r>
                  <a:rPr lang="en-US" dirty="0" err="1"/>
                  <a:t>a+b</a:t>
                </a:r>
                <a:endParaRPr lang="en-US" dirty="0"/>
              </a:p>
              <a:p>
                <a:r>
                  <a:rPr lang="en-US" dirty="0"/>
                  <a:t>c&lt;b&lt;a if and only if ∠C&lt;∠B&lt;∠A</a:t>
                </a:r>
                <a:endParaRPr lang="en-AU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8C573A8-CB29-4490-A842-B7FB67543F3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960896"/>
                <a:ext cx="10515600" cy="5216067"/>
              </a:xfrm>
              <a:blipFill>
                <a:blip r:embed="rId4"/>
                <a:stretch>
                  <a:fillRect l="-696" t="-245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18" name="Picture 2" descr="PIC">
            <a:extLst>
              <a:ext uri="{FF2B5EF4-FFF2-40B4-BE49-F238E27FC236}">
                <a16:creationId xmlns:a16="http://schemas.microsoft.com/office/drawing/2014/main" id="{D146B2FF-0D0F-4CC4-BAFC-D938F17B57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0773" y="4618172"/>
            <a:ext cx="3147044" cy="1635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3690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B0FBC-BBD0-40D3-90DC-8305345A5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90334"/>
          </a:xfrm>
        </p:spPr>
        <p:txBody>
          <a:bodyPr>
            <a:normAutofit fontScale="90000"/>
          </a:bodyPr>
          <a:lstStyle/>
          <a:p>
            <a:r>
              <a:rPr lang="en-AU" dirty="0"/>
              <a:t>Types of polygons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C573A8-CB29-4490-A842-B7FB67543F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488" y="1208868"/>
            <a:ext cx="12083512" cy="4881966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 simple polygon is a polygon such that no two sides have a point in common except a vertex.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 convex polygon	    A non-convex polygon</a:t>
            </a:r>
          </a:p>
          <a:p>
            <a:r>
              <a:rPr lang="en-US" dirty="0"/>
              <a:t>A </a:t>
            </a:r>
            <a:r>
              <a:rPr lang="en-US" dirty="0">
                <a:solidFill>
                  <a:srgbClr val="0070C0"/>
                </a:solidFill>
              </a:rPr>
              <a:t>convex polygon </a:t>
            </a:r>
            <a:r>
              <a:rPr lang="en-US" dirty="0"/>
              <a:t>is a polygon that contains each line segment connecting any pair of points on its boundary.</a:t>
            </a:r>
          </a:p>
          <a:p>
            <a:r>
              <a:rPr lang="en-US" dirty="0"/>
              <a:t>For example, the left-hand figure is convex, while the right-hand figure is not.</a:t>
            </a:r>
          </a:p>
          <a:p>
            <a:r>
              <a:rPr lang="en-US" dirty="0"/>
              <a:t>Note: In this chapter we will always assume that the polygons being considered are convex.</a:t>
            </a:r>
          </a:p>
          <a:p>
            <a:r>
              <a:rPr lang="en-US" dirty="0"/>
              <a:t>A </a:t>
            </a:r>
            <a:r>
              <a:rPr lang="en-US" dirty="0">
                <a:solidFill>
                  <a:srgbClr val="FF0000"/>
                </a:solidFill>
              </a:rPr>
              <a:t>regular polygon </a:t>
            </a:r>
            <a:r>
              <a:rPr lang="en-US" dirty="0"/>
              <a:t>is a polygon in which all the angles are equal and all the sides are equal.</a:t>
            </a:r>
            <a:endParaRPr lang="en-AU" dirty="0"/>
          </a:p>
        </p:txBody>
      </p:sp>
      <p:pic>
        <p:nvPicPr>
          <p:cNvPr id="1026" name="Picture 2" descr="PIC">
            <a:extLst>
              <a:ext uri="{FF2B5EF4-FFF2-40B4-BE49-F238E27FC236}">
                <a16:creationId xmlns:a16="http://schemas.microsoft.com/office/drawing/2014/main" id="{04C78124-4B7E-4C42-9416-6B661C7290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78220"/>
            <a:ext cx="11049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IC">
            <a:extLst>
              <a:ext uri="{FF2B5EF4-FFF2-40B4-BE49-F238E27FC236}">
                <a16:creationId xmlns:a16="http://schemas.microsoft.com/office/drawing/2014/main" id="{D03923B4-61D2-476C-B5D0-573EFEA46B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127" y="1982324"/>
            <a:ext cx="1285875" cy="9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5801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B0FBC-BBD0-40D3-90DC-8305345A5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Names of polygons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C573A8-CB29-4490-A842-B7FB67543F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AU" dirty="0"/>
              <a:t>triangle (3 sides)</a:t>
            </a:r>
          </a:p>
          <a:p>
            <a:r>
              <a:rPr lang="en-AU" dirty="0"/>
              <a:t>quadrilateral (4 sides)</a:t>
            </a:r>
          </a:p>
          <a:p>
            <a:r>
              <a:rPr lang="en-AU" dirty="0"/>
              <a:t>pentagon (5 sides)</a:t>
            </a:r>
          </a:p>
          <a:p>
            <a:r>
              <a:rPr lang="en-AU" dirty="0"/>
              <a:t>hexagon (6 sides)</a:t>
            </a:r>
          </a:p>
          <a:p>
            <a:r>
              <a:rPr lang="en-AU" dirty="0"/>
              <a:t>heptagon (7 sides)</a:t>
            </a:r>
          </a:p>
          <a:p>
            <a:r>
              <a:rPr lang="en-AU" dirty="0"/>
              <a:t>octagon (8 sides)</a:t>
            </a:r>
          </a:p>
          <a:p>
            <a:r>
              <a:rPr lang="en-AU" dirty="0"/>
              <a:t>nonagon (9 sides)</a:t>
            </a:r>
          </a:p>
          <a:p>
            <a:r>
              <a:rPr lang="en-AU" dirty="0"/>
              <a:t>decagon (10 sides)</a:t>
            </a:r>
          </a:p>
          <a:p>
            <a:r>
              <a:rPr lang="en-AU" dirty="0"/>
              <a:t>dodecagon (12 sides)</a:t>
            </a:r>
          </a:p>
        </p:txBody>
      </p:sp>
    </p:spTree>
    <p:extLst>
      <p:ext uri="{BB962C8B-B14F-4D97-AF65-F5344CB8AC3E}">
        <p14:creationId xmlns:p14="http://schemas.microsoft.com/office/powerpoint/2010/main" val="466663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B0FBC-BBD0-40D3-90DC-8305345A5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Triangles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C573A8-CB29-4490-A842-B7FB67543F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b="1" dirty="0"/>
              <a:t>triangle</a:t>
            </a:r>
            <a:r>
              <a:rPr lang="en-US" dirty="0"/>
              <a:t> is a figure formed by three line segments determined by a set of three points not on one line. If the three points are A, B and C, then the figure is called triangle ABC and commonly written ΔABC. The points A, B and C are called the vertices of the triangle.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5196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B0FBC-BBD0-40D3-90DC-8305345A5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Triangle inequality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C573A8-CB29-4490-A842-B7FB67543F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492498" cy="4351338"/>
          </a:xfrm>
        </p:spPr>
        <p:txBody>
          <a:bodyPr>
            <a:normAutofit/>
          </a:bodyPr>
          <a:lstStyle/>
          <a:p>
            <a:r>
              <a:rPr lang="en-US" dirty="0"/>
              <a:t>An important property of a triangle is that any side is shorter than the sum of the other two.</a:t>
            </a:r>
          </a:p>
          <a:p>
            <a:r>
              <a:rPr lang="en-US" dirty="0"/>
              <a:t>In ΔABC: a&lt;</a:t>
            </a:r>
            <a:r>
              <a:rPr lang="en-US" dirty="0" err="1"/>
              <a:t>b+c</a:t>
            </a:r>
            <a:r>
              <a:rPr lang="en-US" dirty="0"/>
              <a:t>,  b&lt;</a:t>
            </a:r>
            <a:r>
              <a:rPr lang="en-US" dirty="0" err="1"/>
              <a:t>c+a</a:t>
            </a:r>
            <a:r>
              <a:rPr lang="en-US" dirty="0"/>
              <a:t> and c&lt;</a:t>
            </a:r>
            <a:r>
              <a:rPr lang="en-US" dirty="0" err="1"/>
              <a:t>a+b</a:t>
            </a:r>
            <a:r>
              <a:rPr lang="en-US" dirty="0"/>
              <a:t>.</a:t>
            </a:r>
          </a:p>
          <a:p>
            <a:r>
              <a:rPr lang="en-US" dirty="0"/>
              <a:t>Note: For ΔABC labelled as shown, we have c&lt;b&lt;a if and only if ∠C&lt;∠B&lt;∠A.</a:t>
            </a:r>
          </a:p>
        </p:txBody>
      </p:sp>
      <p:pic>
        <p:nvPicPr>
          <p:cNvPr id="2050" name="Picture 2" descr="PIC">
            <a:extLst>
              <a:ext uri="{FF2B5EF4-FFF2-40B4-BE49-F238E27FC236}">
                <a16:creationId xmlns:a16="http://schemas.microsoft.com/office/drawing/2014/main" id="{B0DD69FF-9A7E-4DB0-8C51-1F1369E417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2766" y="2727379"/>
            <a:ext cx="3847064" cy="1999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5931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B0FBC-BBD0-40D3-90DC-8305345A5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2413"/>
            <a:ext cx="10515600" cy="797248"/>
          </a:xfrm>
        </p:spPr>
        <p:txBody>
          <a:bodyPr/>
          <a:lstStyle/>
          <a:p>
            <a:r>
              <a:rPr lang="en-AU" dirty="0"/>
              <a:t>Angles of a triangle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C573A8-CB29-4490-A842-B7FB67543F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/>
          <a:lstStyle/>
          <a:p>
            <a:r>
              <a:rPr lang="en-US" dirty="0"/>
              <a:t>The sum of the three interior angles of a triangle is 180°.</a:t>
            </a:r>
          </a:p>
          <a:p>
            <a:r>
              <a:rPr lang="en-US" dirty="0"/>
              <a:t>The sum of two interior angles of a triangle is equal to the opposite exterior angle.</a:t>
            </a:r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823DE9-2E06-4456-9EF7-C614DE3079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6294" y="2706639"/>
            <a:ext cx="8290217" cy="3461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829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B0FBC-BBD0-40D3-90DC-8305345A5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573" y="200240"/>
            <a:ext cx="10515600" cy="828244"/>
          </a:xfrm>
        </p:spPr>
        <p:txBody>
          <a:bodyPr/>
          <a:lstStyle/>
          <a:p>
            <a:r>
              <a:rPr lang="en-AU" dirty="0"/>
              <a:t>Classification of triangles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C573A8-CB29-4490-A842-B7FB67543F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513" y="1028484"/>
            <a:ext cx="10618973" cy="447317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Equilateral triangle</a:t>
            </a:r>
            <a:r>
              <a:rPr lang="en-US" dirty="0"/>
              <a:t>	a triangle in which all three sides are equal</a:t>
            </a:r>
          </a:p>
          <a:p>
            <a:r>
              <a:rPr lang="en-US" dirty="0">
                <a:solidFill>
                  <a:srgbClr val="0070C0"/>
                </a:solidFill>
              </a:rPr>
              <a:t>Isosceles triangle	           </a:t>
            </a:r>
            <a:r>
              <a:rPr lang="en-US" dirty="0"/>
              <a:t>a triangle in which two sides are equal</a:t>
            </a:r>
          </a:p>
          <a:p>
            <a:r>
              <a:rPr lang="en-US" dirty="0">
                <a:solidFill>
                  <a:srgbClr val="0070C0"/>
                </a:solidFill>
              </a:rPr>
              <a:t>Scalene triangle	</a:t>
            </a:r>
            <a:r>
              <a:rPr lang="en-US" dirty="0"/>
              <a:t>           a triangle in which all three sides are unequal</a:t>
            </a:r>
            <a:endParaRPr lang="en-AU" dirty="0"/>
          </a:p>
        </p:txBody>
      </p:sp>
      <p:pic>
        <p:nvPicPr>
          <p:cNvPr id="3074" name="Picture 2" descr="Scalene, Isosceles and Equilateral Triangles – GeoGebra">
            <a:extLst>
              <a:ext uri="{FF2B5EF4-FFF2-40B4-BE49-F238E27FC236}">
                <a16:creationId xmlns:a16="http://schemas.microsoft.com/office/drawing/2014/main" id="{81D89C7D-F182-4416-A125-FA55412AAC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039" y="2840872"/>
            <a:ext cx="7833360" cy="489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40289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B0FBC-BBD0-40D3-90DC-8305345A5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 lines in a triangle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C573A8-CB29-4490-A842-B7FB67543F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9071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Median</a:t>
            </a:r>
            <a:r>
              <a:rPr lang="en-US" dirty="0"/>
              <a:t>	A median of a triangle is a line segment from a vertex to the midpoint of the opposite side.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Altitude</a:t>
            </a:r>
            <a:r>
              <a:rPr lang="en-US" dirty="0"/>
              <a:t>	An altitude of a triangle is a line segment from a vertex to the opposite side (possibly extended) which forms a right angle where it meets the opposite side.</a:t>
            </a:r>
            <a:endParaRPr lang="en-AU" dirty="0"/>
          </a:p>
        </p:txBody>
      </p:sp>
      <p:pic>
        <p:nvPicPr>
          <p:cNvPr id="5122" name="Picture 2" descr="Lessons - Blendspace">
            <a:extLst>
              <a:ext uri="{FF2B5EF4-FFF2-40B4-BE49-F238E27FC236}">
                <a16:creationId xmlns:a16="http://schemas.microsoft.com/office/drawing/2014/main" id="{1ED8363D-22CA-40BF-8397-9E397101EB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145" y="3429000"/>
            <a:ext cx="5251827" cy="3111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76135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B0FBC-BBD0-40D3-90DC-8305345A5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80272"/>
          </a:xfrm>
        </p:spPr>
        <p:txBody>
          <a:bodyPr>
            <a:normAutofit fontScale="90000"/>
          </a:bodyPr>
          <a:lstStyle/>
          <a:p>
            <a:r>
              <a:rPr lang="en-US" dirty="0"/>
              <a:t>Example 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C573A8-CB29-4490-A842-B7FB67543F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1376"/>
            <a:ext cx="10515600" cy="5045587"/>
          </a:xfrm>
        </p:spPr>
        <p:txBody>
          <a:bodyPr>
            <a:normAutofit/>
          </a:bodyPr>
          <a:lstStyle/>
          <a:p>
            <a:r>
              <a:rPr lang="en-US" dirty="0"/>
              <a:t>The sides of a triangle are 6−x, 4x+1 and 2x+3. Find the value of x for which the triangle is isosceles, and show that if it is isosceles, then it is equilateral.</a:t>
            </a:r>
          </a:p>
          <a:p>
            <a:r>
              <a:rPr lang="en-US" dirty="0"/>
              <a:t>Solution	</a:t>
            </a:r>
          </a:p>
          <a:p>
            <a:r>
              <a:rPr lang="en-US" dirty="0"/>
              <a:t>We want to show that if any two side lengths are equal, then the third length is the same.</a:t>
            </a:r>
          </a:p>
          <a:p>
            <a:r>
              <a:rPr lang="en-US" dirty="0"/>
              <a:t>6−x =4x+1 ⇒       5x =5 ⇒         x =1	</a:t>
            </a:r>
          </a:p>
          <a:p>
            <a:r>
              <a:rPr lang="en-US" dirty="0"/>
              <a:t>When x=1, we have 6−x=5, 4x+1=5 and 2x+3=5. Hence the triangle is equilateral with each side of length 5 units.	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52682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930</Words>
  <Application>Microsoft Office PowerPoint</Application>
  <PresentationFormat>Widescreen</PresentationFormat>
  <Paragraphs>79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Cambria Math</vt:lpstr>
      <vt:lpstr>Office Theme</vt:lpstr>
      <vt:lpstr>Triangles and polygons</vt:lpstr>
      <vt:lpstr>Types of polygons</vt:lpstr>
      <vt:lpstr>Names of polygons</vt:lpstr>
      <vt:lpstr>Triangles</vt:lpstr>
      <vt:lpstr>Triangle inequality</vt:lpstr>
      <vt:lpstr>Angles of a triangle</vt:lpstr>
      <vt:lpstr>Classification of triangles</vt:lpstr>
      <vt:lpstr>Important lines in a triangle</vt:lpstr>
      <vt:lpstr>Example </vt:lpstr>
      <vt:lpstr>Example </vt:lpstr>
      <vt:lpstr>Angle sum of a polygon</vt:lpstr>
      <vt:lpstr>Angle sum of a polygon</vt:lpstr>
      <vt:lpstr>Example </vt:lpstr>
      <vt:lpstr>Section 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Triangles and polygons</dc:title>
  <dc:creator>Lyn ZHANG</dc:creator>
  <cp:lastModifiedBy>Lyn ZHANG</cp:lastModifiedBy>
  <cp:revision>11</cp:revision>
  <dcterms:created xsi:type="dcterms:W3CDTF">2021-09-21T23:38:38Z</dcterms:created>
  <dcterms:modified xsi:type="dcterms:W3CDTF">2021-09-22T00:17:14Z</dcterms:modified>
</cp:coreProperties>
</file>