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4" r:id="rId3"/>
    <p:sldId id="257" r:id="rId4"/>
    <p:sldId id="258" r:id="rId5"/>
    <p:sldId id="259" r:id="rId6"/>
    <p:sldId id="270" r:id="rId7"/>
    <p:sldId id="271" r:id="rId8"/>
    <p:sldId id="272" r:id="rId9"/>
    <p:sldId id="260" r:id="rId10"/>
    <p:sldId id="261" r:id="rId11"/>
    <p:sldId id="262" r:id="rId12"/>
    <p:sldId id="273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9332D-BC23-4E99-B408-AF9900BF509B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38DF-B148-4BC4-92BF-41DBE4C528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746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https://www.transum.org/Software/SW/Starter_of_the_day/starter_June4.ASP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838DF-B148-4BC4-92BF-41DBE4C5286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957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C75B9-BE88-4041-A7D0-C58D36FF9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393114-4458-4B97-B143-484A8ADC5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ECD6B-9C01-4F65-BCAA-5AC8FFF00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248F9-8EB7-41EF-BCB2-98A2B67B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CA3AD-B780-4922-9467-B0A68735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160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F3104-EF42-4C40-A696-16F5A08AF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70B07-7A5F-48E7-8255-F7B9F22DF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0AD18-CD2D-4CD9-924F-77E19065A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3BFDA-5CAD-4F7A-86D9-504515C1B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CC46C-4DD4-47CB-86AE-EEA66EF2D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63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89CD23-72CB-40BE-911D-A210AB7FE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F67551-429D-419E-A344-604A7759C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EA0D6-19D0-408B-A5A1-B1A51C8C4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61A87-05AC-4758-B1A9-345CDBD1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ADF9F-8B38-4841-8198-0F2AE634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723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A429-BE72-4976-9DBD-A19220101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41B18-C220-465E-ADF7-ABBB9A1A5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86E26-5C7B-44E5-91FC-A60BA823A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A8184-75E8-41F4-8428-C46DA4FE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ACB21-A546-485F-B189-9CD4E33F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13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631B2-B742-4579-B4EB-73007BB4F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20187-495D-48B5-B382-E52AB2F23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4F1DC-DB88-4FB7-B857-5246686C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E9126-DC6F-4950-A135-72E7C686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0F8B-CC57-41DC-82E7-66F25339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620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6A1DF-953A-47CE-93ED-04778C2E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D6189-C20E-48E1-BE69-10862B23B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1619D-BA9D-498B-9250-687305470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0A1CF-82A6-410B-AE26-DD394895B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BF834-237B-4A50-82F8-4753921F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2F5B9-CDAC-4345-9E17-08F6D84E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13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4C7F9-5BC4-46FF-AF05-EC0BC104A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6D58D-A443-4876-990E-4809B4169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759A5-0D2D-4443-8E9E-A9A49ECD9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DC1330-73A2-49D1-A2B5-A23A90C12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E858D-11F9-44AA-9BFC-E6C7369D4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55A8ED-C3AB-45F8-9A25-0B57B2A4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C172A5-6FDB-46DA-BC8C-8AD045BAA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21A3B9-12E6-48F7-9158-F6305290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550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907B-D85B-4542-8804-309532336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E388FD-53F0-4C23-8AA2-51B50630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E9719-EC6D-4584-9ABC-1522283F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39209-8B49-456C-A9F6-F3578461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16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6E90A8-7524-40A8-97AF-8FCC2FBC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AE7FCA-587B-4A35-88C5-74BDA1FB7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192A4-AFD4-4F26-A8BB-F4F35860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218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242EE-4537-4AF8-86F5-83283FA6E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C9953-690F-421F-8B92-67BC8F707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F69B2-E3DB-4A9E-8BA8-FBD0ABF6E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2B777-C665-4B3F-B680-57248AC53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5D1FF-D6B7-4933-965F-6942DD80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753EF-D83F-4676-B9D9-FAC90C23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322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BF24E-5F6D-4AB8-8502-9C7D548D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BC8D65-7929-45DF-844D-00CC42C03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37F87-857A-45EF-986D-483820207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AB088-D678-4DE4-931A-CDF17EFFC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FBD9E-3CEB-4A28-B72D-29BA9FC5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2E73D-DD76-467C-9184-C77EE8A0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519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B5E66D-E645-4459-A2C6-6E9C5494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B2970-3B45-4445-879A-DC64B3AE8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B74EF-C71E-42D3-AF8D-1CC85C5F6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27C7A-47A6-4C70-87B7-F1C8A6E20D7E}" type="datetimeFigureOut">
              <a:rPr lang="en-AU" smtClean="0"/>
              <a:t>20/10/2021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4DD32-6D27-474D-97D0-117102A35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760FA-2E93-4E0E-BFF1-6203797F7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78A3F-A6DF-4411-9FF2-2E9CC006BA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54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schoolsdo.org/2009/11/congruent-and-similar-polygon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-principles.com/2013/07/proving-congruent-triangles-2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9C3AD-88E7-4C2F-9E8D-9E2FA36F39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Congruence and proofs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616EE7-574A-4DBD-BCE3-D0659AFB35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9C</a:t>
            </a:r>
          </a:p>
        </p:txBody>
      </p:sp>
    </p:spTree>
    <p:extLst>
      <p:ext uri="{BB962C8B-B14F-4D97-AF65-F5344CB8AC3E}">
        <p14:creationId xmlns:p14="http://schemas.microsoft.com/office/powerpoint/2010/main" val="179591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248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837"/>
            <a:ext cx="10515600" cy="4689126"/>
          </a:xfrm>
        </p:spPr>
        <p:txBody>
          <a:bodyPr>
            <a:normAutofit/>
          </a:bodyPr>
          <a:lstStyle/>
          <a:p>
            <a:r>
              <a:rPr lang="en-US" dirty="0"/>
              <a:t>Let ΔABC and ΔXYZ be such that ∠BAC=∠YXZ, AB=XY and AC=XZ.</a:t>
            </a:r>
          </a:p>
          <a:p>
            <a:r>
              <a:rPr lang="en-US" dirty="0"/>
              <a:t>If P and Q are the midpoints of BC and YZ respectively, prove that AP=XQ.</a:t>
            </a:r>
          </a:p>
          <a:p>
            <a:r>
              <a:rPr lang="en-US" dirty="0"/>
              <a:t>Solution</a:t>
            </a:r>
          </a:p>
          <a:p>
            <a:endParaRPr lang="en-US" dirty="0"/>
          </a:p>
          <a:p>
            <a:r>
              <a:rPr lang="en-US" dirty="0"/>
              <a:t>From the given conditions, we have ΔABC≡ΔXYZ (SAS).</a:t>
            </a:r>
          </a:p>
          <a:p>
            <a:r>
              <a:rPr lang="en-US" dirty="0"/>
              <a:t>Therefore ∠ABP=∠XYQ and BC=YZ.</a:t>
            </a:r>
          </a:p>
          <a:p>
            <a:r>
              <a:rPr lang="en-US" dirty="0"/>
              <a:t>Thus BP=YQ, as P and Q are the midpoints of BC and YZ respectively.</a:t>
            </a:r>
          </a:p>
          <a:p>
            <a:r>
              <a:rPr lang="en-US" dirty="0"/>
              <a:t>Hence ΔABP≡ΔXYQ (SAS) and so AP=XQ.</a:t>
            </a:r>
            <a:endParaRPr lang="en-AU" dirty="0"/>
          </a:p>
        </p:txBody>
      </p:sp>
      <p:pic>
        <p:nvPicPr>
          <p:cNvPr id="7170" name="Picture 2" descr="PIC">
            <a:extLst>
              <a:ext uri="{FF2B5EF4-FFF2-40B4-BE49-F238E27FC236}">
                <a16:creationId xmlns:a16="http://schemas.microsoft.com/office/drawing/2014/main" id="{98BF09B0-6AF6-45D1-8F16-14F1CCFEB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4" y="2436270"/>
            <a:ext cx="2807130" cy="147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IC">
            <a:extLst>
              <a:ext uri="{FF2B5EF4-FFF2-40B4-BE49-F238E27FC236}">
                <a16:creationId xmlns:a16="http://schemas.microsoft.com/office/drawing/2014/main" id="{F0E67F37-A55B-4185-8008-93FA8B3FE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248" y="2519190"/>
            <a:ext cx="2673620" cy="139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26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170"/>
            <a:ext cx="10515600" cy="905736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2783"/>
            <a:ext cx="7671661" cy="5438532"/>
          </a:xfrm>
        </p:spPr>
        <p:txBody>
          <a:bodyPr>
            <a:normAutofit fontScale="92500"/>
          </a:bodyPr>
          <a:lstStyle/>
          <a:p>
            <a:r>
              <a:rPr lang="en-AU" dirty="0"/>
              <a:t>Prove that, in a parallelogram, the diagonals bisect each other.</a:t>
            </a:r>
          </a:p>
          <a:p>
            <a:r>
              <a:rPr lang="en-AU" dirty="0"/>
              <a:t>Solution</a:t>
            </a:r>
          </a:p>
          <a:p>
            <a:r>
              <a:rPr lang="en-AU" dirty="0"/>
              <a:t>Note that opposite sides of a parallelogram are equal. </a:t>
            </a:r>
          </a:p>
          <a:p>
            <a:r>
              <a:rPr lang="en-AU" dirty="0"/>
              <a:t>In triangles DOC and BOA:</a:t>
            </a:r>
          </a:p>
          <a:p>
            <a:r>
              <a:rPr lang="en-AU" dirty="0"/>
              <a:t>∠ODC =∠OBA (alternate angles CD∥AB) </a:t>
            </a:r>
          </a:p>
          <a:p>
            <a:r>
              <a:rPr lang="en-AU" dirty="0"/>
              <a:t>∠OCD =∠OAB (alternate angles CD∥AB) </a:t>
            </a:r>
          </a:p>
          <a:p>
            <a:r>
              <a:rPr lang="en-AU" dirty="0"/>
              <a:t>∠AOB =∠DOC (vertically opposite) </a:t>
            </a:r>
          </a:p>
          <a:p>
            <a:r>
              <a:rPr lang="en-AU" dirty="0"/>
              <a:t>AB =CD (opposite sides of parallelogram are equal) </a:t>
            </a:r>
          </a:p>
          <a:p>
            <a:r>
              <a:rPr lang="el-GR" dirty="0"/>
              <a:t>Δ</a:t>
            </a:r>
            <a:r>
              <a:rPr lang="en-AU" dirty="0"/>
              <a:t>DOC ≡</a:t>
            </a:r>
            <a:r>
              <a:rPr lang="el-GR" dirty="0"/>
              <a:t>Δ</a:t>
            </a:r>
            <a:r>
              <a:rPr lang="en-AU" dirty="0"/>
              <a:t>BOA (AAS)</a:t>
            </a:r>
          </a:p>
          <a:p>
            <a:r>
              <a:rPr lang="en-AU" dirty="0"/>
              <a:t>Hence AO=OC and DO=OB.</a:t>
            </a:r>
          </a:p>
        </p:txBody>
      </p:sp>
      <p:pic>
        <p:nvPicPr>
          <p:cNvPr id="8194" name="Picture 2" descr="PIC">
            <a:extLst>
              <a:ext uri="{FF2B5EF4-FFF2-40B4-BE49-F238E27FC236}">
                <a16:creationId xmlns:a16="http://schemas.microsoft.com/office/drawing/2014/main" id="{11A10B80-D1A1-41F7-B0C0-6501358CC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963" y="1923390"/>
            <a:ext cx="4328257" cy="246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9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1410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1410"/>
            <a:ext cx="8772041" cy="5393409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Prove that if the diagonals of a quadrilateral bisect each other, then the quadrilateral is a parallelogram.</a:t>
            </a:r>
          </a:p>
          <a:p>
            <a:r>
              <a:rPr lang="en-AU" dirty="0"/>
              <a:t>Solution</a:t>
            </a:r>
          </a:p>
          <a:p>
            <a:r>
              <a:rPr lang="en-AU" dirty="0"/>
              <a:t>OD =OB (diagonals bisect each other) </a:t>
            </a:r>
          </a:p>
          <a:p>
            <a:r>
              <a:rPr lang="en-AU" dirty="0"/>
              <a:t>OA =OC (diagonals bisect each other) </a:t>
            </a:r>
          </a:p>
          <a:p>
            <a:r>
              <a:rPr lang="en-AU" dirty="0"/>
              <a:t>∠AOB =∠DOC (vertically opposite) </a:t>
            </a:r>
          </a:p>
          <a:p>
            <a:r>
              <a:rPr lang="en-AU" dirty="0"/>
              <a:t>∠DOA =∠COB (vertically opposite) </a:t>
            </a:r>
          </a:p>
          <a:p>
            <a:r>
              <a:rPr lang="el-GR" dirty="0"/>
              <a:t>Δ</a:t>
            </a:r>
            <a:r>
              <a:rPr lang="en-AU" dirty="0"/>
              <a:t>DOC ≡</a:t>
            </a:r>
            <a:r>
              <a:rPr lang="el-GR" dirty="0"/>
              <a:t>Δ</a:t>
            </a:r>
            <a:r>
              <a:rPr lang="en-AU" dirty="0"/>
              <a:t>BOA (SAS) </a:t>
            </a:r>
          </a:p>
          <a:p>
            <a:r>
              <a:rPr lang="el-GR" dirty="0"/>
              <a:t>Δ</a:t>
            </a:r>
            <a:r>
              <a:rPr lang="en-AU" dirty="0"/>
              <a:t>DOA ≡</a:t>
            </a:r>
            <a:r>
              <a:rPr lang="el-GR" dirty="0"/>
              <a:t>Δ</a:t>
            </a:r>
            <a:r>
              <a:rPr lang="en-AU" dirty="0"/>
              <a:t>BOC (SAS)</a:t>
            </a:r>
          </a:p>
          <a:p>
            <a:r>
              <a:rPr lang="en-AU" dirty="0"/>
              <a:t>Therefore ∠ODC=∠OBA and so CD∥AB, since alternate angles are equal.</a:t>
            </a:r>
          </a:p>
          <a:p>
            <a:r>
              <a:rPr lang="en-AU" dirty="0"/>
              <a:t>Similarly, we have AD∥BC. Hence ABCD is a parallelogram.</a:t>
            </a:r>
          </a:p>
        </p:txBody>
      </p:sp>
      <p:pic>
        <p:nvPicPr>
          <p:cNvPr id="9218" name="Picture 2" descr="PIC">
            <a:extLst>
              <a:ext uri="{FF2B5EF4-FFF2-40B4-BE49-F238E27FC236}">
                <a16:creationId xmlns:a16="http://schemas.microsoft.com/office/drawing/2014/main" id="{C4134F36-97B5-41E9-9D1E-EB5A7D64F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679" y="1684429"/>
            <a:ext cx="4530280" cy="250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09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376174"/>
            <a:ext cx="934676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Prove that the triangle formed by joining the midpoints of the three sides of an isosceles triangle (with the midpoints as the vertices of the new triangle) is also isosceles.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Assume ΔABC is isosceles with CA=CB and ∠CAB=∠CBA. </a:t>
            </a:r>
          </a:p>
          <a:p>
            <a:r>
              <a:rPr lang="en-US" dirty="0"/>
              <a:t>Then we have DA=EB, where D and E are the midpoints of CA and CB respectively.</a:t>
            </a:r>
          </a:p>
          <a:p>
            <a:r>
              <a:rPr lang="en-US" dirty="0"/>
              <a:t>We also have AF=BF, where F is the midpoint of AB.</a:t>
            </a:r>
          </a:p>
          <a:p>
            <a:r>
              <a:rPr lang="en-US" dirty="0"/>
              <a:t>Therefore ΔDAF≡ΔEBF (SAS).</a:t>
            </a:r>
          </a:p>
          <a:p>
            <a:r>
              <a:rPr lang="en-US" dirty="0"/>
              <a:t>Hence DF=EF and so ΔDEF is isosceles.</a:t>
            </a:r>
            <a:endParaRPr lang="en-AU" dirty="0"/>
          </a:p>
        </p:txBody>
      </p:sp>
      <p:pic>
        <p:nvPicPr>
          <p:cNvPr id="10242" name="Picture 2" descr="PIC">
            <a:extLst>
              <a:ext uri="{FF2B5EF4-FFF2-40B4-BE49-F238E27FC236}">
                <a16:creationId xmlns:a16="http://schemas.microsoft.com/office/drawing/2014/main" id="{8943B80C-F842-4211-B03E-94946897E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6769" y="1744568"/>
            <a:ext cx="2710912" cy="36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22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Congruent figures </a:t>
            </a:r>
            <a:r>
              <a:rPr lang="en-US" dirty="0"/>
              <a:t>have exactly the same shape and size.</a:t>
            </a:r>
          </a:p>
          <a:p>
            <a:pPr marL="0" indent="0">
              <a:buNone/>
            </a:pPr>
            <a:r>
              <a:rPr lang="en-US" dirty="0"/>
              <a:t>If triangle ABC is congruent to triangle XYZ, this can be written as ΔABC≡ΔXYZ.</a:t>
            </a:r>
          </a:p>
          <a:p>
            <a:pPr marL="0" indent="0">
              <a:buNone/>
            </a:pPr>
            <a:r>
              <a:rPr lang="en-US" dirty="0"/>
              <a:t>Two triangles are congruent provided any one of the following four conditions holds:</a:t>
            </a:r>
          </a:p>
          <a:p>
            <a:r>
              <a:rPr lang="en-US" dirty="0">
                <a:solidFill>
                  <a:srgbClr val="0070C0"/>
                </a:solidFill>
              </a:rPr>
              <a:t>SSS</a:t>
            </a:r>
            <a:r>
              <a:rPr lang="en-US" dirty="0"/>
              <a:t>	the three sides of one triangle are equal to the three sides of the other triangle</a:t>
            </a:r>
          </a:p>
          <a:p>
            <a:r>
              <a:rPr lang="en-US" dirty="0">
                <a:solidFill>
                  <a:srgbClr val="0070C0"/>
                </a:solidFill>
              </a:rPr>
              <a:t>SAS</a:t>
            </a:r>
            <a:r>
              <a:rPr lang="en-US" dirty="0"/>
              <a:t>	two sides and the included angle of one triangle are equal to two sides and the included angle of the other triangle</a:t>
            </a:r>
          </a:p>
          <a:p>
            <a:r>
              <a:rPr lang="en-US" dirty="0">
                <a:solidFill>
                  <a:srgbClr val="0070C0"/>
                </a:solidFill>
              </a:rPr>
              <a:t>AAS</a:t>
            </a:r>
            <a:r>
              <a:rPr lang="en-US" dirty="0"/>
              <a:t>	two angles and one side of one triangle are equal to two angles and the matching side of the other triangle</a:t>
            </a:r>
          </a:p>
          <a:p>
            <a:r>
              <a:rPr lang="en-US" dirty="0">
                <a:solidFill>
                  <a:srgbClr val="0070C0"/>
                </a:solidFill>
              </a:rPr>
              <a:t>RHS</a:t>
            </a:r>
            <a:r>
              <a:rPr lang="en-US" dirty="0"/>
              <a:t>	the hypotenuse and one side of a right-angled triangle are equal to the hypotenuse and one side of another right-angled triangle.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546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1D315B-4B12-4675-8B49-F6AF3EB7EC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34703" y="293038"/>
            <a:ext cx="9922594" cy="6078047"/>
          </a:xfrm>
        </p:spPr>
      </p:pic>
    </p:spTree>
    <p:extLst>
      <p:ext uri="{BB962C8B-B14F-4D97-AF65-F5344CB8AC3E}">
        <p14:creationId xmlns:p14="http://schemas.microsoft.com/office/powerpoint/2010/main" val="415082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Congruent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848241" cy="4351338"/>
          </a:xfrm>
        </p:spPr>
        <p:txBody>
          <a:bodyPr/>
          <a:lstStyle/>
          <a:p>
            <a:r>
              <a:rPr lang="en-US" dirty="0"/>
              <a:t>Two plane figures are called </a:t>
            </a:r>
            <a:r>
              <a:rPr lang="en-US" b="1" dirty="0"/>
              <a:t>congruent </a:t>
            </a:r>
            <a:r>
              <a:rPr lang="en-US" dirty="0"/>
              <a:t>if one figure can be moved on top of the other figure, by a sequence of translations, rotations and reflections, so that they coincide exactly.</a:t>
            </a:r>
          </a:p>
          <a:p>
            <a:r>
              <a:rPr lang="en-US" dirty="0"/>
              <a:t>Congruent figures have exactly the same shape and size. For example, the two figures shown are congruent. We can write:</a:t>
            </a:r>
          </a:p>
          <a:p>
            <a:r>
              <a:rPr lang="en-US" dirty="0"/>
              <a:t>pentagon ABCDE ≡ pentagon FGHIJ</a:t>
            </a:r>
            <a:endParaRPr lang="en-AU" dirty="0"/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9A31E53D-313B-4969-9D54-DA19A343B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496" y="1151892"/>
            <a:ext cx="1662701" cy="193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">
            <a:extLst>
              <a:ext uri="{FF2B5EF4-FFF2-40B4-BE49-F238E27FC236}">
                <a16:creationId xmlns:a16="http://schemas.microsoft.com/office/drawing/2014/main" id="{F085A9A1-9670-46DD-85CD-44A1D98A3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740" y="3594961"/>
            <a:ext cx="1764212" cy="186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0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Congruent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two figures are congruent, we can find a transformation that pairs up every part of one figure with the corresponding part of the other, so that:</a:t>
            </a:r>
          </a:p>
          <a:p>
            <a:r>
              <a:rPr lang="en-US" dirty="0"/>
              <a:t>paired angles have the same size</a:t>
            </a:r>
          </a:p>
          <a:p>
            <a:r>
              <a:rPr lang="en-US" dirty="0"/>
              <a:t>paired intervals have the same length</a:t>
            </a:r>
          </a:p>
          <a:p>
            <a:r>
              <a:rPr lang="en-US" dirty="0"/>
              <a:t>paired regions have the same area.</a:t>
            </a:r>
          </a:p>
        </p:txBody>
      </p:sp>
    </p:spTree>
    <p:extLst>
      <p:ext uri="{BB962C8B-B14F-4D97-AF65-F5344CB8AC3E}">
        <p14:creationId xmlns:p14="http://schemas.microsoft.com/office/powerpoint/2010/main" val="286084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Congruent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The SSS congruence test</a:t>
            </a:r>
          </a:p>
          <a:p>
            <a:r>
              <a:rPr lang="en-US" dirty="0"/>
              <a:t>If the three sides of one triangle are respectively equal to the three sides of another triangle, then the two triangles are congruent.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ΔABC ≡ ΔPQR</a:t>
            </a:r>
            <a:endParaRPr lang="en-AU" dirty="0"/>
          </a:p>
        </p:txBody>
      </p:sp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385EA130-94A3-44B5-BD6F-BAC07E9AC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197" y="3429000"/>
            <a:ext cx="6168326" cy="200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0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645"/>
            <a:ext cx="10515600" cy="743004"/>
          </a:xfrm>
        </p:spPr>
        <p:txBody>
          <a:bodyPr/>
          <a:lstStyle/>
          <a:p>
            <a:r>
              <a:rPr lang="en-AU" dirty="0"/>
              <a:t>Congruent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7649"/>
            <a:ext cx="10515600" cy="523931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 SAS congruence test</a:t>
            </a:r>
          </a:p>
          <a:p>
            <a:r>
              <a:rPr lang="en-US" dirty="0"/>
              <a:t>If two sides and the included angle of one triangle are respectively equal to two sides and the included angle of another triangle, then the two triangles are congruent.</a:t>
            </a:r>
            <a:endParaRPr lang="en-AU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ΔABC≡ΔPQR</a:t>
            </a:r>
          </a:p>
        </p:txBody>
      </p:sp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4ED02DF0-DD89-4CE0-8871-264E3E475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076" y="2820435"/>
            <a:ext cx="6867386" cy="213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60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827"/>
            <a:ext cx="10515600" cy="766251"/>
          </a:xfrm>
        </p:spPr>
        <p:txBody>
          <a:bodyPr/>
          <a:lstStyle/>
          <a:p>
            <a:r>
              <a:rPr lang="en-AU" dirty="0"/>
              <a:t>Congruent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078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 AAS congruence test</a:t>
            </a:r>
          </a:p>
          <a:p>
            <a:r>
              <a:rPr lang="en-US" dirty="0"/>
              <a:t>If two angles and one side of one triangle are respectively equal to two angles and the matching side of another triangle, then the two triangles are congruent.</a:t>
            </a:r>
            <a:endParaRPr lang="en-AU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ΔABC≡ΔPQR</a:t>
            </a:r>
          </a:p>
        </p:txBody>
      </p:sp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D439AFCB-1E7E-4FFB-8EAA-0CD06FB04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288" y="2690394"/>
            <a:ext cx="7983302" cy="202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6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685" y="233497"/>
            <a:ext cx="10515600" cy="657763"/>
          </a:xfrm>
        </p:spPr>
        <p:txBody>
          <a:bodyPr>
            <a:normAutofit fontScale="90000"/>
          </a:bodyPr>
          <a:lstStyle/>
          <a:p>
            <a:r>
              <a:rPr lang="en-AU" dirty="0"/>
              <a:t>Congruent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9713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 RHS congruence test</a:t>
            </a:r>
          </a:p>
          <a:p>
            <a:r>
              <a:rPr lang="en-US" dirty="0"/>
              <a:t>If the hypotenuse and one side of one right-angled triangle are respectively equal to the hypotenuse and one side of another right-angled triangle, then the two triangles are congruent.</a:t>
            </a:r>
            <a:endParaRPr lang="en-AU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ΔABC≡ΔPQR</a:t>
            </a:r>
          </a:p>
        </p:txBody>
      </p:sp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48D2AA94-47FD-49C8-A04D-F5EFAF097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714" y="2831104"/>
            <a:ext cx="6139504" cy="181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92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2890-C507-495D-840D-8D2C289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186" y="0"/>
            <a:ext cx="10515600" cy="734367"/>
          </a:xfrm>
        </p:spPr>
        <p:txBody>
          <a:bodyPr/>
          <a:lstStyle/>
          <a:p>
            <a:r>
              <a:rPr lang="en-AU" dirty="0"/>
              <a:t>Classification of quadrilaterals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B7E-72FA-4583-B193-637B2A1FB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847" y="880228"/>
            <a:ext cx="11174278" cy="4351338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Trapezium</a:t>
            </a:r>
            <a:r>
              <a:rPr lang="en-US" dirty="0"/>
              <a:t>	a quadrilateral with at least one pair of opposite sides parallel</a:t>
            </a:r>
          </a:p>
          <a:p>
            <a:r>
              <a:rPr lang="en-US" dirty="0">
                <a:solidFill>
                  <a:srgbClr val="0070C0"/>
                </a:solidFill>
              </a:rPr>
              <a:t>Parallelogram</a:t>
            </a:r>
            <a:r>
              <a:rPr lang="en-US" dirty="0"/>
              <a:t>	a quadrilateral with both pairs of opposite sides parallel</a:t>
            </a:r>
          </a:p>
          <a:p>
            <a:r>
              <a:rPr lang="en-US" dirty="0">
                <a:solidFill>
                  <a:srgbClr val="C00000"/>
                </a:solidFill>
              </a:rPr>
              <a:t>Rhombus</a:t>
            </a:r>
            <a:r>
              <a:rPr lang="en-US" dirty="0"/>
              <a:t>	a parallelogram with a pair of adjacent sides equal</a:t>
            </a:r>
          </a:p>
          <a:p>
            <a:r>
              <a:rPr lang="en-US" dirty="0">
                <a:solidFill>
                  <a:srgbClr val="0070C0"/>
                </a:solidFill>
              </a:rPr>
              <a:t>Rectangle	</a:t>
            </a:r>
            <a:r>
              <a:rPr lang="en-US" dirty="0"/>
              <a:t>a quadrilateral in which all angles are right angles</a:t>
            </a:r>
          </a:p>
          <a:p>
            <a:r>
              <a:rPr lang="en-US" dirty="0">
                <a:solidFill>
                  <a:srgbClr val="0070C0"/>
                </a:solidFill>
              </a:rPr>
              <a:t>Square</a:t>
            </a:r>
            <a:r>
              <a:rPr lang="en-US" dirty="0"/>
              <a:t>	a quadrilateral that is both a rectangle and a rhombus</a:t>
            </a:r>
            <a:endParaRPr lang="en-AU" dirty="0"/>
          </a:p>
        </p:txBody>
      </p:sp>
      <p:pic>
        <p:nvPicPr>
          <p:cNvPr id="6146" name="Picture 2" descr="Math with Mrs. D: Quadrilaterals">
            <a:extLst>
              <a:ext uri="{FF2B5EF4-FFF2-40B4-BE49-F238E27FC236}">
                <a16:creationId xmlns:a16="http://schemas.microsoft.com/office/drawing/2014/main" id="{2063066B-FE6A-4479-B7E7-6A8DFC618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644" y="3585759"/>
            <a:ext cx="48768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08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889</Words>
  <Application>Microsoft Office PowerPoint</Application>
  <PresentationFormat>Widescreen</PresentationFormat>
  <Paragraphs>100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Congruence and proofs</vt:lpstr>
      <vt:lpstr>PowerPoint Presentation</vt:lpstr>
      <vt:lpstr>Congruent </vt:lpstr>
      <vt:lpstr>Congruent</vt:lpstr>
      <vt:lpstr>Congruent triangles</vt:lpstr>
      <vt:lpstr>Congruent triangles</vt:lpstr>
      <vt:lpstr>Congruent triangles</vt:lpstr>
      <vt:lpstr>Congruent triangles</vt:lpstr>
      <vt:lpstr>Classification of quadrilaterals</vt:lpstr>
      <vt:lpstr>Example </vt:lpstr>
      <vt:lpstr>Example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Congruence and proofs</dc:title>
  <dc:creator>Lyn ZHANG</dc:creator>
  <cp:lastModifiedBy>Lyn ZHANG</cp:lastModifiedBy>
  <cp:revision>6</cp:revision>
  <dcterms:created xsi:type="dcterms:W3CDTF">2021-09-22T00:17:50Z</dcterms:created>
  <dcterms:modified xsi:type="dcterms:W3CDTF">2021-10-19T21:30:59Z</dcterms:modified>
</cp:coreProperties>
</file>