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96"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733EB-2241-4F14-A4A4-04363AC5B5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4701E00-DBCA-46AA-BED0-8B5FD33450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DF09A67-030A-4573-BF22-B4FB6B63E135}"/>
              </a:ext>
            </a:extLst>
          </p:cNvPr>
          <p:cNvSpPr>
            <a:spLocks noGrp="1"/>
          </p:cNvSpPr>
          <p:nvPr>
            <p:ph type="dt" sz="half" idx="10"/>
          </p:nvPr>
        </p:nvSpPr>
        <p:spPr/>
        <p:txBody>
          <a:bodyPr/>
          <a:lstStyle/>
          <a:p>
            <a:fld id="{FF4461FB-3B9B-4A21-A451-E9AF2F1185FB}" type="datetimeFigureOut">
              <a:rPr lang="en-AU" smtClean="0"/>
              <a:t>22/09/2021</a:t>
            </a:fld>
            <a:endParaRPr lang="en-AU"/>
          </a:p>
        </p:txBody>
      </p:sp>
      <p:sp>
        <p:nvSpPr>
          <p:cNvPr id="5" name="Footer Placeholder 4">
            <a:extLst>
              <a:ext uri="{FF2B5EF4-FFF2-40B4-BE49-F238E27FC236}">
                <a16:creationId xmlns:a16="http://schemas.microsoft.com/office/drawing/2014/main" id="{8E1E2861-94E5-4A68-AC37-BBFB98E94B9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7F85294-93B7-4649-BA60-8C3AD1ACCE29}"/>
              </a:ext>
            </a:extLst>
          </p:cNvPr>
          <p:cNvSpPr>
            <a:spLocks noGrp="1"/>
          </p:cNvSpPr>
          <p:nvPr>
            <p:ph type="sldNum" sz="quarter" idx="12"/>
          </p:nvPr>
        </p:nvSpPr>
        <p:spPr/>
        <p:txBody>
          <a:bodyPr/>
          <a:lstStyle/>
          <a:p>
            <a:fld id="{56D7A01C-845F-449C-8846-9873E61CF1C7}" type="slidenum">
              <a:rPr lang="en-AU" smtClean="0"/>
              <a:t>‹#›</a:t>
            </a:fld>
            <a:endParaRPr lang="en-AU"/>
          </a:p>
        </p:txBody>
      </p:sp>
    </p:spTree>
    <p:extLst>
      <p:ext uri="{BB962C8B-B14F-4D97-AF65-F5344CB8AC3E}">
        <p14:creationId xmlns:p14="http://schemas.microsoft.com/office/powerpoint/2010/main" val="3072862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DEA2A-D5EA-457A-814C-EA078F2DE6E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FF92C1A-1220-4FEC-B720-6969D62C1D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AF46CB1-D2DF-4635-AF52-42AF0DC93852}"/>
              </a:ext>
            </a:extLst>
          </p:cNvPr>
          <p:cNvSpPr>
            <a:spLocks noGrp="1"/>
          </p:cNvSpPr>
          <p:nvPr>
            <p:ph type="dt" sz="half" idx="10"/>
          </p:nvPr>
        </p:nvSpPr>
        <p:spPr/>
        <p:txBody>
          <a:bodyPr/>
          <a:lstStyle/>
          <a:p>
            <a:fld id="{FF4461FB-3B9B-4A21-A451-E9AF2F1185FB}" type="datetimeFigureOut">
              <a:rPr lang="en-AU" smtClean="0"/>
              <a:t>22/09/2021</a:t>
            </a:fld>
            <a:endParaRPr lang="en-AU"/>
          </a:p>
        </p:txBody>
      </p:sp>
      <p:sp>
        <p:nvSpPr>
          <p:cNvPr id="5" name="Footer Placeholder 4">
            <a:extLst>
              <a:ext uri="{FF2B5EF4-FFF2-40B4-BE49-F238E27FC236}">
                <a16:creationId xmlns:a16="http://schemas.microsoft.com/office/drawing/2014/main" id="{1BF0BEC0-15B8-4362-AE1F-A1415EF8CB2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9AA395B-AA17-4D80-9635-0ECCAED658D0}"/>
              </a:ext>
            </a:extLst>
          </p:cNvPr>
          <p:cNvSpPr>
            <a:spLocks noGrp="1"/>
          </p:cNvSpPr>
          <p:nvPr>
            <p:ph type="sldNum" sz="quarter" idx="12"/>
          </p:nvPr>
        </p:nvSpPr>
        <p:spPr/>
        <p:txBody>
          <a:bodyPr/>
          <a:lstStyle/>
          <a:p>
            <a:fld id="{56D7A01C-845F-449C-8846-9873E61CF1C7}" type="slidenum">
              <a:rPr lang="en-AU" smtClean="0"/>
              <a:t>‹#›</a:t>
            </a:fld>
            <a:endParaRPr lang="en-AU"/>
          </a:p>
        </p:txBody>
      </p:sp>
    </p:spTree>
    <p:extLst>
      <p:ext uri="{BB962C8B-B14F-4D97-AF65-F5344CB8AC3E}">
        <p14:creationId xmlns:p14="http://schemas.microsoft.com/office/powerpoint/2010/main" val="3123244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AB816C-B263-4631-8BAB-4CDF8A2F3B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C4091F2-5B8C-4CD2-8446-76F5D42D79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6256DFA-73D3-4E11-95D0-704107449958}"/>
              </a:ext>
            </a:extLst>
          </p:cNvPr>
          <p:cNvSpPr>
            <a:spLocks noGrp="1"/>
          </p:cNvSpPr>
          <p:nvPr>
            <p:ph type="dt" sz="half" idx="10"/>
          </p:nvPr>
        </p:nvSpPr>
        <p:spPr/>
        <p:txBody>
          <a:bodyPr/>
          <a:lstStyle/>
          <a:p>
            <a:fld id="{FF4461FB-3B9B-4A21-A451-E9AF2F1185FB}" type="datetimeFigureOut">
              <a:rPr lang="en-AU" smtClean="0"/>
              <a:t>22/09/2021</a:t>
            </a:fld>
            <a:endParaRPr lang="en-AU"/>
          </a:p>
        </p:txBody>
      </p:sp>
      <p:sp>
        <p:nvSpPr>
          <p:cNvPr id="5" name="Footer Placeholder 4">
            <a:extLst>
              <a:ext uri="{FF2B5EF4-FFF2-40B4-BE49-F238E27FC236}">
                <a16:creationId xmlns:a16="http://schemas.microsoft.com/office/drawing/2014/main" id="{7AAF0C31-B9AA-450A-9C95-CC59680CFD6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EAEA211-9D47-44BA-B15F-FDAC6688E9B5}"/>
              </a:ext>
            </a:extLst>
          </p:cNvPr>
          <p:cNvSpPr>
            <a:spLocks noGrp="1"/>
          </p:cNvSpPr>
          <p:nvPr>
            <p:ph type="sldNum" sz="quarter" idx="12"/>
          </p:nvPr>
        </p:nvSpPr>
        <p:spPr/>
        <p:txBody>
          <a:bodyPr/>
          <a:lstStyle/>
          <a:p>
            <a:fld id="{56D7A01C-845F-449C-8846-9873E61CF1C7}" type="slidenum">
              <a:rPr lang="en-AU" smtClean="0"/>
              <a:t>‹#›</a:t>
            </a:fld>
            <a:endParaRPr lang="en-AU"/>
          </a:p>
        </p:txBody>
      </p:sp>
    </p:spTree>
    <p:extLst>
      <p:ext uri="{BB962C8B-B14F-4D97-AF65-F5344CB8AC3E}">
        <p14:creationId xmlns:p14="http://schemas.microsoft.com/office/powerpoint/2010/main" val="3052368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01437-CBE2-40BB-8C9F-042FCA155E9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FFD7A2B-29C0-4238-9A5D-D1FF79C665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3DCC4BA-130C-4447-BAB7-E6C19C209B16}"/>
              </a:ext>
            </a:extLst>
          </p:cNvPr>
          <p:cNvSpPr>
            <a:spLocks noGrp="1"/>
          </p:cNvSpPr>
          <p:nvPr>
            <p:ph type="dt" sz="half" idx="10"/>
          </p:nvPr>
        </p:nvSpPr>
        <p:spPr/>
        <p:txBody>
          <a:bodyPr/>
          <a:lstStyle/>
          <a:p>
            <a:fld id="{FF4461FB-3B9B-4A21-A451-E9AF2F1185FB}" type="datetimeFigureOut">
              <a:rPr lang="en-AU" smtClean="0"/>
              <a:t>22/09/2021</a:t>
            </a:fld>
            <a:endParaRPr lang="en-AU"/>
          </a:p>
        </p:txBody>
      </p:sp>
      <p:sp>
        <p:nvSpPr>
          <p:cNvPr id="5" name="Footer Placeholder 4">
            <a:extLst>
              <a:ext uri="{FF2B5EF4-FFF2-40B4-BE49-F238E27FC236}">
                <a16:creationId xmlns:a16="http://schemas.microsoft.com/office/drawing/2014/main" id="{9B4808DF-4441-4AA0-B801-96579407147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EF7A946-AE53-4E58-9557-924956806CAD}"/>
              </a:ext>
            </a:extLst>
          </p:cNvPr>
          <p:cNvSpPr>
            <a:spLocks noGrp="1"/>
          </p:cNvSpPr>
          <p:nvPr>
            <p:ph type="sldNum" sz="quarter" idx="12"/>
          </p:nvPr>
        </p:nvSpPr>
        <p:spPr/>
        <p:txBody>
          <a:bodyPr/>
          <a:lstStyle/>
          <a:p>
            <a:fld id="{56D7A01C-845F-449C-8846-9873E61CF1C7}" type="slidenum">
              <a:rPr lang="en-AU" smtClean="0"/>
              <a:t>‹#›</a:t>
            </a:fld>
            <a:endParaRPr lang="en-AU"/>
          </a:p>
        </p:txBody>
      </p:sp>
    </p:spTree>
    <p:extLst>
      <p:ext uri="{BB962C8B-B14F-4D97-AF65-F5344CB8AC3E}">
        <p14:creationId xmlns:p14="http://schemas.microsoft.com/office/powerpoint/2010/main" val="444252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36BB-82FD-4E58-9605-C2D77EBF71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224EDB2-5FFB-4372-9601-B895453728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7D1D7B-4339-412B-A8B7-BA7BB2F6DF5E}"/>
              </a:ext>
            </a:extLst>
          </p:cNvPr>
          <p:cNvSpPr>
            <a:spLocks noGrp="1"/>
          </p:cNvSpPr>
          <p:nvPr>
            <p:ph type="dt" sz="half" idx="10"/>
          </p:nvPr>
        </p:nvSpPr>
        <p:spPr/>
        <p:txBody>
          <a:bodyPr/>
          <a:lstStyle/>
          <a:p>
            <a:fld id="{FF4461FB-3B9B-4A21-A451-E9AF2F1185FB}" type="datetimeFigureOut">
              <a:rPr lang="en-AU" smtClean="0"/>
              <a:t>22/09/2021</a:t>
            </a:fld>
            <a:endParaRPr lang="en-AU"/>
          </a:p>
        </p:txBody>
      </p:sp>
      <p:sp>
        <p:nvSpPr>
          <p:cNvPr id="5" name="Footer Placeholder 4">
            <a:extLst>
              <a:ext uri="{FF2B5EF4-FFF2-40B4-BE49-F238E27FC236}">
                <a16:creationId xmlns:a16="http://schemas.microsoft.com/office/drawing/2014/main" id="{CEE4BEA0-882A-4C51-B8A4-110E050745E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083DF24-577A-416D-8DAC-B477DFC2AFD2}"/>
              </a:ext>
            </a:extLst>
          </p:cNvPr>
          <p:cNvSpPr>
            <a:spLocks noGrp="1"/>
          </p:cNvSpPr>
          <p:nvPr>
            <p:ph type="sldNum" sz="quarter" idx="12"/>
          </p:nvPr>
        </p:nvSpPr>
        <p:spPr/>
        <p:txBody>
          <a:bodyPr/>
          <a:lstStyle/>
          <a:p>
            <a:fld id="{56D7A01C-845F-449C-8846-9873E61CF1C7}" type="slidenum">
              <a:rPr lang="en-AU" smtClean="0"/>
              <a:t>‹#›</a:t>
            </a:fld>
            <a:endParaRPr lang="en-AU"/>
          </a:p>
        </p:txBody>
      </p:sp>
    </p:spTree>
    <p:extLst>
      <p:ext uri="{BB962C8B-B14F-4D97-AF65-F5344CB8AC3E}">
        <p14:creationId xmlns:p14="http://schemas.microsoft.com/office/powerpoint/2010/main" val="344532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A7DE3-482B-403B-B180-F9EAF439E52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421BC52-DB28-400B-9822-560C754C2A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FD4DA7A-82D3-482A-AA44-F2D3A8949F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3624E64-1D69-49E9-8122-8E935B3A298E}"/>
              </a:ext>
            </a:extLst>
          </p:cNvPr>
          <p:cNvSpPr>
            <a:spLocks noGrp="1"/>
          </p:cNvSpPr>
          <p:nvPr>
            <p:ph type="dt" sz="half" idx="10"/>
          </p:nvPr>
        </p:nvSpPr>
        <p:spPr/>
        <p:txBody>
          <a:bodyPr/>
          <a:lstStyle/>
          <a:p>
            <a:fld id="{FF4461FB-3B9B-4A21-A451-E9AF2F1185FB}" type="datetimeFigureOut">
              <a:rPr lang="en-AU" smtClean="0"/>
              <a:t>22/09/2021</a:t>
            </a:fld>
            <a:endParaRPr lang="en-AU"/>
          </a:p>
        </p:txBody>
      </p:sp>
      <p:sp>
        <p:nvSpPr>
          <p:cNvPr id="6" name="Footer Placeholder 5">
            <a:extLst>
              <a:ext uri="{FF2B5EF4-FFF2-40B4-BE49-F238E27FC236}">
                <a16:creationId xmlns:a16="http://schemas.microsoft.com/office/drawing/2014/main" id="{ADB1D848-5095-4582-92A3-45A9A237DDA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1E69FCF-43F2-4ED9-B5C4-5242C2B23DD0}"/>
              </a:ext>
            </a:extLst>
          </p:cNvPr>
          <p:cNvSpPr>
            <a:spLocks noGrp="1"/>
          </p:cNvSpPr>
          <p:nvPr>
            <p:ph type="sldNum" sz="quarter" idx="12"/>
          </p:nvPr>
        </p:nvSpPr>
        <p:spPr/>
        <p:txBody>
          <a:bodyPr/>
          <a:lstStyle/>
          <a:p>
            <a:fld id="{56D7A01C-845F-449C-8846-9873E61CF1C7}" type="slidenum">
              <a:rPr lang="en-AU" smtClean="0"/>
              <a:t>‹#›</a:t>
            </a:fld>
            <a:endParaRPr lang="en-AU"/>
          </a:p>
        </p:txBody>
      </p:sp>
    </p:spTree>
    <p:extLst>
      <p:ext uri="{BB962C8B-B14F-4D97-AF65-F5344CB8AC3E}">
        <p14:creationId xmlns:p14="http://schemas.microsoft.com/office/powerpoint/2010/main" val="1324287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30DF2-4435-4B2C-855B-CFAB966BB28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B30D50A-DB93-4FA4-BBDB-BB9343A39D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BAAF6D-BB90-441F-AD78-EB24DFD9EA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2AB9390-E87E-4805-9B38-39B3E86C20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279935-64CB-496E-9279-FD29E82F20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F50EAA0-212B-4113-9B15-0B573CF26D7A}"/>
              </a:ext>
            </a:extLst>
          </p:cNvPr>
          <p:cNvSpPr>
            <a:spLocks noGrp="1"/>
          </p:cNvSpPr>
          <p:nvPr>
            <p:ph type="dt" sz="half" idx="10"/>
          </p:nvPr>
        </p:nvSpPr>
        <p:spPr/>
        <p:txBody>
          <a:bodyPr/>
          <a:lstStyle/>
          <a:p>
            <a:fld id="{FF4461FB-3B9B-4A21-A451-E9AF2F1185FB}" type="datetimeFigureOut">
              <a:rPr lang="en-AU" smtClean="0"/>
              <a:t>22/09/2021</a:t>
            </a:fld>
            <a:endParaRPr lang="en-AU"/>
          </a:p>
        </p:txBody>
      </p:sp>
      <p:sp>
        <p:nvSpPr>
          <p:cNvPr id="8" name="Footer Placeholder 7">
            <a:extLst>
              <a:ext uri="{FF2B5EF4-FFF2-40B4-BE49-F238E27FC236}">
                <a16:creationId xmlns:a16="http://schemas.microsoft.com/office/drawing/2014/main" id="{C79FD54C-55A8-490B-B997-BE6F64EF064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E109031-7666-464F-85FF-8FA6E1C6C12A}"/>
              </a:ext>
            </a:extLst>
          </p:cNvPr>
          <p:cNvSpPr>
            <a:spLocks noGrp="1"/>
          </p:cNvSpPr>
          <p:nvPr>
            <p:ph type="sldNum" sz="quarter" idx="12"/>
          </p:nvPr>
        </p:nvSpPr>
        <p:spPr/>
        <p:txBody>
          <a:bodyPr/>
          <a:lstStyle/>
          <a:p>
            <a:fld id="{56D7A01C-845F-449C-8846-9873E61CF1C7}" type="slidenum">
              <a:rPr lang="en-AU" smtClean="0"/>
              <a:t>‹#›</a:t>
            </a:fld>
            <a:endParaRPr lang="en-AU"/>
          </a:p>
        </p:txBody>
      </p:sp>
    </p:spTree>
    <p:extLst>
      <p:ext uri="{BB962C8B-B14F-4D97-AF65-F5344CB8AC3E}">
        <p14:creationId xmlns:p14="http://schemas.microsoft.com/office/powerpoint/2010/main" val="476834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84E2B-2A38-43D3-B567-735A2A2EDEE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8B60BA8-8044-45FD-89B1-088AFC8C7CE3}"/>
              </a:ext>
            </a:extLst>
          </p:cNvPr>
          <p:cNvSpPr>
            <a:spLocks noGrp="1"/>
          </p:cNvSpPr>
          <p:nvPr>
            <p:ph type="dt" sz="half" idx="10"/>
          </p:nvPr>
        </p:nvSpPr>
        <p:spPr/>
        <p:txBody>
          <a:bodyPr/>
          <a:lstStyle/>
          <a:p>
            <a:fld id="{FF4461FB-3B9B-4A21-A451-E9AF2F1185FB}" type="datetimeFigureOut">
              <a:rPr lang="en-AU" smtClean="0"/>
              <a:t>22/09/2021</a:t>
            </a:fld>
            <a:endParaRPr lang="en-AU"/>
          </a:p>
        </p:txBody>
      </p:sp>
      <p:sp>
        <p:nvSpPr>
          <p:cNvPr id="4" name="Footer Placeholder 3">
            <a:extLst>
              <a:ext uri="{FF2B5EF4-FFF2-40B4-BE49-F238E27FC236}">
                <a16:creationId xmlns:a16="http://schemas.microsoft.com/office/drawing/2014/main" id="{CFF7F2F0-F30B-417B-93C5-135F8292744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E5138EA-19DA-4377-9943-76ED5B1C97B0}"/>
              </a:ext>
            </a:extLst>
          </p:cNvPr>
          <p:cNvSpPr>
            <a:spLocks noGrp="1"/>
          </p:cNvSpPr>
          <p:nvPr>
            <p:ph type="sldNum" sz="quarter" idx="12"/>
          </p:nvPr>
        </p:nvSpPr>
        <p:spPr/>
        <p:txBody>
          <a:bodyPr/>
          <a:lstStyle/>
          <a:p>
            <a:fld id="{56D7A01C-845F-449C-8846-9873E61CF1C7}" type="slidenum">
              <a:rPr lang="en-AU" smtClean="0"/>
              <a:t>‹#›</a:t>
            </a:fld>
            <a:endParaRPr lang="en-AU"/>
          </a:p>
        </p:txBody>
      </p:sp>
    </p:spTree>
    <p:extLst>
      <p:ext uri="{BB962C8B-B14F-4D97-AF65-F5344CB8AC3E}">
        <p14:creationId xmlns:p14="http://schemas.microsoft.com/office/powerpoint/2010/main" val="193783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4E698B-739B-4C05-B3EF-B6E4EFA89323}"/>
              </a:ext>
            </a:extLst>
          </p:cNvPr>
          <p:cNvSpPr>
            <a:spLocks noGrp="1"/>
          </p:cNvSpPr>
          <p:nvPr>
            <p:ph type="dt" sz="half" idx="10"/>
          </p:nvPr>
        </p:nvSpPr>
        <p:spPr/>
        <p:txBody>
          <a:bodyPr/>
          <a:lstStyle/>
          <a:p>
            <a:fld id="{FF4461FB-3B9B-4A21-A451-E9AF2F1185FB}" type="datetimeFigureOut">
              <a:rPr lang="en-AU" smtClean="0"/>
              <a:t>22/09/2021</a:t>
            </a:fld>
            <a:endParaRPr lang="en-AU"/>
          </a:p>
        </p:txBody>
      </p:sp>
      <p:sp>
        <p:nvSpPr>
          <p:cNvPr id="3" name="Footer Placeholder 2">
            <a:extLst>
              <a:ext uri="{FF2B5EF4-FFF2-40B4-BE49-F238E27FC236}">
                <a16:creationId xmlns:a16="http://schemas.microsoft.com/office/drawing/2014/main" id="{0BFE6571-C384-4927-B709-80E9D0F82E1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5CE1BE70-43A2-420E-B0FB-70B333571072}"/>
              </a:ext>
            </a:extLst>
          </p:cNvPr>
          <p:cNvSpPr>
            <a:spLocks noGrp="1"/>
          </p:cNvSpPr>
          <p:nvPr>
            <p:ph type="sldNum" sz="quarter" idx="12"/>
          </p:nvPr>
        </p:nvSpPr>
        <p:spPr/>
        <p:txBody>
          <a:bodyPr/>
          <a:lstStyle/>
          <a:p>
            <a:fld id="{56D7A01C-845F-449C-8846-9873E61CF1C7}" type="slidenum">
              <a:rPr lang="en-AU" smtClean="0"/>
              <a:t>‹#›</a:t>
            </a:fld>
            <a:endParaRPr lang="en-AU"/>
          </a:p>
        </p:txBody>
      </p:sp>
    </p:spTree>
    <p:extLst>
      <p:ext uri="{BB962C8B-B14F-4D97-AF65-F5344CB8AC3E}">
        <p14:creationId xmlns:p14="http://schemas.microsoft.com/office/powerpoint/2010/main" val="1833284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58C8D-3903-44F4-902A-759A28C150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5BBEFD2-6CF5-4D6A-84EA-9BB36C61CC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2BD9FA3-6E86-4A2C-B43F-D4F52363A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099FA0-29DB-45EF-BA42-11E76C1067A4}"/>
              </a:ext>
            </a:extLst>
          </p:cNvPr>
          <p:cNvSpPr>
            <a:spLocks noGrp="1"/>
          </p:cNvSpPr>
          <p:nvPr>
            <p:ph type="dt" sz="half" idx="10"/>
          </p:nvPr>
        </p:nvSpPr>
        <p:spPr/>
        <p:txBody>
          <a:bodyPr/>
          <a:lstStyle/>
          <a:p>
            <a:fld id="{FF4461FB-3B9B-4A21-A451-E9AF2F1185FB}" type="datetimeFigureOut">
              <a:rPr lang="en-AU" smtClean="0"/>
              <a:t>22/09/2021</a:t>
            </a:fld>
            <a:endParaRPr lang="en-AU"/>
          </a:p>
        </p:txBody>
      </p:sp>
      <p:sp>
        <p:nvSpPr>
          <p:cNvPr id="6" name="Footer Placeholder 5">
            <a:extLst>
              <a:ext uri="{FF2B5EF4-FFF2-40B4-BE49-F238E27FC236}">
                <a16:creationId xmlns:a16="http://schemas.microsoft.com/office/drawing/2014/main" id="{BBD15E07-B7B3-4699-B7EB-5230142ABC8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54FFAA0-4DF9-40CB-8353-292CC8D8D29F}"/>
              </a:ext>
            </a:extLst>
          </p:cNvPr>
          <p:cNvSpPr>
            <a:spLocks noGrp="1"/>
          </p:cNvSpPr>
          <p:nvPr>
            <p:ph type="sldNum" sz="quarter" idx="12"/>
          </p:nvPr>
        </p:nvSpPr>
        <p:spPr/>
        <p:txBody>
          <a:bodyPr/>
          <a:lstStyle/>
          <a:p>
            <a:fld id="{56D7A01C-845F-449C-8846-9873E61CF1C7}" type="slidenum">
              <a:rPr lang="en-AU" smtClean="0"/>
              <a:t>‹#›</a:t>
            </a:fld>
            <a:endParaRPr lang="en-AU"/>
          </a:p>
        </p:txBody>
      </p:sp>
    </p:spTree>
    <p:extLst>
      <p:ext uri="{BB962C8B-B14F-4D97-AF65-F5344CB8AC3E}">
        <p14:creationId xmlns:p14="http://schemas.microsoft.com/office/powerpoint/2010/main" val="418038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289E6-9869-4416-A595-45EE5ADD38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B8E091B-548B-4A4E-B29F-B3270E6477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D1EA19D-9FD8-4296-96DB-F8688693EE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C8A65A-B32A-4497-98DA-D4351E810576}"/>
              </a:ext>
            </a:extLst>
          </p:cNvPr>
          <p:cNvSpPr>
            <a:spLocks noGrp="1"/>
          </p:cNvSpPr>
          <p:nvPr>
            <p:ph type="dt" sz="half" idx="10"/>
          </p:nvPr>
        </p:nvSpPr>
        <p:spPr/>
        <p:txBody>
          <a:bodyPr/>
          <a:lstStyle/>
          <a:p>
            <a:fld id="{FF4461FB-3B9B-4A21-A451-E9AF2F1185FB}" type="datetimeFigureOut">
              <a:rPr lang="en-AU" smtClean="0"/>
              <a:t>22/09/2021</a:t>
            </a:fld>
            <a:endParaRPr lang="en-AU"/>
          </a:p>
        </p:txBody>
      </p:sp>
      <p:sp>
        <p:nvSpPr>
          <p:cNvPr id="6" name="Footer Placeholder 5">
            <a:extLst>
              <a:ext uri="{FF2B5EF4-FFF2-40B4-BE49-F238E27FC236}">
                <a16:creationId xmlns:a16="http://schemas.microsoft.com/office/drawing/2014/main" id="{74982405-6BC3-415F-876C-02E5B49A9B0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1EFB217-27DC-498C-8D43-A3A985F3CDEC}"/>
              </a:ext>
            </a:extLst>
          </p:cNvPr>
          <p:cNvSpPr>
            <a:spLocks noGrp="1"/>
          </p:cNvSpPr>
          <p:nvPr>
            <p:ph type="sldNum" sz="quarter" idx="12"/>
          </p:nvPr>
        </p:nvSpPr>
        <p:spPr/>
        <p:txBody>
          <a:bodyPr/>
          <a:lstStyle/>
          <a:p>
            <a:fld id="{56D7A01C-845F-449C-8846-9873E61CF1C7}" type="slidenum">
              <a:rPr lang="en-AU" smtClean="0"/>
              <a:t>‹#›</a:t>
            </a:fld>
            <a:endParaRPr lang="en-AU"/>
          </a:p>
        </p:txBody>
      </p:sp>
    </p:spTree>
    <p:extLst>
      <p:ext uri="{BB962C8B-B14F-4D97-AF65-F5344CB8AC3E}">
        <p14:creationId xmlns:p14="http://schemas.microsoft.com/office/powerpoint/2010/main" val="76530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24B608-5A8E-4DB0-B315-A46B615F4E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FA2473B-9379-490B-9E71-8CCF0F571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6807EBA-3BE5-4E84-9FB4-3658582905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461FB-3B9B-4A21-A451-E9AF2F1185FB}" type="datetimeFigureOut">
              <a:rPr lang="en-AU" smtClean="0"/>
              <a:t>22/09/2021</a:t>
            </a:fld>
            <a:endParaRPr lang="en-AU"/>
          </a:p>
        </p:txBody>
      </p:sp>
      <p:sp>
        <p:nvSpPr>
          <p:cNvPr id="5" name="Footer Placeholder 4">
            <a:extLst>
              <a:ext uri="{FF2B5EF4-FFF2-40B4-BE49-F238E27FC236}">
                <a16:creationId xmlns:a16="http://schemas.microsoft.com/office/drawing/2014/main" id="{54C78426-0B90-41C8-AA93-A3CE4C404D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DF76B08-F3B8-4F2F-A730-4C155856BB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7A01C-845F-449C-8846-9873E61CF1C7}" type="slidenum">
              <a:rPr lang="en-AU" smtClean="0"/>
              <a:t>‹#›</a:t>
            </a:fld>
            <a:endParaRPr lang="en-AU"/>
          </a:p>
        </p:txBody>
      </p:sp>
    </p:spTree>
    <p:extLst>
      <p:ext uri="{BB962C8B-B14F-4D97-AF65-F5344CB8AC3E}">
        <p14:creationId xmlns:p14="http://schemas.microsoft.com/office/powerpoint/2010/main" val="1875366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Pythagoras_tree_1_0_8_13_hot.sv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Pythagoras_tree_1_1_13_prism.svg"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Pythagoras_tree_1_1_13_prism.sv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Pythagoras_tree_1_1_13_prism.svg"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Pythagoras_tree_1_1_13_prism.svg"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Pythagoras_tree_1_1_13_prism.svg"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Pythagoras_tree_1_1_13_prism.svg"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Pythagoras_tree_1_1_13_prism.svg"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Pythagoras_tree_1_1_13_prism.svg"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8EAF3-606D-405D-880F-BDB6D8190960}"/>
              </a:ext>
            </a:extLst>
          </p:cNvPr>
          <p:cNvSpPr>
            <a:spLocks noGrp="1"/>
          </p:cNvSpPr>
          <p:nvPr>
            <p:ph type="ctrTitle"/>
          </p:nvPr>
        </p:nvSpPr>
        <p:spPr/>
        <p:txBody>
          <a:bodyPr/>
          <a:lstStyle/>
          <a:p>
            <a:r>
              <a:rPr lang="en-AU" dirty="0"/>
              <a:t>Pythagoras' theorem</a:t>
            </a:r>
          </a:p>
        </p:txBody>
      </p:sp>
      <p:sp>
        <p:nvSpPr>
          <p:cNvPr id="3" name="Subtitle 2">
            <a:extLst>
              <a:ext uri="{FF2B5EF4-FFF2-40B4-BE49-F238E27FC236}">
                <a16:creationId xmlns:a16="http://schemas.microsoft.com/office/drawing/2014/main" id="{CC56B832-BBE1-4E1D-A00F-E6F3698E0283}"/>
              </a:ext>
            </a:extLst>
          </p:cNvPr>
          <p:cNvSpPr>
            <a:spLocks noGrp="1"/>
          </p:cNvSpPr>
          <p:nvPr>
            <p:ph type="subTitle" idx="1"/>
          </p:nvPr>
        </p:nvSpPr>
        <p:spPr/>
        <p:txBody>
          <a:bodyPr/>
          <a:lstStyle/>
          <a:p>
            <a:r>
              <a:rPr lang="en-AU" dirty="0"/>
              <a:t>9D</a:t>
            </a:r>
          </a:p>
        </p:txBody>
      </p:sp>
    </p:spTree>
    <p:extLst>
      <p:ext uri="{BB962C8B-B14F-4D97-AF65-F5344CB8AC3E}">
        <p14:creationId xmlns:p14="http://schemas.microsoft.com/office/powerpoint/2010/main" val="401287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C1E8B-E971-4E34-8F66-6365BFBB3158}"/>
              </a:ext>
            </a:extLst>
          </p:cNvPr>
          <p:cNvSpPr>
            <a:spLocks noGrp="1"/>
          </p:cNvSpPr>
          <p:nvPr>
            <p:ph type="title"/>
          </p:nvPr>
        </p:nvSpPr>
        <p:spPr/>
        <p:txBody>
          <a:bodyPr/>
          <a:lstStyle/>
          <a:p>
            <a:r>
              <a:rPr lang="en-AU" dirty="0"/>
              <a:t>Pythagoras’ theorem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B5D5A3A-6779-4572-A345-BF15F2EC964D}"/>
                  </a:ext>
                </a:extLst>
              </p:cNvPr>
              <p:cNvSpPr>
                <a:spLocks noGrp="1"/>
              </p:cNvSpPr>
              <p:nvPr>
                <p:ph idx="1"/>
              </p:nvPr>
            </p:nvSpPr>
            <p:spPr/>
            <p:txBody>
              <a:bodyPr/>
              <a:lstStyle/>
              <a:p>
                <a:r>
                  <a:rPr lang="en-US" dirty="0"/>
                  <a:t>Let ABC be a triangle with side lengths a, b and c.</a:t>
                </a:r>
              </a:p>
              <a:p>
                <a:endParaRPr lang="en-US" dirty="0"/>
              </a:p>
              <a:p>
                <a:r>
                  <a:rPr lang="en-US" dirty="0"/>
                  <a:t>If ∠C is a right angle, then</a:t>
                </a:r>
              </a:p>
              <a:p>
                <a:endParaRPr lang="en-US" dirty="0"/>
              </a:p>
              <a:p>
                <a14:m>
                  <m:oMath xmlns:m="http://schemas.openxmlformats.org/officeDocument/2006/math">
                    <m:sSup>
                      <m:sSupPr>
                        <m:ctrlPr>
                          <a:rPr lang="en-US"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𝑎</m:t>
                        </m:r>
                      </m:e>
                      <m:sup>
                        <m:r>
                          <a:rPr lang="en-US" i="0" dirty="0" smtClean="0">
                            <a:latin typeface="Cambria Math" panose="02040503050406030204" pitchFamily="18" charset="0"/>
                          </a:rPr>
                          <m:t>2</m:t>
                        </m:r>
                      </m:sup>
                    </m:sSup>
                    <m:r>
                      <a:rPr lang="en-US" i="0" dirty="0" smtClean="0">
                        <a:latin typeface="Cambria Math" panose="02040503050406030204" pitchFamily="18" charset="0"/>
                      </a:rPr>
                      <m:t>+</m:t>
                    </m:r>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𝑏</m:t>
                        </m:r>
                      </m:e>
                      <m:sup>
                        <m:r>
                          <a:rPr lang="en-US" i="0" dirty="0" smtClean="0">
                            <a:latin typeface="Cambria Math" panose="02040503050406030204" pitchFamily="18" charset="0"/>
                          </a:rPr>
                          <m:t>2</m:t>
                        </m:r>
                      </m:sup>
                    </m:sSup>
                    <m:r>
                      <a:rPr lang="en-US" i="0" dirty="0" smtClean="0">
                        <a:latin typeface="Cambria Math" panose="02040503050406030204" pitchFamily="18" charset="0"/>
                      </a:rPr>
                      <m:t>=</m:t>
                    </m:r>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𝑐</m:t>
                        </m:r>
                      </m:e>
                      <m:sup>
                        <m:r>
                          <a:rPr lang="en-US" i="0" dirty="0" smtClean="0">
                            <a:latin typeface="Cambria Math" panose="02040503050406030204" pitchFamily="18" charset="0"/>
                          </a:rPr>
                          <m:t>2</m:t>
                        </m:r>
                      </m:sup>
                    </m:sSup>
                  </m:oMath>
                </a14:m>
                <a:endParaRPr lang="en-AU" dirty="0"/>
              </a:p>
            </p:txBody>
          </p:sp>
        </mc:Choice>
        <mc:Fallback>
          <p:sp>
            <p:nvSpPr>
              <p:cNvPr id="3" name="Content Placeholder 2">
                <a:extLst>
                  <a:ext uri="{FF2B5EF4-FFF2-40B4-BE49-F238E27FC236}">
                    <a16:creationId xmlns:a16="http://schemas.microsoft.com/office/drawing/2014/main" id="{6B5D5A3A-6779-4572-A345-BF15F2EC964D}"/>
                  </a:ext>
                </a:extLst>
              </p:cNvPr>
              <p:cNvSpPr>
                <a:spLocks noGrp="1" noRot="1" noChangeAspect="1" noMove="1" noResize="1" noEditPoints="1" noAdjustHandles="1" noChangeArrowheads="1" noChangeShapeType="1" noTextEdit="1"/>
              </p:cNvSpPr>
              <p:nvPr>
                <p:ph idx="1"/>
              </p:nvPr>
            </p:nvSpPr>
            <p:spPr>
              <a:blipFill>
                <a:blip r:embed="rId4"/>
                <a:stretch>
                  <a:fillRect l="-1043" t="-2241"/>
                </a:stretch>
              </a:blipFill>
            </p:spPr>
            <p:txBody>
              <a:bodyPr/>
              <a:lstStyle/>
              <a:p>
                <a:r>
                  <a:rPr lang="en-AU">
                    <a:noFill/>
                  </a:rPr>
                  <a:t> </a:t>
                </a:r>
              </a:p>
            </p:txBody>
          </p:sp>
        </mc:Fallback>
      </mc:AlternateContent>
      <p:pic>
        <p:nvPicPr>
          <p:cNvPr id="1026" name="Picture 2" descr="PIC">
            <a:extLst>
              <a:ext uri="{FF2B5EF4-FFF2-40B4-BE49-F238E27FC236}">
                <a16:creationId xmlns:a16="http://schemas.microsoft.com/office/drawing/2014/main" id="{AA95E7DB-F41B-46B1-9D3A-A192AE777E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9792" y="2696382"/>
            <a:ext cx="4388659" cy="229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089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C1E8B-E971-4E34-8F66-6365BFBB3158}"/>
              </a:ext>
            </a:extLst>
          </p:cNvPr>
          <p:cNvSpPr>
            <a:spLocks noGrp="1"/>
          </p:cNvSpPr>
          <p:nvPr>
            <p:ph type="title"/>
          </p:nvPr>
        </p:nvSpPr>
        <p:spPr/>
        <p:txBody>
          <a:bodyPr/>
          <a:lstStyle/>
          <a:p>
            <a:r>
              <a:rPr lang="en-AU" dirty="0"/>
              <a:t>Pythagoras’ theorem </a:t>
            </a:r>
          </a:p>
        </p:txBody>
      </p:sp>
      <p:sp>
        <p:nvSpPr>
          <p:cNvPr id="3" name="Content Placeholder 2">
            <a:extLst>
              <a:ext uri="{FF2B5EF4-FFF2-40B4-BE49-F238E27FC236}">
                <a16:creationId xmlns:a16="http://schemas.microsoft.com/office/drawing/2014/main" id="{6B5D5A3A-6779-4572-A345-BF15F2EC964D}"/>
              </a:ext>
            </a:extLst>
          </p:cNvPr>
          <p:cNvSpPr>
            <a:spLocks noGrp="1"/>
          </p:cNvSpPr>
          <p:nvPr>
            <p:ph idx="1"/>
          </p:nvPr>
        </p:nvSpPr>
        <p:spPr>
          <a:xfrm>
            <a:off x="838200" y="1825625"/>
            <a:ext cx="6585488" cy="4351338"/>
          </a:xfrm>
        </p:spPr>
        <p:txBody>
          <a:bodyPr>
            <a:normAutofit/>
          </a:bodyPr>
          <a:lstStyle/>
          <a:p>
            <a:r>
              <a:rPr lang="en-US" dirty="0">
                <a:solidFill>
                  <a:srgbClr val="C00000"/>
                </a:solidFill>
              </a:rPr>
              <a:t>Pythagoras’ theorem </a:t>
            </a:r>
            <a:r>
              <a:rPr lang="en-US" dirty="0"/>
              <a:t>can be illustrated by the diagram shown here. The sum of the areas of the two smaller squares is equal to the area of the square on the longest side (hypotenuse).</a:t>
            </a:r>
          </a:p>
          <a:p>
            <a:endParaRPr lang="en-US" dirty="0"/>
          </a:p>
          <a:p>
            <a:pPr marL="0" indent="0">
              <a:buNone/>
            </a:pPr>
            <a:endParaRPr lang="en-AU" dirty="0"/>
          </a:p>
        </p:txBody>
      </p:sp>
      <p:pic>
        <p:nvPicPr>
          <p:cNvPr id="2050" name="Picture 2" descr="PIC">
            <a:extLst>
              <a:ext uri="{FF2B5EF4-FFF2-40B4-BE49-F238E27FC236}">
                <a16:creationId xmlns:a16="http://schemas.microsoft.com/office/drawing/2014/main" id="{F4BD22CF-6913-4B77-9E3F-E4DB139DC7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9093" y="824397"/>
            <a:ext cx="3264077" cy="385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080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C1E8B-E971-4E34-8F66-6365BFBB3158}"/>
              </a:ext>
            </a:extLst>
          </p:cNvPr>
          <p:cNvSpPr>
            <a:spLocks noGrp="1"/>
          </p:cNvSpPr>
          <p:nvPr>
            <p:ph type="title"/>
          </p:nvPr>
        </p:nvSpPr>
        <p:spPr/>
        <p:txBody>
          <a:bodyPr/>
          <a:lstStyle/>
          <a:p>
            <a:r>
              <a:rPr lang="en-US" dirty="0"/>
              <a:t>Proof </a:t>
            </a:r>
            <a:endParaRPr lang="en-AU"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B5D5A3A-6779-4572-A345-BF15F2EC964D}"/>
                  </a:ext>
                </a:extLst>
              </p:cNvPr>
              <p:cNvSpPr>
                <a:spLocks noGrp="1"/>
              </p:cNvSpPr>
              <p:nvPr>
                <p:ph idx="1"/>
              </p:nvPr>
            </p:nvSpPr>
            <p:spPr/>
            <p:txBody>
              <a:bodyPr/>
              <a:lstStyle/>
              <a:p>
                <a:r>
                  <a:rPr lang="en-US" dirty="0"/>
                  <a:t>The proof is based on the diagram shown on the right.</a:t>
                </a:r>
              </a:p>
              <a:p>
                <a:r>
                  <a:rPr lang="en-US" dirty="0"/>
                  <a:t>Area of trapezium XYZW=</a:t>
                </a:r>
                <a14:m>
                  <m:oMath xmlns:m="http://schemas.openxmlformats.org/officeDocument/2006/math">
                    <m:f>
                      <m:fPr>
                        <m:ctrlPr>
                          <a:rPr lang="en-US" dirty="0" smtClean="0">
                            <a:solidFill>
                              <a:srgbClr val="836967"/>
                            </a:solidFill>
                            <a:latin typeface="Cambria Math" panose="02040503050406030204" pitchFamily="18" charset="0"/>
                          </a:rPr>
                        </m:ctrlPr>
                      </m:fPr>
                      <m:num>
                        <m:r>
                          <a:rPr lang="en-US" dirty="0" smtClean="0">
                            <a:latin typeface="Cambria Math" panose="02040503050406030204" pitchFamily="18" charset="0"/>
                          </a:rPr>
                          <m:t>1</m:t>
                        </m:r>
                      </m:num>
                      <m:den>
                        <m:r>
                          <a:rPr lang="en-US" i="0" dirty="0" smtClean="0">
                            <a:latin typeface="Cambria Math" panose="02040503050406030204" pitchFamily="18" charset="0"/>
                          </a:rPr>
                          <m:t>2</m:t>
                        </m:r>
                      </m:den>
                    </m:f>
                  </m:oMath>
                </a14:m>
                <a:r>
                  <a:rPr lang="en-US" dirty="0"/>
                  <a:t>(</a:t>
                </a:r>
                <a:r>
                  <a:rPr lang="en-US" dirty="0" err="1"/>
                  <a:t>a+b</a:t>
                </a:r>
                <a:r>
                  <a:rPr lang="en-US" dirty="0"/>
                  <a:t>)(</a:t>
                </a:r>
                <a:r>
                  <a:rPr lang="en-US" dirty="0" err="1"/>
                  <a:t>a+b</a:t>
                </a:r>
                <a:r>
                  <a:rPr lang="en-US" dirty="0"/>
                  <a:t>)</a:t>
                </a:r>
              </a:p>
              <a:p>
                <a:r>
                  <a:rPr lang="en-US" dirty="0"/>
                  <a:t>Area of </a:t>
                </a:r>
                <a:r>
                  <a:rPr lang="en-US" dirty="0" err="1"/>
                  <a:t>ΔEWX+area</a:t>
                </a:r>
                <a:r>
                  <a:rPr lang="en-US" dirty="0"/>
                  <a:t> of </a:t>
                </a:r>
                <a:r>
                  <a:rPr lang="en-US" dirty="0" err="1"/>
                  <a:t>ΔEYZ+area</a:t>
                </a:r>
                <a:r>
                  <a:rPr lang="en-US" dirty="0"/>
                  <a:t> of ΔEWZ</a:t>
                </a:r>
              </a:p>
              <a:p>
                <a:r>
                  <a:rPr lang="en-US" dirty="0"/>
                  <a:t>=</a:t>
                </a:r>
                <a:r>
                  <a:rPr lang="en-US" dirty="0">
                    <a:solidFill>
                      <a:srgbClr val="836967"/>
                    </a:solidFill>
                  </a:rPr>
                  <a:t> </a:t>
                </a:r>
                <a14:m>
                  <m:oMath xmlns:m="http://schemas.openxmlformats.org/officeDocument/2006/math">
                    <m:f>
                      <m:fPr>
                        <m:ctrlPr>
                          <a:rPr lang="en-US" i="1" dirty="0" smtClean="0">
                            <a:solidFill>
                              <a:srgbClr val="836967"/>
                            </a:solidFill>
                            <a:latin typeface="Cambria Math" panose="02040503050406030204" pitchFamily="18" charset="0"/>
                          </a:rPr>
                        </m:ctrlPr>
                      </m:fPr>
                      <m:num>
                        <m:r>
                          <a:rPr lang="en-US" dirty="0" smtClean="0">
                            <a:latin typeface="Cambria Math" panose="02040503050406030204" pitchFamily="18" charset="0"/>
                          </a:rPr>
                          <m:t>1</m:t>
                        </m:r>
                      </m:num>
                      <m:den>
                        <m:r>
                          <a:rPr lang="en-US" i="0" dirty="0" smtClean="0">
                            <a:latin typeface="Cambria Math" panose="02040503050406030204" pitchFamily="18" charset="0"/>
                          </a:rPr>
                          <m:t>2</m:t>
                        </m:r>
                      </m:den>
                    </m:f>
                    <m:r>
                      <a:rPr lang="en-US" i="1" dirty="0" smtClean="0">
                        <a:latin typeface="Cambria Math" panose="02040503050406030204" pitchFamily="18" charset="0"/>
                      </a:rPr>
                      <m:t> </m:t>
                    </m:r>
                  </m:oMath>
                </a14:m>
                <a:r>
                  <a:rPr lang="en-US" dirty="0"/>
                  <a:t>ab+</a:t>
                </a:r>
                <a:r>
                  <a:rPr lang="en-US" dirty="0">
                    <a:solidFill>
                      <a:srgbClr val="836967"/>
                    </a:solidFill>
                  </a:rPr>
                  <a:t> </a:t>
                </a:r>
                <a14:m>
                  <m:oMath xmlns:m="http://schemas.openxmlformats.org/officeDocument/2006/math">
                    <m:f>
                      <m:fPr>
                        <m:ctrlPr>
                          <a:rPr lang="en-US" i="1" dirty="0" smtClean="0">
                            <a:solidFill>
                              <a:srgbClr val="836967"/>
                            </a:solidFill>
                            <a:latin typeface="Cambria Math" panose="02040503050406030204" pitchFamily="18" charset="0"/>
                          </a:rPr>
                        </m:ctrlPr>
                      </m:fPr>
                      <m:num>
                        <m:r>
                          <a:rPr lang="en-US" dirty="0" smtClean="0">
                            <a:latin typeface="Cambria Math" panose="02040503050406030204" pitchFamily="18" charset="0"/>
                          </a:rPr>
                          <m:t>1</m:t>
                        </m:r>
                      </m:num>
                      <m:den>
                        <m:r>
                          <a:rPr lang="en-US" i="0" dirty="0" smtClean="0">
                            <a:latin typeface="Cambria Math" panose="02040503050406030204" pitchFamily="18" charset="0"/>
                          </a:rPr>
                          <m:t>2</m:t>
                        </m:r>
                      </m:den>
                    </m:f>
                    <m:r>
                      <a:rPr lang="en-US" i="1" dirty="0" smtClean="0">
                        <a:latin typeface="Cambria Math" panose="02040503050406030204" pitchFamily="18" charset="0"/>
                      </a:rPr>
                      <m:t> </m:t>
                    </m:r>
                  </m:oMath>
                </a14:m>
                <a:r>
                  <a:rPr lang="en-US" dirty="0"/>
                  <a:t>ab+12</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b="0" i="1" dirty="0" smtClean="0">
                            <a:latin typeface="Cambria Math" panose="02040503050406030204" pitchFamily="18" charset="0"/>
                          </a:rPr>
                          <m:t>𝑐</m:t>
                        </m:r>
                      </m:e>
                      <m:sup>
                        <m:r>
                          <a:rPr lang="en-US" i="0" dirty="0" smtClean="0">
                            <a:latin typeface="Cambria Math" panose="02040503050406030204" pitchFamily="18" charset="0"/>
                          </a:rPr>
                          <m:t>2</m:t>
                        </m:r>
                      </m:sup>
                    </m:sSup>
                  </m:oMath>
                </a14:m>
                <a:r>
                  <a:rPr lang="en-US" dirty="0"/>
                  <a:t>  =ab+</a:t>
                </a:r>
                <a:r>
                  <a:rPr lang="en-US" dirty="0">
                    <a:solidFill>
                      <a:srgbClr val="836967"/>
                    </a:solidFill>
                  </a:rPr>
                  <a:t> </a:t>
                </a:r>
                <a14:m>
                  <m:oMath xmlns:m="http://schemas.openxmlformats.org/officeDocument/2006/math">
                    <m:f>
                      <m:fPr>
                        <m:ctrlPr>
                          <a:rPr lang="en-US" i="1" dirty="0" smtClean="0">
                            <a:solidFill>
                              <a:srgbClr val="836967"/>
                            </a:solidFill>
                            <a:latin typeface="Cambria Math" panose="02040503050406030204" pitchFamily="18" charset="0"/>
                          </a:rPr>
                        </m:ctrlPr>
                      </m:fPr>
                      <m:num>
                        <m:r>
                          <a:rPr lang="en-US" dirty="0" smtClean="0">
                            <a:latin typeface="Cambria Math" panose="02040503050406030204" pitchFamily="18" charset="0"/>
                          </a:rPr>
                          <m:t>1</m:t>
                        </m:r>
                      </m:num>
                      <m:den>
                        <m:r>
                          <a:rPr lang="en-US" i="0" dirty="0" smtClean="0">
                            <a:latin typeface="Cambria Math" panose="02040503050406030204" pitchFamily="18" charset="0"/>
                          </a:rPr>
                          <m:t>2</m:t>
                        </m:r>
                      </m:den>
                    </m:f>
                    <m:r>
                      <a:rPr lang="en-US" i="1" dirty="0" smtClean="0">
                        <a:latin typeface="Cambria Math" panose="02040503050406030204" pitchFamily="18" charset="0"/>
                      </a:rPr>
                      <m:t> </m:t>
                    </m:r>
                    <m:sSup>
                      <m:sSupPr>
                        <m:ctrlPr>
                          <a:rPr lang="en-US" i="1" dirty="0" smtClean="0">
                            <a:solidFill>
                              <a:srgbClr val="836967"/>
                            </a:solidFill>
                            <a:latin typeface="Cambria Math" panose="02040503050406030204" pitchFamily="18" charset="0"/>
                          </a:rPr>
                        </m:ctrlPr>
                      </m:sSupPr>
                      <m:e>
                        <m:r>
                          <a:rPr lang="en-US" b="0" i="1" dirty="0" smtClean="0">
                            <a:latin typeface="Cambria Math" panose="02040503050406030204" pitchFamily="18" charset="0"/>
                          </a:rPr>
                          <m:t>𝑐</m:t>
                        </m:r>
                      </m:e>
                      <m:sup>
                        <m:r>
                          <a:rPr lang="en-US" i="0" dirty="0" smtClean="0">
                            <a:latin typeface="Cambria Math" panose="02040503050406030204" pitchFamily="18" charset="0"/>
                          </a:rPr>
                          <m:t>2</m:t>
                        </m:r>
                      </m:sup>
                    </m:sSup>
                  </m:oMath>
                </a14:m>
                <a:r>
                  <a:rPr lang="en-US" dirty="0"/>
                  <a:t> </a:t>
                </a:r>
              </a:p>
              <a:p>
                <a:r>
                  <a:rPr lang="en-US" dirty="0"/>
                  <a:t>Thus </a:t>
                </a:r>
                <a14:m>
                  <m:oMath xmlns:m="http://schemas.openxmlformats.org/officeDocument/2006/math">
                    <m:f>
                      <m:fPr>
                        <m:ctrlPr>
                          <a:rPr lang="en-US" i="1" dirty="0" smtClean="0">
                            <a:solidFill>
                              <a:srgbClr val="836967"/>
                            </a:solidFill>
                            <a:latin typeface="Cambria Math" panose="02040503050406030204" pitchFamily="18" charset="0"/>
                          </a:rPr>
                        </m:ctrlPr>
                      </m:fPr>
                      <m:num>
                        <m:r>
                          <a:rPr lang="en-US" dirty="0" smtClean="0">
                            <a:latin typeface="Cambria Math" panose="02040503050406030204" pitchFamily="18" charset="0"/>
                          </a:rPr>
                          <m:t>1</m:t>
                        </m:r>
                      </m:num>
                      <m:den>
                        <m:r>
                          <a:rPr lang="en-US" i="0" dirty="0" smtClean="0">
                            <a:latin typeface="Cambria Math" panose="02040503050406030204" pitchFamily="18" charset="0"/>
                          </a:rPr>
                          <m:t>2</m:t>
                        </m:r>
                      </m:den>
                    </m:f>
                  </m:oMath>
                </a14:m>
                <a:r>
                  <a:rPr lang="en-US" dirty="0"/>
                  <a:t>(</a:t>
                </a:r>
                <a:r>
                  <a:rPr lang="en-US" dirty="0" err="1"/>
                  <a:t>a+b</a:t>
                </a:r>
                <a:r>
                  <a:rPr lang="en-US" dirty="0"/>
                  <a:t>)(</a:t>
                </a:r>
                <a:r>
                  <a:rPr lang="en-US" dirty="0" err="1"/>
                  <a:t>a+b</a:t>
                </a:r>
                <a:r>
                  <a:rPr lang="en-US" dirty="0"/>
                  <a:t>) =ab+</a:t>
                </a:r>
                <a:r>
                  <a:rPr lang="en-US" dirty="0">
                    <a:solidFill>
                      <a:srgbClr val="836967"/>
                    </a:solidFill>
                  </a:rPr>
                  <a:t> </a:t>
                </a:r>
                <a14:m>
                  <m:oMath xmlns:m="http://schemas.openxmlformats.org/officeDocument/2006/math">
                    <m:f>
                      <m:fPr>
                        <m:ctrlPr>
                          <a:rPr lang="en-US" i="1" dirty="0" smtClean="0">
                            <a:solidFill>
                              <a:srgbClr val="836967"/>
                            </a:solidFill>
                            <a:latin typeface="Cambria Math" panose="02040503050406030204" pitchFamily="18" charset="0"/>
                          </a:rPr>
                        </m:ctrlPr>
                      </m:fPr>
                      <m:num>
                        <m:r>
                          <a:rPr lang="en-US" dirty="0" smtClean="0">
                            <a:latin typeface="Cambria Math" panose="02040503050406030204" pitchFamily="18" charset="0"/>
                          </a:rPr>
                          <m:t>1</m:t>
                        </m:r>
                      </m:num>
                      <m:den>
                        <m:r>
                          <a:rPr lang="en-US" i="0" dirty="0" smtClean="0">
                            <a:latin typeface="Cambria Math" panose="02040503050406030204" pitchFamily="18" charset="0"/>
                          </a:rPr>
                          <m:t>2</m:t>
                        </m:r>
                      </m:den>
                    </m:f>
                    <m:r>
                      <a:rPr lang="en-US" i="1" dirty="0" smtClean="0">
                        <a:latin typeface="Cambria Math" panose="02040503050406030204" pitchFamily="18" charset="0"/>
                      </a:rPr>
                      <m:t> </m:t>
                    </m:r>
                    <m:sSup>
                      <m:sSupPr>
                        <m:ctrlPr>
                          <a:rPr lang="en-US" i="1" dirty="0" smtClean="0">
                            <a:solidFill>
                              <a:srgbClr val="836967"/>
                            </a:solidFill>
                            <a:latin typeface="Cambria Math" panose="02040503050406030204" pitchFamily="18" charset="0"/>
                          </a:rPr>
                        </m:ctrlPr>
                      </m:sSupPr>
                      <m:e>
                        <m:r>
                          <a:rPr lang="en-US" b="0" i="1" dirty="0" smtClean="0">
                            <a:latin typeface="Cambria Math" panose="02040503050406030204" pitchFamily="18" charset="0"/>
                          </a:rPr>
                          <m:t>𝑐</m:t>
                        </m:r>
                      </m:e>
                      <m:sup>
                        <m:r>
                          <a:rPr lang="en-US" i="0" dirty="0" smtClean="0">
                            <a:latin typeface="Cambria Math" panose="02040503050406030204" pitchFamily="18" charset="0"/>
                          </a:rPr>
                          <m:t>2</m:t>
                        </m:r>
                      </m:sup>
                    </m:sSup>
                  </m:oMath>
                </a14:m>
                <a:r>
                  <a:rPr lang="en-US" dirty="0"/>
                  <a:t> </a:t>
                </a:r>
              </a:p>
              <a:p>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𝑎</m:t>
                        </m:r>
                      </m:e>
                      <m:sup>
                        <m:r>
                          <a:rPr lang="en-US" i="0" dirty="0" smtClean="0">
                            <a:latin typeface="Cambria Math" panose="02040503050406030204" pitchFamily="18" charset="0"/>
                          </a:rPr>
                          <m:t>2</m:t>
                        </m:r>
                      </m:sup>
                    </m:sSup>
                    <m:r>
                      <a:rPr lang="en-US" i="1" dirty="0" smtClean="0">
                        <a:latin typeface="Cambria Math" panose="02040503050406030204" pitchFamily="18" charset="0"/>
                      </a:rPr>
                      <m:t> </m:t>
                    </m:r>
                  </m:oMath>
                </a14:m>
                <a:r>
                  <a:rPr lang="en-US" dirty="0"/>
                  <a:t>+2ab+</a:t>
                </a:r>
                <a:r>
                  <a:rPr lang="en-US" dirty="0">
                    <a:solidFill>
                      <a:srgbClr val="836967"/>
                    </a:solidFill>
                  </a:rPr>
                  <a:t>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𝑏</m:t>
                        </m:r>
                      </m:e>
                      <m:sup>
                        <m:r>
                          <a:rPr lang="en-US" i="0" dirty="0" smtClean="0">
                            <a:latin typeface="Cambria Math" panose="02040503050406030204" pitchFamily="18" charset="0"/>
                          </a:rPr>
                          <m:t>2</m:t>
                        </m:r>
                      </m:sup>
                    </m:sSup>
                  </m:oMath>
                </a14:m>
                <a:r>
                  <a:rPr lang="en-US" dirty="0"/>
                  <a:t> =2ab+</a:t>
                </a:r>
                <a:r>
                  <a:rPr lang="en-US" dirty="0">
                    <a:solidFill>
                      <a:srgbClr val="836967"/>
                    </a:solidFill>
                  </a:rPr>
                  <a:t>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b="0" i="1" dirty="0" smtClean="0">
                            <a:latin typeface="Cambria Math" panose="02040503050406030204" pitchFamily="18" charset="0"/>
                          </a:rPr>
                          <m:t>𝑐</m:t>
                        </m:r>
                      </m:e>
                      <m:sup>
                        <m:r>
                          <a:rPr lang="en-US" i="0" dirty="0" smtClean="0">
                            <a:latin typeface="Cambria Math" panose="02040503050406030204" pitchFamily="18" charset="0"/>
                          </a:rPr>
                          <m:t>2</m:t>
                        </m:r>
                      </m:sup>
                    </m:sSup>
                  </m:oMath>
                </a14:m>
                <a:r>
                  <a:rPr lang="en-US" dirty="0"/>
                  <a:t> </a:t>
                </a:r>
              </a:p>
              <a:p>
                <a:r>
                  <a:rPr lang="en-US" dirty="0"/>
                  <a:t>Hence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𝑎</m:t>
                        </m:r>
                      </m:e>
                      <m:sup>
                        <m:r>
                          <a:rPr lang="en-US" i="0" dirty="0" smtClean="0">
                            <a:latin typeface="Cambria Math" panose="02040503050406030204" pitchFamily="18" charset="0"/>
                          </a:rPr>
                          <m:t>2</m:t>
                        </m:r>
                      </m:sup>
                    </m:sSup>
                    <m:r>
                      <a:rPr lang="en-US" i="0" dirty="0" smtClean="0">
                        <a:latin typeface="Cambria Math" panose="02040503050406030204" pitchFamily="18" charset="0"/>
                      </a:rPr>
                      <m:t>+</m:t>
                    </m:r>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𝑏</m:t>
                        </m:r>
                      </m:e>
                      <m:sup>
                        <m:r>
                          <a:rPr lang="en-US" i="0" dirty="0" smtClean="0">
                            <a:latin typeface="Cambria Math" panose="02040503050406030204" pitchFamily="18" charset="0"/>
                          </a:rPr>
                          <m:t>2</m:t>
                        </m:r>
                      </m:sup>
                    </m:sSup>
                    <m:r>
                      <a:rPr lang="en-US" i="0" dirty="0" smtClean="0">
                        <a:latin typeface="Cambria Math" panose="02040503050406030204" pitchFamily="18" charset="0"/>
                      </a:rPr>
                      <m:t>=</m:t>
                    </m:r>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𝑐</m:t>
                        </m:r>
                      </m:e>
                      <m:sup>
                        <m:r>
                          <a:rPr lang="en-US" i="0" dirty="0" smtClean="0">
                            <a:latin typeface="Cambria Math" panose="02040503050406030204" pitchFamily="18" charset="0"/>
                          </a:rPr>
                          <m:t>2</m:t>
                        </m:r>
                      </m:sup>
                    </m:sSup>
                  </m:oMath>
                </a14:m>
                <a:endParaRPr lang="en-AU" dirty="0"/>
              </a:p>
            </p:txBody>
          </p:sp>
        </mc:Choice>
        <mc:Fallback>
          <p:sp>
            <p:nvSpPr>
              <p:cNvPr id="3" name="Content Placeholder 2">
                <a:extLst>
                  <a:ext uri="{FF2B5EF4-FFF2-40B4-BE49-F238E27FC236}">
                    <a16:creationId xmlns:a16="http://schemas.microsoft.com/office/drawing/2014/main" id="{6B5D5A3A-6779-4572-A345-BF15F2EC964D}"/>
                  </a:ext>
                </a:extLst>
              </p:cNvPr>
              <p:cNvSpPr>
                <a:spLocks noGrp="1" noRot="1" noChangeAspect="1" noMove="1" noResize="1" noEditPoints="1" noAdjustHandles="1" noChangeArrowheads="1" noChangeShapeType="1" noTextEdit="1"/>
              </p:cNvSpPr>
              <p:nvPr>
                <p:ph idx="1"/>
              </p:nvPr>
            </p:nvSpPr>
            <p:spPr>
              <a:blipFill>
                <a:blip r:embed="rId4"/>
                <a:stretch>
                  <a:fillRect l="-1043" t="-2241"/>
                </a:stretch>
              </a:blipFill>
            </p:spPr>
            <p:txBody>
              <a:bodyPr/>
              <a:lstStyle/>
              <a:p>
                <a:r>
                  <a:rPr lang="en-AU">
                    <a:noFill/>
                  </a:rPr>
                  <a:t> </a:t>
                </a:r>
              </a:p>
            </p:txBody>
          </p:sp>
        </mc:Fallback>
      </mc:AlternateContent>
      <p:pic>
        <p:nvPicPr>
          <p:cNvPr id="3074" name="Picture 2" descr="PIC">
            <a:extLst>
              <a:ext uri="{FF2B5EF4-FFF2-40B4-BE49-F238E27FC236}">
                <a16:creationId xmlns:a16="http://schemas.microsoft.com/office/drawing/2014/main" id="{10BF9995-1E32-4F8A-B78B-34F827834F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9163" y="1203657"/>
            <a:ext cx="2354531" cy="3864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30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C1E8B-E971-4E34-8F66-6365BFBB3158}"/>
              </a:ext>
            </a:extLst>
          </p:cNvPr>
          <p:cNvSpPr>
            <a:spLocks noGrp="1"/>
          </p:cNvSpPr>
          <p:nvPr>
            <p:ph type="title"/>
          </p:nvPr>
        </p:nvSpPr>
        <p:spPr/>
        <p:txBody>
          <a:bodyPr/>
          <a:lstStyle/>
          <a:p>
            <a:r>
              <a:rPr lang="en-AU" dirty="0"/>
              <a:t>Converse of Pythagoras’ theorem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B5D5A3A-6779-4572-A345-BF15F2EC964D}"/>
                  </a:ext>
                </a:extLst>
              </p:cNvPr>
              <p:cNvSpPr>
                <a:spLocks noGrp="1"/>
              </p:cNvSpPr>
              <p:nvPr>
                <p:ph idx="1"/>
              </p:nvPr>
            </p:nvSpPr>
            <p:spPr/>
            <p:txBody>
              <a:bodyPr/>
              <a:lstStyle/>
              <a:p>
                <a:r>
                  <a:rPr lang="en-US" dirty="0"/>
                  <a:t>Let ABC be a triangle with side lengths a, b and c.</a:t>
                </a:r>
              </a:p>
              <a:p>
                <a:endParaRPr lang="en-US" dirty="0"/>
              </a:p>
              <a:p>
                <a:r>
                  <a:rPr lang="en-US" dirty="0"/>
                  <a:t>If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𝑎</m:t>
                        </m:r>
                      </m:e>
                      <m:sup>
                        <m:r>
                          <a:rPr lang="en-US" i="0" dirty="0" smtClean="0">
                            <a:latin typeface="Cambria Math" panose="02040503050406030204" pitchFamily="18" charset="0"/>
                          </a:rPr>
                          <m:t>2</m:t>
                        </m:r>
                      </m:sup>
                    </m:sSup>
                    <m:r>
                      <a:rPr lang="en-US" i="0" dirty="0" smtClean="0">
                        <a:latin typeface="Cambria Math" panose="02040503050406030204" pitchFamily="18" charset="0"/>
                      </a:rPr>
                      <m:t>+</m:t>
                    </m:r>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𝑏</m:t>
                        </m:r>
                      </m:e>
                      <m:sup>
                        <m:r>
                          <a:rPr lang="en-US" i="0" dirty="0" smtClean="0">
                            <a:latin typeface="Cambria Math" panose="02040503050406030204" pitchFamily="18" charset="0"/>
                          </a:rPr>
                          <m:t>2</m:t>
                        </m:r>
                      </m:sup>
                    </m:sSup>
                    <m:r>
                      <a:rPr lang="en-US" i="0" dirty="0" smtClean="0">
                        <a:latin typeface="Cambria Math" panose="02040503050406030204" pitchFamily="18" charset="0"/>
                      </a:rPr>
                      <m:t>=</m:t>
                    </m:r>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𝑐</m:t>
                        </m:r>
                      </m:e>
                      <m:sup>
                        <m:r>
                          <a:rPr lang="en-US" i="0" dirty="0" smtClean="0">
                            <a:latin typeface="Cambria Math" panose="02040503050406030204" pitchFamily="18" charset="0"/>
                          </a:rPr>
                          <m:t>2</m:t>
                        </m:r>
                      </m:sup>
                    </m:sSup>
                  </m:oMath>
                </a14:m>
                <a:r>
                  <a:rPr lang="en-US" dirty="0"/>
                  <a:t>, then ∠C is a right angle.</a:t>
                </a:r>
                <a:endParaRPr lang="en-AU" dirty="0"/>
              </a:p>
            </p:txBody>
          </p:sp>
        </mc:Choice>
        <mc:Fallback>
          <p:sp>
            <p:nvSpPr>
              <p:cNvPr id="3" name="Content Placeholder 2">
                <a:extLst>
                  <a:ext uri="{FF2B5EF4-FFF2-40B4-BE49-F238E27FC236}">
                    <a16:creationId xmlns:a16="http://schemas.microsoft.com/office/drawing/2014/main" id="{6B5D5A3A-6779-4572-A345-BF15F2EC964D}"/>
                  </a:ext>
                </a:extLst>
              </p:cNvPr>
              <p:cNvSpPr>
                <a:spLocks noGrp="1" noRot="1" noChangeAspect="1" noMove="1" noResize="1" noEditPoints="1" noAdjustHandles="1" noChangeArrowheads="1" noChangeShapeType="1" noTextEdit="1"/>
              </p:cNvSpPr>
              <p:nvPr>
                <p:ph idx="1"/>
              </p:nvPr>
            </p:nvSpPr>
            <p:spPr>
              <a:blipFill>
                <a:blip r:embed="rId4"/>
                <a:stretch>
                  <a:fillRect l="-1043" t="-2241"/>
                </a:stretch>
              </a:blipFill>
            </p:spPr>
            <p:txBody>
              <a:bodyPr/>
              <a:lstStyle/>
              <a:p>
                <a:r>
                  <a:rPr lang="en-AU">
                    <a:noFill/>
                  </a:rPr>
                  <a:t> </a:t>
                </a:r>
              </a:p>
            </p:txBody>
          </p:sp>
        </mc:Fallback>
      </mc:AlternateContent>
      <p:pic>
        <p:nvPicPr>
          <p:cNvPr id="4098" name="Picture 2" descr="PIC">
            <a:extLst>
              <a:ext uri="{FF2B5EF4-FFF2-40B4-BE49-F238E27FC236}">
                <a16:creationId xmlns:a16="http://schemas.microsoft.com/office/drawing/2014/main" id="{86AC829E-5720-4C91-BF62-CB73AA9D49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7309" y="2599679"/>
            <a:ext cx="3155026" cy="1658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683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C1E8B-E971-4E34-8F66-6365BFBB3158}"/>
              </a:ext>
            </a:extLst>
          </p:cNvPr>
          <p:cNvSpPr>
            <a:spLocks noGrp="1"/>
          </p:cNvSpPr>
          <p:nvPr>
            <p:ph type="title"/>
          </p:nvPr>
        </p:nvSpPr>
        <p:spPr/>
        <p:txBody>
          <a:bodyPr/>
          <a:lstStyle/>
          <a:p>
            <a:r>
              <a:rPr lang="en-US" dirty="0"/>
              <a:t>Proof </a:t>
            </a:r>
            <a:endParaRPr lang="en-AU"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B5D5A3A-6779-4572-A345-BF15F2EC964D}"/>
                  </a:ext>
                </a:extLst>
              </p:cNvPr>
              <p:cNvSpPr>
                <a:spLocks noGrp="1"/>
              </p:cNvSpPr>
              <p:nvPr>
                <p:ph idx="1"/>
              </p:nvPr>
            </p:nvSpPr>
            <p:spPr/>
            <p:txBody>
              <a:bodyPr>
                <a:normAutofit/>
              </a:bodyPr>
              <a:lstStyle/>
              <a:p>
                <a:r>
                  <a:rPr lang="en-AU" dirty="0"/>
                  <a:t>Assume </a:t>
                </a:r>
                <a:r>
                  <a:rPr lang="el-GR" dirty="0"/>
                  <a:t>Δ</a:t>
                </a:r>
                <a:r>
                  <a:rPr lang="en-AU" dirty="0"/>
                  <a:t>ABC has side lengths a=BC, b=CA and c=AB such that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𝑎</m:t>
                        </m:r>
                      </m:e>
                      <m:sup>
                        <m:r>
                          <a:rPr lang="en-US" i="0" dirty="0" smtClean="0">
                            <a:latin typeface="Cambria Math" panose="02040503050406030204" pitchFamily="18" charset="0"/>
                          </a:rPr>
                          <m:t>2</m:t>
                        </m:r>
                      </m:sup>
                    </m:sSup>
                    <m:r>
                      <a:rPr lang="en-US" i="0" dirty="0" smtClean="0">
                        <a:latin typeface="Cambria Math" panose="02040503050406030204" pitchFamily="18" charset="0"/>
                      </a:rPr>
                      <m:t>+</m:t>
                    </m:r>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𝑏</m:t>
                        </m:r>
                      </m:e>
                      <m:sup>
                        <m:r>
                          <a:rPr lang="en-US" i="0" dirty="0" smtClean="0">
                            <a:latin typeface="Cambria Math" panose="02040503050406030204" pitchFamily="18" charset="0"/>
                          </a:rPr>
                          <m:t>2</m:t>
                        </m:r>
                      </m:sup>
                    </m:sSup>
                    <m:r>
                      <a:rPr lang="en-US" i="0" dirty="0" smtClean="0">
                        <a:latin typeface="Cambria Math" panose="02040503050406030204" pitchFamily="18" charset="0"/>
                      </a:rPr>
                      <m:t>=</m:t>
                    </m:r>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𝑐</m:t>
                        </m:r>
                      </m:e>
                      <m:sup>
                        <m:r>
                          <a:rPr lang="en-US" i="0" dirty="0" smtClean="0">
                            <a:latin typeface="Cambria Math" panose="02040503050406030204" pitchFamily="18" charset="0"/>
                          </a:rPr>
                          <m:t>2</m:t>
                        </m:r>
                      </m:sup>
                    </m:sSup>
                  </m:oMath>
                </a14:m>
                <a:r>
                  <a:rPr lang="en-AU" dirty="0"/>
                  <a:t>.</a:t>
                </a:r>
              </a:p>
              <a:p>
                <a:r>
                  <a:rPr lang="en-AU" dirty="0"/>
                  <a:t>Construct a second triangle </a:t>
                </a:r>
                <a:r>
                  <a:rPr lang="el-GR" dirty="0"/>
                  <a:t>Δ</a:t>
                </a:r>
                <a:r>
                  <a:rPr lang="en-AU" dirty="0"/>
                  <a:t>XYZ with YZ=a and ZX=b such that ∠XZY is a right angle.</a:t>
                </a:r>
              </a:p>
              <a:p>
                <a:r>
                  <a:rPr lang="en-AU" dirty="0"/>
                  <a:t>By Pythagoras’ theorem, the length of the hypotenuse of </a:t>
                </a:r>
                <a:r>
                  <a:rPr lang="el-GR" dirty="0"/>
                  <a:t>Δ</a:t>
                </a:r>
                <a:r>
                  <a:rPr lang="en-AU" dirty="0"/>
                  <a:t>XYZ is</a:t>
                </a:r>
              </a:p>
              <a:p>
                <a14:m>
                  <m:oMath xmlns:m="http://schemas.openxmlformats.org/officeDocument/2006/math">
                    <m:rad>
                      <m:radPr>
                        <m:degHide m:val="on"/>
                        <m:ctrlPr>
                          <a:rPr lang="en-AU" dirty="0" smtClean="0">
                            <a:solidFill>
                              <a:schemeClr val="tx1"/>
                            </a:solidFill>
                            <a:latin typeface="Cambria Math" panose="02040503050406030204" pitchFamily="18" charset="0"/>
                          </a:rPr>
                        </m:ctrlPr>
                      </m:radPr>
                      <m:deg/>
                      <m:e>
                        <m:sSup>
                          <m:sSupPr>
                            <m:ctrlPr>
                              <a:rPr lang="en-AU" dirty="0" smtClean="0">
                                <a:solidFill>
                                  <a:schemeClr val="tx1"/>
                                </a:solidFill>
                                <a:latin typeface="Cambria Math" panose="02040503050406030204" pitchFamily="18" charset="0"/>
                              </a:rPr>
                            </m:ctrlPr>
                          </m:sSupPr>
                          <m:e>
                            <m:r>
                              <a:rPr lang="en-AU" i="1" dirty="0" smtClean="0">
                                <a:solidFill>
                                  <a:schemeClr val="tx1"/>
                                </a:solidFill>
                                <a:latin typeface="Cambria Math" panose="02040503050406030204" pitchFamily="18" charset="0"/>
                              </a:rPr>
                              <m:t>𝑎</m:t>
                            </m:r>
                          </m:e>
                          <m:sup>
                            <m:r>
                              <a:rPr lang="en-AU" i="0" dirty="0" smtClean="0">
                                <a:solidFill>
                                  <a:schemeClr val="tx1"/>
                                </a:solidFill>
                                <a:latin typeface="Cambria Math" panose="02040503050406030204" pitchFamily="18" charset="0"/>
                              </a:rPr>
                              <m:t>2</m:t>
                            </m:r>
                          </m:sup>
                        </m:sSup>
                        <m:r>
                          <a:rPr lang="en-AU" i="0" dirty="0" smtClean="0">
                            <a:solidFill>
                              <a:schemeClr val="tx1"/>
                            </a:solidFill>
                            <a:latin typeface="Cambria Math" panose="02040503050406030204" pitchFamily="18" charset="0"/>
                          </a:rPr>
                          <m:t>+</m:t>
                        </m:r>
                        <m:sSup>
                          <m:sSupPr>
                            <m:ctrlPr>
                              <a:rPr lang="en-AU" i="1" dirty="0" smtClean="0">
                                <a:solidFill>
                                  <a:schemeClr val="tx1"/>
                                </a:solidFill>
                                <a:latin typeface="Cambria Math" panose="02040503050406030204" pitchFamily="18" charset="0"/>
                              </a:rPr>
                            </m:ctrlPr>
                          </m:sSupPr>
                          <m:e>
                            <m:r>
                              <a:rPr lang="en-AU" i="1" dirty="0" smtClean="0">
                                <a:solidFill>
                                  <a:schemeClr val="tx1"/>
                                </a:solidFill>
                                <a:latin typeface="Cambria Math" panose="02040503050406030204" pitchFamily="18" charset="0"/>
                              </a:rPr>
                              <m:t>𝑏</m:t>
                            </m:r>
                          </m:e>
                          <m:sup>
                            <m:r>
                              <a:rPr lang="en-AU" i="0" dirty="0" smtClean="0">
                                <a:solidFill>
                                  <a:schemeClr val="tx1"/>
                                </a:solidFill>
                                <a:latin typeface="Cambria Math" panose="02040503050406030204" pitchFamily="18" charset="0"/>
                              </a:rPr>
                              <m:t>2</m:t>
                            </m:r>
                          </m:sup>
                        </m:sSup>
                      </m:e>
                    </m:rad>
                    <m:r>
                      <a:rPr lang="en-AU" i="0" dirty="0" smtClean="0">
                        <a:solidFill>
                          <a:schemeClr val="tx1"/>
                        </a:solidFill>
                        <a:latin typeface="Cambria Math" panose="02040503050406030204" pitchFamily="18" charset="0"/>
                      </a:rPr>
                      <m:t>=</m:t>
                    </m:r>
                    <m:rad>
                      <m:radPr>
                        <m:degHide m:val="on"/>
                        <m:ctrlPr>
                          <a:rPr lang="en-AU" i="1" dirty="0" smtClean="0">
                            <a:solidFill>
                              <a:schemeClr val="tx1"/>
                            </a:solidFill>
                            <a:latin typeface="Cambria Math" panose="02040503050406030204" pitchFamily="18" charset="0"/>
                          </a:rPr>
                        </m:ctrlPr>
                      </m:radPr>
                      <m:deg/>
                      <m:e>
                        <m:sSup>
                          <m:sSupPr>
                            <m:ctrlPr>
                              <a:rPr lang="en-AU" i="1" dirty="0" smtClean="0">
                                <a:solidFill>
                                  <a:schemeClr val="tx1"/>
                                </a:solidFill>
                                <a:latin typeface="Cambria Math" panose="02040503050406030204" pitchFamily="18" charset="0"/>
                              </a:rPr>
                            </m:ctrlPr>
                          </m:sSupPr>
                          <m:e>
                            <m:r>
                              <a:rPr lang="en-AU" i="1" dirty="0" smtClean="0">
                                <a:solidFill>
                                  <a:schemeClr val="tx1"/>
                                </a:solidFill>
                                <a:latin typeface="Cambria Math" panose="02040503050406030204" pitchFamily="18" charset="0"/>
                              </a:rPr>
                              <m:t>𝑐</m:t>
                            </m:r>
                          </m:e>
                          <m:sup>
                            <m:r>
                              <a:rPr lang="en-AU" i="0" dirty="0" smtClean="0">
                                <a:solidFill>
                                  <a:schemeClr val="tx1"/>
                                </a:solidFill>
                                <a:latin typeface="Cambria Math" panose="02040503050406030204" pitchFamily="18" charset="0"/>
                              </a:rPr>
                              <m:t>2</m:t>
                            </m:r>
                          </m:sup>
                        </m:sSup>
                      </m:e>
                    </m:rad>
                    <m:r>
                      <a:rPr lang="en-AU" i="0" dirty="0" smtClean="0">
                        <a:latin typeface="Cambria Math" panose="02040503050406030204" pitchFamily="18" charset="0"/>
                      </a:rPr>
                      <m:t>=</m:t>
                    </m:r>
                    <m:r>
                      <a:rPr lang="en-AU" i="1" dirty="0" smtClean="0">
                        <a:latin typeface="Cambria Math" panose="02040503050406030204" pitchFamily="18" charset="0"/>
                      </a:rPr>
                      <m:t>𝑐</m:t>
                    </m:r>
                  </m:oMath>
                </a14:m>
                <a:endParaRPr lang="en-AU" dirty="0"/>
              </a:p>
              <a:p>
                <a:r>
                  <a:rPr lang="en-AU" dirty="0"/>
                  <a:t>Therefore </a:t>
                </a:r>
                <a:r>
                  <a:rPr lang="el-GR" dirty="0"/>
                  <a:t>Δ</a:t>
                </a:r>
                <a:r>
                  <a:rPr lang="en-AU" dirty="0"/>
                  <a:t>ABC≡</a:t>
                </a:r>
                <a:r>
                  <a:rPr lang="el-GR" dirty="0"/>
                  <a:t>Δ</a:t>
                </a:r>
                <a:r>
                  <a:rPr lang="en-AU" dirty="0"/>
                  <a:t>XYZ (SSS).</a:t>
                </a:r>
              </a:p>
              <a:p>
                <a:r>
                  <a:rPr lang="en-AU" dirty="0"/>
                  <a:t>Hence ∠C is a right angle.</a:t>
                </a:r>
              </a:p>
            </p:txBody>
          </p:sp>
        </mc:Choice>
        <mc:Fallback>
          <p:sp>
            <p:nvSpPr>
              <p:cNvPr id="3" name="Content Placeholder 2">
                <a:extLst>
                  <a:ext uri="{FF2B5EF4-FFF2-40B4-BE49-F238E27FC236}">
                    <a16:creationId xmlns:a16="http://schemas.microsoft.com/office/drawing/2014/main" id="{6B5D5A3A-6779-4572-A345-BF15F2EC964D}"/>
                  </a:ext>
                </a:extLst>
              </p:cNvPr>
              <p:cNvSpPr>
                <a:spLocks noGrp="1" noRot="1" noChangeAspect="1" noMove="1" noResize="1" noEditPoints="1" noAdjustHandles="1" noChangeArrowheads="1" noChangeShapeType="1" noTextEdit="1"/>
              </p:cNvSpPr>
              <p:nvPr>
                <p:ph idx="1"/>
              </p:nvPr>
            </p:nvSpPr>
            <p:spPr>
              <a:blipFill>
                <a:blip r:embed="rId4"/>
                <a:stretch>
                  <a:fillRect l="-1043" t="-2241" r="-116"/>
                </a:stretch>
              </a:blipFill>
            </p:spPr>
            <p:txBody>
              <a:bodyPr/>
              <a:lstStyle/>
              <a:p>
                <a:r>
                  <a:rPr lang="en-AU">
                    <a:noFill/>
                  </a:rPr>
                  <a:t> </a:t>
                </a:r>
              </a:p>
            </p:txBody>
          </p:sp>
        </mc:Fallback>
      </mc:AlternateContent>
      <p:pic>
        <p:nvPicPr>
          <p:cNvPr id="5122" name="Picture 2" descr="PIC">
            <a:extLst>
              <a:ext uri="{FF2B5EF4-FFF2-40B4-BE49-F238E27FC236}">
                <a16:creationId xmlns:a16="http://schemas.microsoft.com/office/drawing/2014/main" id="{EABB5C93-F0C8-4C40-B05F-3B665D36CE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2504" y="273319"/>
            <a:ext cx="2872837" cy="148483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IC">
            <a:extLst>
              <a:ext uri="{FF2B5EF4-FFF2-40B4-BE49-F238E27FC236}">
                <a16:creationId xmlns:a16="http://schemas.microsoft.com/office/drawing/2014/main" id="{30C77119-DEEC-4F44-8E3D-CCD209960B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3069" y="315334"/>
            <a:ext cx="2872837" cy="151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47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additive="base">
                                        <p:cTn id="19" dur="500" fill="hold"/>
                                        <p:tgtEl>
                                          <p:spTgt spid="5122"/>
                                        </p:tgtEl>
                                        <p:attrNameLst>
                                          <p:attrName>ppt_x</p:attrName>
                                        </p:attrNameLst>
                                      </p:cBhvr>
                                      <p:tavLst>
                                        <p:tav tm="0">
                                          <p:val>
                                            <p:strVal val="#ppt_x"/>
                                          </p:val>
                                        </p:tav>
                                        <p:tav tm="100000">
                                          <p:val>
                                            <p:strVal val="#ppt_x"/>
                                          </p:val>
                                        </p:tav>
                                      </p:tavLst>
                                    </p:anim>
                                    <p:anim calcmode="lin" valueType="num">
                                      <p:cBhvr additive="base">
                                        <p:cTn id="20"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C1E8B-E971-4E34-8F66-6365BFBB3158}"/>
              </a:ext>
            </a:extLst>
          </p:cNvPr>
          <p:cNvSpPr>
            <a:spLocks noGrp="1"/>
          </p:cNvSpPr>
          <p:nvPr>
            <p:ph type="title"/>
          </p:nvPr>
        </p:nvSpPr>
        <p:spPr/>
        <p:txBody>
          <a:bodyPr/>
          <a:lstStyle/>
          <a:p>
            <a:r>
              <a:rPr lang="en-US" dirty="0"/>
              <a:t>Example </a:t>
            </a:r>
            <a:endParaRPr lang="en-AU"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B5D5A3A-6779-4572-A345-BF15F2EC964D}"/>
                  </a:ext>
                </a:extLst>
              </p:cNvPr>
              <p:cNvSpPr>
                <a:spLocks noGrp="1"/>
              </p:cNvSpPr>
              <p:nvPr>
                <p:ph idx="1"/>
              </p:nvPr>
            </p:nvSpPr>
            <p:spPr/>
            <p:txBody>
              <a:bodyPr>
                <a:normAutofit lnSpcReduction="10000"/>
              </a:bodyPr>
              <a:lstStyle/>
              <a:p>
                <a:r>
                  <a:rPr lang="en-US" dirty="0"/>
                  <a:t>The diagonal of a soccer field is 130 m and the length of the long side of the field is 100 m. Find the length of the short side, correct to the nearest </a:t>
                </a:r>
                <a:r>
                  <a:rPr lang="en-US" dirty="0" err="1"/>
                  <a:t>centimetre</a:t>
                </a:r>
                <a:r>
                  <a:rPr lang="en-US" dirty="0"/>
                  <a:t>.</a:t>
                </a:r>
              </a:p>
              <a:p>
                <a:r>
                  <a:rPr lang="en-US" dirty="0"/>
                  <a:t>Solution</a:t>
                </a:r>
              </a:p>
              <a:p>
                <a:r>
                  <a:rPr lang="en-US" dirty="0"/>
                  <a:t>Let x be the length of the short side. Then</a:t>
                </a:r>
              </a:p>
              <a:p>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b="0" i="1" dirty="0" smtClean="0">
                            <a:latin typeface="Cambria Math" panose="02040503050406030204" pitchFamily="18" charset="0"/>
                          </a:rPr>
                          <m:t>𝑥</m:t>
                        </m:r>
                      </m:e>
                      <m:sup>
                        <m:r>
                          <a:rPr lang="en-US" i="0" dirty="0" smtClean="0">
                            <a:latin typeface="Cambria Math" panose="02040503050406030204" pitchFamily="18" charset="0"/>
                          </a:rPr>
                          <m:t>2</m:t>
                        </m:r>
                      </m:sup>
                    </m:sSup>
                    <m:r>
                      <a:rPr lang="en-US" i="0" dirty="0" smtClean="0">
                        <a:latin typeface="Cambria Math" panose="02040503050406030204" pitchFamily="18" charset="0"/>
                      </a:rPr>
                      <m:t>+</m:t>
                    </m:r>
                    <m:sSup>
                      <m:sSupPr>
                        <m:ctrlPr>
                          <a:rPr lang="en-US" i="1" dirty="0" smtClean="0">
                            <a:solidFill>
                              <a:srgbClr val="836967"/>
                            </a:solidFill>
                            <a:latin typeface="Cambria Math" panose="02040503050406030204" pitchFamily="18" charset="0"/>
                          </a:rPr>
                        </m:ctrlPr>
                      </m:sSupPr>
                      <m:e>
                        <m:r>
                          <a:rPr lang="en-US" b="0" i="1" dirty="0" smtClean="0">
                            <a:latin typeface="Cambria Math" panose="02040503050406030204" pitchFamily="18" charset="0"/>
                          </a:rPr>
                          <m:t>100</m:t>
                        </m:r>
                      </m:e>
                      <m:sup>
                        <m:r>
                          <a:rPr lang="en-US" i="0" dirty="0" smtClean="0">
                            <a:latin typeface="Cambria Math" panose="02040503050406030204" pitchFamily="18" charset="0"/>
                          </a:rPr>
                          <m:t>2</m:t>
                        </m:r>
                      </m:sup>
                    </m:sSup>
                    <m:r>
                      <a:rPr lang="en-US" i="0" dirty="0" smtClean="0">
                        <a:latin typeface="Cambria Math" panose="02040503050406030204" pitchFamily="18" charset="0"/>
                      </a:rPr>
                      <m:t>=</m:t>
                    </m:r>
                    <m:sSup>
                      <m:sSupPr>
                        <m:ctrlPr>
                          <a:rPr lang="en-US" i="1" dirty="0" smtClean="0">
                            <a:solidFill>
                              <a:srgbClr val="836967"/>
                            </a:solidFill>
                            <a:latin typeface="Cambria Math" panose="02040503050406030204" pitchFamily="18" charset="0"/>
                          </a:rPr>
                        </m:ctrlPr>
                      </m:sSupPr>
                      <m:e>
                        <m:r>
                          <a:rPr lang="en-US" b="0" i="1" dirty="0" smtClean="0">
                            <a:latin typeface="Cambria Math" panose="02040503050406030204" pitchFamily="18" charset="0"/>
                          </a:rPr>
                          <m:t>130</m:t>
                        </m:r>
                      </m:e>
                      <m:sup>
                        <m:r>
                          <a:rPr lang="en-US" i="0" dirty="0" smtClean="0">
                            <a:latin typeface="Cambria Math" panose="02040503050406030204" pitchFamily="18" charset="0"/>
                          </a:rPr>
                          <m:t>2</m:t>
                        </m:r>
                      </m:sup>
                    </m:sSup>
                    <m:r>
                      <a:rPr lang="en-US" i="1" dirty="0" smtClean="0">
                        <a:latin typeface="Cambria Math" panose="02040503050406030204" pitchFamily="18" charset="0"/>
                      </a:rPr>
                      <m:t> </m:t>
                    </m:r>
                  </m:oMath>
                </a14:m>
                <a:r>
                  <a:rPr lang="en-US" dirty="0"/>
                  <a:t> </a:t>
                </a:r>
              </a:p>
              <a:p>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b="0" i="1" dirty="0" smtClean="0">
                            <a:latin typeface="Cambria Math" panose="02040503050406030204" pitchFamily="18" charset="0"/>
                          </a:rPr>
                          <m:t>𝑥</m:t>
                        </m:r>
                      </m:e>
                      <m:sup>
                        <m:r>
                          <a:rPr lang="en-US" i="0" dirty="0" smtClean="0">
                            <a:latin typeface="Cambria Math" panose="02040503050406030204" pitchFamily="18" charset="0"/>
                          </a:rPr>
                          <m:t>2</m:t>
                        </m:r>
                      </m:sup>
                    </m:sSup>
                  </m:oMath>
                </a14:m>
                <a:r>
                  <a:rPr lang="en-US" dirty="0"/>
                  <a:t> =</a:t>
                </a:r>
                <a:r>
                  <a:rPr lang="en-US" dirty="0">
                    <a:solidFill>
                      <a:srgbClr val="836967"/>
                    </a:solidFill>
                  </a:rPr>
                  <a:t>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b="0" i="1" dirty="0" smtClean="0">
                            <a:latin typeface="Cambria Math" panose="02040503050406030204" pitchFamily="18" charset="0"/>
                          </a:rPr>
                          <m:t>130</m:t>
                        </m:r>
                      </m:e>
                      <m:sup>
                        <m:r>
                          <a:rPr lang="en-US" i="0" dirty="0" smtClean="0">
                            <a:latin typeface="Cambria Math" panose="02040503050406030204" pitchFamily="18" charset="0"/>
                          </a:rPr>
                          <m:t>2</m:t>
                        </m:r>
                      </m:sup>
                    </m:sSup>
                    <m:r>
                      <a:rPr lang="en-US" i="1" dirty="0" smtClean="0">
                        <a:latin typeface="Cambria Math" panose="02040503050406030204" pitchFamily="18" charset="0"/>
                      </a:rPr>
                      <m:t> </m:t>
                    </m:r>
                  </m:oMath>
                </a14:m>
                <a:r>
                  <a:rPr lang="en-US" dirty="0"/>
                  <a:t>−</a:t>
                </a:r>
                <a:r>
                  <a:rPr lang="en-US" dirty="0">
                    <a:solidFill>
                      <a:srgbClr val="836967"/>
                    </a:solidFill>
                  </a:rPr>
                  <a:t>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b="0" i="1" dirty="0" smtClean="0">
                            <a:latin typeface="Cambria Math" panose="02040503050406030204" pitchFamily="18" charset="0"/>
                          </a:rPr>
                          <m:t>100</m:t>
                        </m:r>
                      </m:e>
                      <m:sup>
                        <m:r>
                          <a:rPr lang="en-US" i="0" dirty="0" smtClean="0">
                            <a:latin typeface="Cambria Math" panose="02040503050406030204" pitchFamily="18" charset="0"/>
                          </a:rPr>
                          <m:t>2</m:t>
                        </m:r>
                      </m:sup>
                    </m:sSup>
                  </m:oMath>
                </a14:m>
                <a:r>
                  <a:rPr lang="en-US" dirty="0"/>
                  <a:t> </a:t>
                </a:r>
              </a:p>
              <a:p>
                <a:r>
                  <a:rPr lang="en-US" dirty="0"/>
                  <a:t>∴     x =</a:t>
                </a:r>
                <a:r>
                  <a:rPr lang="en-AU" dirty="0">
                    <a:solidFill>
                      <a:schemeClr val="tx1"/>
                    </a:solidFill>
                  </a:rPr>
                  <a:t> </a:t>
                </a:r>
                <a14:m>
                  <m:oMath xmlns:m="http://schemas.openxmlformats.org/officeDocument/2006/math">
                    <m:rad>
                      <m:radPr>
                        <m:degHide m:val="on"/>
                        <m:ctrlPr>
                          <a:rPr lang="en-AU" i="1" dirty="0" smtClean="0">
                            <a:solidFill>
                              <a:schemeClr val="tx1"/>
                            </a:solidFill>
                            <a:latin typeface="Cambria Math" panose="02040503050406030204" pitchFamily="18" charset="0"/>
                          </a:rPr>
                        </m:ctrlPr>
                      </m:radPr>
                      <m:deg/>
                      <m:e>
                        <m:r>
                          <a:rPr lang="en-US" b="0" i="1" dirty="0" smtClean="0">
                            <a:solidFill>
                              <a:schemeClr val="tx1"/>
                            </a:solidFill>
                            <a:latin typeface="Cambria Math" panose="02040503050406030204" pitchFamily="18" charset="0"/>
                          </a:rPr>
                          <m:t>6900</m:t>
                        </m:r>
                      </m:e>
                    </m:rad>
                    <m:r>
                      <a:rPr lang="en-AU" i="1" dirty="0" smtClean="0">
                        <a:solidFill>
                          <a:schemeClr val="tx1"/>
                        </a:solidFill>
                        <a:latin typeface="Cambria Math" panose="02040503050406030204" pitchFamily="18" charset="0"/>
                      </a:rPr>
                      <m:t> </m:t>
                    </m:r>
                  </m:oMath>
                </a14:m>
                <a:endParaRPr lang="en-US" dirty="0"/>
              </a:p>
              <a:p>
                <a:r>
                  <a:rPr lang="en-US" dirty="0"/>
                  <a:t>Correct to the nearest </a:t>
                </a:r>
                <a:r>
                  <a:rPr lang="en-US" dirty="0" err="1"/>
                  <a:t>centimetre</a:t>
                </a:r>
                <a:r>
                  <a:rPr lang="en-US" dirty="0"/>
                  <a:t>, the length of the short side is 83.07 m.</a:t>
                </a:r>
                <a:endParaRPr lang="en-AU" dirty="0"/>
              </a:p>
            </p:txBody>
          </p:sp>
        </mc:Choice>
        <mc:Fallback>
          <p:sp>
            <p:nvSpPr>
              <p:cNvPr id="3" name="Content Placeholder 2">
                <a:extLst>
                  <a:ext uri="{FF2B5EF4-FFF2-40B4-BE49-F238E27FC236}">
                    <a16:creationId xmlns:a16="http://schemas.microsoft.com/office/drawing/2014/main" id="{6B5D5A3A-6779-4572-A345-BF15F2EC964D}"/>
                  </a:ext>
                </a:extLst>
              </p:cNvPr>
              <p:cNvSpPr>
                <a:spLocks noGrp="1" noRot="1" noChangeAspect="1" noMove="1" noResize="1" noEditPoints="1" noAdjustHandles="1" noChangeArrowheads="1" noChangeShapeType="1" noTextEdit="1"/>
              </p:cNvSpPr>
              <p:nvPr>
                <p:ph idx="1"/>
              </p:nvPr>
            </p:nvSpPr>
            <p:spPr>
              <a:blipFill>
                <a:blip r:embed="rId4"/>
                <a:stretch>
                  <a:fillRect l="-1043" t="-3081" r="-754" b="-2941"/>
                </a:stretch>
              </a:blipFill>
            </p:spPr>
            <p:txBody>
              <a:bodyPr/>
              <a:lstStyle/>
              <a:p>
                <a:r>
                  <a:rPr lang="en-AU">
                    <a:noFill/>
                  </a:rPr>
                  <a:t> </a:t>
                </a:r>
              </a:p>
            </p:txBody>
          </p:sp>
        </mc:Fallback>
      </mc:AlternateContent>
      <p:pic>
        <p:nvPicPr>
          <p:cNvPr id="6146" name="Picture 2" descr="PIC">
            <a:extLst>
              <a:ext uri="{FF2B5EF4-FFF2-40B4-BE49-F238E27FC236}">
                <a16:creationId xmlns:a16="http://schemas.microsoft.com/office/drawing/2014/main" id="{5A7258C1-5F88-4E80-AD34-E92EACED93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2485" y="3258344"/>
            <a:ext cx="3486427" cy="173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47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C1E8B-E971-4E34-8F66-6365BFBB3158}"/>
              </a:ext>
            </a:extLst>
          </p:cNvPr>
          <p:cNvSpPr>
            <a:spLocks noGrp="1"/>
          </p:cNvSpPr>
          <p:nvPr>
            <p:ph type="title"/>
          </p:nvPr>
        </p:nvSpPr>
        <p:spPr>
          <a:xfrm>
            <a:off x="838200" y="365126"/>
            <a:ext cx="10515600" cy="641376"/>
          </a:xfrm>
        </p:spPr>
        <p:txBody>
          <a:bodyPr>
            <a:normAutofit fontScale="90000"/>
          </a:bodyPr>
          <a:lstStyle/>
          <a:p>
            <a:r>
              <a:rPr lang="en-US" dirty="0"/>
              <a:t>Example </a:t>
            </a:r>
            <a:endParaRPr lang="en-AU"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B5D5A3A-6779-4572-A345-BF15F2EC964D}"/>
                  </a:ext>
                </a:extLst>
              </p:cNvPr>
              <p:cNvSpPr>
                <a:spLocks noGrp="1"/>
              </p:cNvSpPr>
              <p:nvPr>
                <p:ph idx="1"/>
              </p:nvPr>
            </p:nvSpPr>
            <p:spPr>
              <a:xfrm>
                <a:off x="0" y="1224366"/>
                <a:ext cx="11947034" cy="4990454"/>
              </a:xfrm>
            </p:spPr>
            <p:txBody>
              <a:bodyPr>
                <a:normAutofit fontScale="92500" lnSpcReduction="20000"/>
              </a:bodyPr>
              <a:lstStyle/>
              <a:p>
                <a:r>
                  <a:rPr lang="en-AU" dirty="0"/>
                  <a:t>Consider </a:t>
                </a:r>
                <a:r>
                  <a:rPr lang="el-GR" dirty="0"/>
                  <a:t>Δ</a:t>
                </a:r>
                <a:r>
                  <a:rPr lang="en-AU" dirty="0"/>
                  <a:t>ABC with AB=9 cm, BC=11 cm and AC=10 cm. Find the length of the altitude of </a:t>
                </a:r>
                <a:r>
                  <a:rPr lang="el-GR" dirty="0"/>
                  <a:t>Δ</a:t>
                </a:r>
                <a:r>
                  <a:rPr lang="en-AU" dirty="0"/>
                  <a:t>ABC on AC.</a:t>
                </a:r>
              </a:p>
              <a:p>
                <a:r>
                  <a:rPr lang="en-AU" dirty="0"/>
                  <a:t>Let BN be the altitude on AC as shown, with BN=h cm.</a:t>
                </a:r>
              </a:p>
              <a:p>
                <a:r>
                  <a:rPr lang="en-AU" dirty="0"/>
                  <a:t>Let AN=x cm. Then CN=(10−x) cm.</a:t>
                </a:r>
              </a:p>
              <a:p>
                <a:r>
                  <a:rPr lang="en-AU" dirty="0"/>
                  <a:t>In </a:t>
                </a:r>
                <a:r>
                  <a:rPr lang="el-GR" dirty="0"/>
                  <a:t>Δ</a:t>
                </a:r>
                <a:r>
                  <a:rPr lang="en-AU" dirty="0"/>
                  <a:t>ABN: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b="0" i="1" dirty="0" smtClean="0">
                            <a:latin typeface="Cambria Math" panose="02040503050406030204" pitchFamily="18" charset="0"/>
                          </a:rPr>
                          <m:t>𝑥</m:t>
                        </m:r>
                      </m:e>
                      <m:sup>
                        <m:r>
                          <a:rPr lang="en-US" i="0" dirty="0" smtClean="0">
                            <a:latin typeface="Cambria Math" panose="02040503050406030204" pitchFamily="18" charset="0"/>
                          </a:rPr>
                          <m:t>2</m:t>
                        </m:r>
                      </m:sup>
                    </m:sSup>
                    <m:r>
                      <a:rPr lang="en-US" i="0" dirty="0" smtClean="0">
                        <a:latin typeface="Cambria Math" panose="02040503050406030204" pitchFamily="18" charset="0"/>
                      </a:rPr>
                      <m:t>+</m:t>
                    </m:r>
                    <m:sSup>
                      <m:sSupPr>
                        <m:ctrlPr>
                          <a:rPr lang="en-US" i="1" dirty="0" smtClean="0">
                            <a:solidFill>
                              <a:srgbClr val="836967"/>
                            </a:solidFill>
                            <a:latin typeface="Cambria Math" panose="02040503050406030204" pitchFamily="18" charset="0"/>
                          </a:rPr>
                        </m:ctrlPr>
                      </m:sSupPr>
                      <m:e>
                        <m:r>
                          <a:rPr lang="en-US" b="0" i="1" dirty="0" smtClean="0">
                            <a:latin typeface="Cambria Math" panose="02040503050406030204" pitchFamily="18" charset="0"/>
                          </a:rPr>
                          <m:t>h</m:t>
                        </m:r>
                      </m:e>
                      <m:sup>
                        <m:r>
                          <a:rPr lang="en-US" i="0" dirty="0" smtClean="0">
                            <a:latin typeface="Cambria Math" panose="02040503050406030204" pitchFamily="18" charset="0"/>
                          </a:rPr>
                          <m:t>2</m:t>
                        </m:r>
                      </m:sup>
                    </m:sSup>
                    <m:r>
                      <a:rPr lang="en-US" i="1" dirty="0" smtClean="0">
                        <a:latin typeface="Cambria Math" panose="02040503050406030204" pitchFamily="18" charset="0"/>
                      </a:rPr>
                      <m:t> </m:t>
                    </m:r>
                  </m:oMath>
                </a14:m>
                <a:r>
                  <a:rPr lang="en-AU" dirty="0"/>
                  <a:t> =81             (1)</a:t>
                </a:r>
              </a:p>
              <a:p>
                <a:r>
                  <a:rPr lang="en-AU" dirty="0"/>
                  <a:t>In </a:t>
                </a:r>
                <a:r>
                  <a:rPr lang="el-GR" dirty="0"/>
                  <a:t>Δ</a:t>
                </a:r>
                <a:r>
                  <a:rPr lang="en-AU" dirty="0"/>
                  <a:t>CBN: </a:t>
                </a:r>
                <a14:m>
                  <m:oMath xmlns:m="http://schemas.openxmlformats.org/officeDocument/2006/math">
                    <m:sSup>
                      <m:sSupPr>
                        <m:ctrlPr>
                          <a:rPr lang="en-US" i="1" dirty="0" smtClean="0">
                            <a:solidFill>
                              <a:schemeClr val="tx1"/>
                            </a:solidFill>
                            <a:latin typeface="Cambria Math" panose="02040503050406030204" pitchFamily="18" charset="0"/>
                          </a:rPr>
                        </m:ctrlPr>
                      </m:sSupPr>
                      <m:e>
                        <m:r>
                          <a:rPr lang="en-US" b="0" i="1" dirty="0" smtClean="0">
                            <a:solidFill>
                              <a:schemeClr val="tx1"/>
                            </a:solidFill>
                            <a:latin typeface="Cambria Math" panose="02040503050406030204" pitchFamily="18" charset="0"/>
                          </a:rPr>
                          <m:t>(100−</m:t>
                        </m:r>
                        <m:r>
                          <a:rPr lang="en-US" b="0" i="1" dirty="0" smtClean="0">
                            <a:solidFill>
                              <a:schemeClr val="tx1"/>
                            </a:solidFill>
                            <a:latin typeface="Cambria Math" panose="02040503050406030204" pitchFamily="18" charset="0"/>
                          </a:rPr>
                          <m:t>𝑥</m:t>
                        </m:r>
                        <m:r>
                          <a:rPr lang="en-US" b="0" i="1" dirty="0" smtClean="0">
                            <a:solidFill>
                              <a:schemeClr val="tx1"/>
                            </a:solidFill>
                            <a:latin typeface="Cambria Math" panose="02040503050406030204" pitchFamily="18" charset="0"/>
                          </a:rPr>
                          <m:t>)</m:t>
                        </m:r>
                      </m:e>
                      <m:sup>
                        <m:r>
                          <a:rPr lang="en-US" i="0" dirty="0" smtClean="0">
                            <a:solidFill>
                              <a:schemeClr val="tx1"/>
                            </a:solidFill>
                            <a:latin typeface="Cambria Math" panose="02040503050406030204" pitchFamily="18" charset="0"/>
                          </a:rPr>
                          <m:t>2</m:t>
                        </m:r>
                      </m:sup>
                    </m:sSup>
                  </m:oMath>
                </a14:m>
                <a:r>
                  <a:rPr lang="en-AU" dirty="0"/>
                  <a:t>+</a:t>
                </a:r>
                <a:r>
                  <a:rPr lang="en-US" dirty="0">
                    <a:solidFill>
                      <a:srgbClr val="836967"/>
                    </a:solidFill>
                  </a:rPr>
                  <a:t>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b="0" i="1" dirty="0" smtClean="0">
                            <a:latin typeface="Cambria Math" panose="02040503050406030204" pitchFamily="18" charset="0"/>
                          </a:rPr>
                          <m:t>h</m:t>
                        </m:r>
                      </m:e>
                      <m:sup>
                        <m:r>
                          <a:rPr lang="en-US" i="0" dirty="0" smtClean="0">
                            <a:latin typeface="Cambria Math" panose="02040503050406030204" pitchFamily="18" charset="0"/>
                          </a:rPr>
                          <m:t>2</m:t>
                        </m:r>
                      </m:sup>
                    </m:sSup>
                  </m:oMath>
                </a14:m>
                <a:r>
                  <a:rPr lang="en-AU" dirty="0"/>
                  <a:t> =121   (2)</a:t>
                </a:r>
              </a:p>
              <a:p>
                <a:r>
                  <a:rPr lang="en-AU" dirty="0"/>
                  <a:t>Expanding in equation (2) gives</a:t>
                </a:r>
              </a:p>
              <a:p>
                <a:r>
                  <a:rPr lang="en-AU" dirty="0"/>
                  <a:t>100−20x+</a:t>
                </a:r>
                <a:r>
                  <a:rPr lang="en-US" dirty="0">
                    <a:solidFill>
                      <a:srgbClr val="836967"/>
                    </a:solidFill>
                  </a:rPr>
                  <a:t>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b="0" i="1" dirty="0" smtClean="0">
                            <a:latin typeface="Cambria Math" panose="02040503050406030204" pitchFamily="18" charset="0"/>
                          </a:rPr>
                          <m:t>𝑥</m:t>
                        </m:r>
                      </m:e>
                      <m:sup>
                        <m:r>
                          <a:rPr lang="en-US" i="0" dirty="0" smtClean="0">
                            <a:latin typeface="Cambria Math" panose="02040503050406030204" pitchFamily="18" charset="0"/>
                          </a:rPr>
                          <m:t>2</m:t>
                        </m:r>
                      </m:sup>
                    </m:sSup>
                    <m:r>
                      <a:rPr lang="en-US" i="1" dirty="0" smtClean="0">
                        <a:latin typeface="Cambria Math" panose="02040503050406030204" pitchFamily="18" charset="0"/>
                      </a:rPr>
                      <m:t> </m:t>
                    </m:r>
                  </m:oMath>
                </a14:m>
                <a:r>
                  <a:rPr lang="en-AU" dirty="0"/>
                  <a:t>+</a:t>
                </a:r>
                <a:r>
                  <a:rPr lang="en-US" dirty="0">
                    <a:solidFill>
                      <a:srgbClr val="836967"/>
                    </a:solidFill>
                  </a:rPr>
                  <a:t>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b="0" i="1" dirty="0" smtClean="0">
                            <a:latin typeface="Cambria Math" panose="02040503050406030204" pitchFamily="18" charset="0"/>
                          </a:rPr>
                          <m:t>h</m:t>
                        </m:r>
                      </m:e>
                      <m:sup>
                        <m:r>
                          <a:rPr lang="en-US" i="0" dirty="0" smtClean="0">
                            <a:latin typeface="Cambria Math" panose="02040503050406030204" pitchFamily="18" charset="0"/>
                          </a:rPr>
                          <m:t>2</m:t>
                        </m:r>
                      </m:sup>
                    </m:sSup>
                  </m:oMath>
                </a14:m>
                <a:r>
                  <a:rPr lang="en-AU" dirty="0"/>
                  <a:t> =121 </a:t>
                </a:r>
              </a:p>
              <a:p>
                <a:r>
                  <a:rPr lang="en-AU" dirty="0"/>
                  <a:t>Substituting for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b="0" i="1" dirty="0" smtClean="0">
                            <a:latin typeface="Cambria Math" panose="02040503050406030204" pitchFamily="18" charset="0"/>
                          </a:rPr>
                          <m:t>𝑥</m:t>
                        </m:r>
                      </m:e>
                      <m:sup>
                        <m:r>
                          <a:rPr lang="en-US" i="0" dirty="0" smtClean="0">
                            <a:latin typeface="Cambria Math" panose="02040503050406030204" pitchFamily="18" charset="0"/>
                          </a:rPr>
                          <m:t>2</m:t>
                        </m:r>
                      </m:sup>
                    </m:sSup>
                    <m:r>
                      <a:rPr lang="en-US" i="1" dirty="0" smtClean="0">
                        <a:latin typeface="Cambria Math" panose="02040503050406030204" pitchFamily="18" charset="0"/>
                      </a:rPr>
                      <m:t> </m:t>
                    </m:r>
                  </m:oMath>
                </a14:m>
                <a:r>
                  <a:rPr lang="en-AU" dirty="0"/>
                  <a:t>+</a:t>
                </a:r>
                <a:r>
                  <a:rPr lang="en-US" dirty="0">
                    <a:solidFill>
                      <a:srgbClr val="836967"/>
                    </a:solidFill>
                  </a:rPr>
                  <a:t>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b="0" i="1" dirty="0" smtClean="0">
                            <a:latin typeface="Cambria Math" panose="02040503050406030204" pitchFamily="18" charset="0"/>
                          </a:rPr>
                          <m:t>h</m:t>
                        </m:r>
                      </m:e>
                      <m:sup>
                        <m:r>
                          <a:rPr lang="en-US" i="0" dirty="0" smtClean="0">
                            <a:latin typeface="Cambria Math" panose="02040503050406030204" pitchFamily="18" charset="0"/>
                          </a:rPr>
                          <m:t>2</m:t>
                        </m:r>
                      </m:sup>
                    </m:sSup>
                  </m:oMath>
                </a14:m>
                <a:r>
                  <a:rPr lang="en-AU" dirty="0"/>
                  <a:t> from (1) gives     100−20x+81 =121  ∴   x =3 </a:t>
                </a:r>
              </a:p>
              <a:p>
                <a:r>
                  <a:rPr lang="en-AU" dirty="0"/>
                  <a:t>Substituting in (1), we have</a:t>
                </a:r>
              </a:p>
              <a:p>
                <a:r>
                  <a:rPr lang="en-AU" dirty="0"/>
                  <a:t>9+</a:t>
                </a:r>
                <a:r>
                  <a:rPr lang="en-US" dirty="0">
                    <a:solidFill>
                      <a:srgbClr val="836967"/>
                    </a:solidFill>
                  </a:rPr>
                  <a:t>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b="0" i="1" dirty="0" smtClean="0">
                            <a:latin typeface="Cambria Math" panose="02040503050406030204" pitchFamily="18" charset="0"/>
                          </a:rPr>
                          <m:t>h</m:t>
                        </m:r>
                      </m:e>
                      <m:sup>
                        <m:r>
                          <a:rPr lang="en-US" i="0" dirty="0" smtClean="0">
                            <a:latin typeface="Cambria Math" panose="02040503050406030204" pitchFamily="18" charset="0"/>
                          </a:rPr>
                          <m:t>2</m:t>
                        </m:r>
                      </m:sup>
                    </m:sSup>
                  </m:oMath>
                </a14:m>
                <a:r>
                  <a:rPr lang="en-AU" dirty="0"/>
                  <a:t> =81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b="0" i="1" dirty="0" smtClean="0">
                            <a:latin typeface="Cambria Math" panose="02040503050406030204" pitchFamily="18" charset="0"/>
                          </a:rPr>
                          <m:t>h</m:t>
                        </m:r>
                      </m:e>
                      <m:sup>
                        <m:r>
                          <a:rPr lang="en-US" i="0" dirty="0" smtClean="0">
                            <a:latin typeface="Cambria Math" panose="02040503050406030204" pitchFamily="18" charset="0"/>
                          </a:rPr>
                          <m:t>2</m:t>
                        </m:r>
                      </m:sup>
                    </m:sSup>
                  </m:oMath>
                </a14:m>
                <a:r>
                  <a:rPr lang="en-AU" dirty="0"/>
                  <a:t> =72                    ∴   h =6</a:t>
                </a:r>
                <a:r>
                  <a:rPr lang="en-AU" dirty="0">
                    <a:solidFill>
                      <a:schemeClr val="tx1"/>
                    </a:solidFill>
                  </a:rPr>
                  <a:t> </a:t>
                </a:r>
                <a14:m>
                  <m:oMath xmlns:m="http://schemas.openxmlformats.org/officeDocument/2006/math">
                    <m:rad>
                      <m:radPr>
                        <m:degHide m:val="on"/>
                        <m:ctrlPr>
                          <a:rPr lang="en-AU" i="1" dirty="0" smtClean="0">
                            <a:solidFill>
                              <a:schemeClr val="tx1"/>
                            </a:solidFill>
                            <a:latin typeface="Cambria Math" panose="02040503050406030204" pitchFamily="18" charset="0"/>
                          </a:rPr>
                        </m:ctrlPr>
                      </m:radPr>
                      <m:deg/>
                      <m:e>
                        <m:r>
                          <a:rPr lang="en-US" b="0" i="1" dirty="0" smtClean="0">
                            <a:solidFill>
                              <a:schemeClr val="tx1"/>
                            </a:solidFill>
                            <a:latin typeface="Cambria Math" panose="02040503050406030204" pitchFamily="18" charset="0"/>
                          </a:rPr>
                          <m:t>2</m:t>
                        </m:r>
                      </m:e>
                    </m:rad>
                    <m:r>
                      <a:rPr lang="en-AU" i="1" dirty="0" smtClean="0">
                        <a:solidFill>
                          <a:schemeClr val="tx1"/>
                        </a:solidFill>
                        <a:latin typeface="Cambria Math" panose="02040503050406030204" pitchFamily="18" charset="0"/>
                      </a:rPr>
                      <m:t> </m:t>
                    </m:r>
                  </m:oMath>
                </a14:m>
                <a:endParaRPr lang="en-AU" dirty="0"/>
              </a:p>
              <a:p>
                <a:r>
                  <a:rPr lang="en-AU" dirty="0"/>
                  <a:t>The length of altitude BN is 6</a:t>
                </a:r>
                <a:r>
                  <a:rPr lang="en-AU" dirty="0">
                    <a:solidFill>
                      <a:schemeClr val="tx1"/>
                    </a:solidFill>
                  </a:rPr>
                  <a:t> </a:t>
                </a:r>
                <a14:m>
                  <m:oMath xmlns:m="http://schemas.openxmlformats.org/officeDocument/2006/math">
                    <m:rad>
                      <m:radPr>
                        <m:degHide m:val="on"/>
                        <m:ctrlPr>
                          <a:rPr lang="en-AU" i="1" dirty="0" smtClean="0">
                            <a:solidFill>
                              <a:schemeClr val="tx1"/>
                            </a:solidFill>
                            <a:latin typeface="Cambria Math" panose="02040503050406030204" pitchFamily="18" charset="0"/>
                          </a:rPr>
                        </m:ctrlPr>
                      </m:radPr>
                      <m:deg/>
                      <m:e>
                        <m:r>
                          <a:rPr lang="en-US" b="0" i="1" dirty="0" smtClean="0">
                            <a:solidFill>
                              <a:schemeClr val="tx1"/>
                            </a:solidFill>
                            <a:latin typeface="Cambria Math" panose="02040503050406030204" pitchFamily="18" charset="0"/>
                          </a:rPr>
                          <m:t>2</m:t>
                        </m:r>
                      </m:e>
                    </m:rad>
                  </m:oMath>
                </a14:m>
                <a:r>
                  <a:rPr lang="en-AU" dirty="0"/>
                  <a:t> cm.</a:t>
                </a:r>
              </a:p>
            </p:txBody>
          </p:sp>
        </mc:Choice>
        <mc:Fallback>
          <p:sp>
            <p:nvSpPr>
              <p:cNvPr id="3" name="Content Placeholder 2">
                <a:extLst>
                  <a:ext uri="{FF2B5EF4-FFF2-40B4-BE49-F238E27FC236}">
                    <a16:creationId xmlns:a16="http://schemas.microsoft.com/office/drawing/2014/main" id="{6B5D5A3A-6779-4572-A345-BF15F2EC964D}"/>
                  </a:ext>
                </a:extLst>
              </p:cNvPr>
              <p:cNvSpPr>
                <a:spLocks noGrp="1" noRot="1" noChangeAspect="1" noMove="1" noResize="1" noEditPoints="1" noAdjustHandles="1" noChangeArrowheads="1" noChangeShapeType="1" noTextEdit="1"/>
              </p:cNvSpPr>
              <p:nvPr>
                <p:ph idx="1"/>
              </p:nvPr>
            </p:nvSpPr>
            <p:spPr>
              <a:xfrm>
                <a:off x="0" y="1224366"/>
                <a:ext cx="11947034" cy="4990454"/>
              </a:xfrm>
              <a:blipFill>
                <a:blip r:embed="rId4"/>
                <a:stretch>
                  <a:fillRect l="-765" t="-3056"/>
                </a:stretch>
              </a:blipFill>
            </p:spPr>
            <p:txBody>
              <a:bodyPr/>
              <a:lstStyle/>
              <a:p>
                <a:r>
                  <a:rPr lang="en-AU">
                    <a:noFill/>
                  </a:rPr>
                  <a:t> </a:t>
                </a:r>
              </a:p>
            </p:txBody>
          </p:sp>
        </mc:Fallback>
      </mc:AlternateContent>
      <p:pic>
        <p:nvPicPr>
          <p:cNvPr id="7170" name="Picture 2" descr="PIC">
            <a:extLst>
              <a:ext uri="{FF2B5EF4-FFF2-40B4-BE49-F238E27FC236}">
                <a16:creationId xmlns:a16="http://schemas.microsoft.com/office/drawing/2014/main" id="{DE9817D5-CD4B-4A86-91A2-631D226993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3119" y="1894668"/>
            <a:ext cx="2623915" cy="2878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65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additive="base">
                                        <p:cTn id="13" dur="500" fill="hold"/>
                                        <p:tgtEl>
                                          <p:spTgt spid="7170"/>
                                        </p:tgtEl>
                                        <p:attrNameLst>
                                          <p:attrName>ppt_x</p:attrName>
                                        </p:attrNameLst>
                                      </p:cBhvr>
                                      <p:tavLst>
                                        <p:tav tm="0">
                                          <p:val>
                                            <p:strVal val="#ppt_x"/>
                                          </p:val>
                                        </p:tav>
                                        <p:tav tm="100000">
                                          <p:val>
                                            <p:strVal val="#ppt_x"/>
                                          </p:val>
                                        </p:tav>
                                      </p:tavLst>
                                    </p:anim>
                                    <p:anim calcmode="lin" valueType="num">
                                      <p:cBhvr additive="base">
                                        <p:cTn id="14"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C1E8B-E971-4E34-8F66-6365BFBB3158}"/>
              </a:ext>
            </a:extLst>
          </p:cNvPr>
          <p:cNvSpPr>
            <a:spLocks noGrp="1"/>
          </p:cNvSpPr>
          <p:nvPr>
            <p:ph type="title"/>
          </p:nvPr>
        </p:nvSpPr>
        <p:spPr/>
        <p:txBody>
          <a:bodyPr/>
          <a:lstStyle/>
          <a:p>
            <a:r>
              <a:rPr lang="en-AU" dirty="0"/>
              <a:t>Section summary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B5D5A3A-6779-4572-A345-BF15F2EC964D}"/>
                  </a:ext>
                </a:extLst>
              </p:cNvPr>
              <p:cNvSpPr>
                <a:spLocks noGrp="1"/>
              </p:cNvSpPr>
              <p:nvPr>
                <p:ph idx="1"/>
              </p:nvPr>
            </p:nvSpPr>
            <p:spPr/>
            <p:txBody>
              <a:bodyPr/>
              <a:lstStyle/>
              <a:p>
                <a:r>
                  <a:rPr lang="en-US" dirty="0">
                    <a:solidFill>
                      <a:srgbClr val="0070C0"/>
                    </a:solidFill>
                  </a:rPr>
                  <a:t>Pythagoras’ theorem and its converse</a:t>
                </a:r>
                <a:endParaRPr lang="en-US" dirty="0"/>
              </a:p>
              <a:p>
                <a:r>
                  <a:rPr lang="en-US" dirty="0"/>
                  <a:t>Let ABC be a triangle with side lengths a, b and c.</a:t>
                </a:r>
              </a:p>
              <a:p>
                <a:r>
                  <a:rPr lang="en-US" dirty="0"/>
                  <a:t>If ∠C is a right angle, then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𝑎</m:t>
                        </m:r>
                      </m:e>
                      <m:sup>
                        <m:r>
                          <a:rPr lang="en-US" i="0" dirty="0" smtClean="0">
                            <a:latin typeface="Cambria Math" panose="02040503050406030204" pitchFamily="18" charset="0"/>
                          </a:rPr>
                          <m:t>2</m:t>
                        </m:r>
                      </m:sup>
                    </m:sSup>
                    <m:r>
                      <a:rPr lang="en-US" i="0" dirty="0" smtClean="0">
                        <a:latin typeface="Cambria Math" panose="02040503050406030204" pitchFamily="18" charset="0"/>
                      </a:rPr>
                      <m:t>+</m:t>
                    </m:r>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𝑏</m:t>
                        </m:r>
                      </m:e>
                      <m:sup>
                        <m:r>
                          <a:rPr lang="en-US" i="0" dirty="0" smtClean="0">
                            <a:latin typeface="Cambria Math" panose="02040503050406030204" pitchFamily="18" charset="0"/>
                          </a:rPr>
                          <m:t>2</m:t>
                        </m:r>
                      </m:sup>
                    </m:sSup>
                    <m:r>
                      <a:rPr lang="en-US" i="0" dirty="0" smtClean="0">
                        <a:latin typeface="Cambria Math" panose="02040503050406030204" pitchFamily="18" charset="0"/>
                      </a:rPr>
                      <m:t>=</m:t>
                    </m:r>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𝑐</m:t>
                        </m:r>
                      </m:e>
                      <m:sup>
                        <m:r>
                          <a:rPr lang="en-US" i="0" dirty="0" smtClean="0">
                            <a:latin typeface="Cambria Math" panose="02040503050406030204" pitchFamily="18" charset="0"/>
                          </a:rPr>
                          <m:t>2</m:t>
                        </m:r>
                      </m:sup>
                    </m:sSup>
                  </m:oMath>
                </a14:m>
                <a:r>
                  <a:rPr lang="en-US" dirty="0"/>
                  <a:t>.</a:t>
                </a:r>
              </a:p>
              <a:p>
                <a:r>
                  <a:rPr lang="en-US" dirty="0"/>
                  <a:t>If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𝑎</m:t>
                        </m:r>
                      </m:e>
                      <m:sup>
                        <m:r>
                          <a:rPr lang="en-US" i="0" dirty="0" smtClean="0">
                            <a:latin typeface="Cambria Math" panose="02040503050406030204" pitchFamily="18" charset="0"/>
                          </a:rPr>
                          <m:t>2</m:t>
                        </m:r>
                      </m:sup>
                    </m:sSup>
                    <m:r>
                      <a:rPr lang="en-US" i="0" dirty="0" smtClean="0">
                        <a:latin typeface="Cambria Math" panose="02040503050406030204" pitchFamily="18" charset="0"/>
                      </a:rPr>
                      <m:t>+</m:t>
                    </m:r>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𝑏</m:t>
                        </m:r>
                      </m:e>
                      <m:sup>
                        <m:r>
                          <a:rPr lang="en-US" i="0" dirty="0" smtClean="0">
                            <a:latin typeface="Cambria Math" panose="02040503050406030204" pitchFamily="18" charset="0"/>
                          </a:rPr>
                          <m:t>2</m:t>
                        </m:r>
                      </m:sup>
                    </m:sSup>
                    <m:r>
                      <a:rPr lang="en-US" i="0" dirty="0" smtClean="0">
                        <a:latin typeface="Cambria Math" panose="02040503050406030204" pitchFamily="18" charset="0"/>
                      </a:rPr>
                      <m:t>=</m:t>
                    </m:r>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𝑐</m:t>
                        </m:r>
                      </m:e>
                      <m:sup>
                        <m:r>
                          <a:rPr lang="en-US" i="0" dirty="0" smtClean="0">
                            <a:latin typeface="Cambria Math" panose="02040503050406030204" pitchFamily="18" charset="0"/>
                          </a:rPr>
                          <m:t>2</m:t>
                        </m:r>
                      </m:sup>
                    </m:sSup>
                  </m:oMath>
                </a14:m>
                <a:r>
                  <a:rPr lang="en-US" dirty="0"/>
                  <a:t>, then ∠C is a right angle.</a:t>
                </a:r>
                <a:endParaRPr lang="en-AU" dirty="0"/>
              </a:p>
            </p:txBody>
          </p:sp>
        </mc:Choice>
        <mc:Fallback>
          <p:sp>
            <p:nvSpPr>
              <p:cNvPr id="3" name="Content Placeholder 2">
                <a:extLst>
                  <a:ext uri="{FF2B5EF4-FFF2-40B4-BE49-F238E27FC236}">
                    <a16:creationId xmlns:a16="http://schemas.microsoft.com/office/drawing/2014/main" id="{6B5D5A3A-6779-4572-A345-BF15F2EC964D}"/>
                  </a:ext>
                </a:extLst>
              </p:cNvPr>
              <p:cNvSpPr>
                <a:spLocks noGrp="1" noRot="1" noChangeAspect="1" noMove="1" noResize="1" noEditPoints="1" noAdjustHandles="1" noChangeArrowheads="1" noChangeShapeType="1" noTextEdit="1"/>
              </p:cNvSpPr>
              <p:nvPr>
                <p:ph idx="1"/>
              </p:nvPr>
            </p:nvSpPr>
            <p:spPr>
              <a:blipFill>
                <a:blip r:embed="rId4"/>
                <a:stretch>
                  <a:fillRect l="-1043" t="-2241"/>
                </a:stretch>
              </a:blipFill>
            </p:spPr>
            <p:txBody>
              <a:bodyPr/>
              <a:lstStyle/>
              <a:p>
                <a:r>
                  <a:rPr lang="en-AU">
                    <a:noFill/>
                  </a:rPr>
                  <a:t> </a:t>
                </a:r>
              </a:p>
            </p:txBody>
          </p:sp>
        </mc:Fallback>
      </mc:AlternateContent>
      <p:pic>
        <p:nvPicPr>
          <p:cNvPr id="8194" name="Picture 2" descr="PIC">
            <a:extLst>
              <a:ext uri="{FF2B5EF4-FFF2-40B4-BE49-F238E27FC236}">
                <a16:creationId xmlns:a16="http://schemas.microsoft.com/office/drawing/2014/main" id="{92C6413E-0083-447E-A575-ED988B570A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207" y="2561848"/>
            <a:ext cx="3492077" cy="1815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058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564</Words>
  <Application>Microsoft Office PowerPoint</Application>
  <PresentationFormat>Widescreen</PresentationFormat>
  <Paragraphs>54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Cambria Math</vt:lpstr>
      <vt:lpstr>Office Theme</vt:lpstr>
      <vt:lpstr>Pythagoras' theorem</vt:lpstr>
      <vt:lpstr>Pythagoras’ theorem</vt:lpstr>
      <vt:lpstr>Pythagoras’ theorem </vt:lpstr>
      <vt:lpstr>Proof </vt:lpstr>
      <vt:lpstr>Converse of Pythagoras’ theorem</vt:lpstr>
      <vt:lpstr>Proof </vt:lpstr>
      <vt:lpstr>Example </vt:lpstr>
      <vt:lpstr>Example </vt:lpstr>
      <vt:lpstr>Section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Pythagoras' theorem</dc:title>
  <dc:creator>Lyn ZHANG</dc:creator>
  <cp:lastModifiedBy>Lyn ZHANG</cp:lastModifiedBy>
  <cp:revision>3</cp:revision>
  <dcterms:created xsi:type="dcterms:W3CDTF">2021-09-22T01:03:46Z</dcterms:created>
  <dcterms:modified xsi:type="dcterms:W3CDTF">2021-09-22T01:33:52Z</dcterms:modified>
</cp:coreProperties>
</file>