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71" r:id="rId10"/>
    <p:sldId id="272" r:id="rId11"/>
    <p:sldId id="263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A3F30-C98C-4552-9AF8-BA049B73BE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11D19A-130D-444D-886A-70EC4E4B0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62D0C-E5DD-43A3-93CF-69469ECC5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D5CB-1636-4461-BB77-F70C5184895F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AB040-140C-444E-8E51-565176E34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B9CA9-6089-444B-AD4E-9604768ED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A9BD-ACE7-4A3E-9DB7-AB477BF635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571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817A4-8C9B-441A-9A62-EFED2FAC3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76C69B-39AA-45DB-8FEC-DF44ADD56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40741-0BEF-4666-ACE5-811FA2640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D5CB-1636-4461-BB77-F70C5184895F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0EB4A-09D1-46D4-8FBF-A520FB8B2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46ADA-021E-44B6-BC4A-E2EAD530F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A9BD-ACE7-4A3E-9DB7-AB477BF635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992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07A6C3-0BA4-4159-B583-E97D8BABE3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33F98-C5D7-487E-AA26-4F2B91A82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0CB45-6367-4195-87FE-FDD13B84B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D5CB-1636-4461-BB77-F70C5184895F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B3CD9-59C3-428C-9982-203C7017D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7A439-E708-4479-A733-6F4429119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A9BD-ACE7-4A3E-9DB7-AB477BF635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0934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C99D2-A32E-4C36-BB43-65DDE4E69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35FAE-246D-472E-AC8A-4C23245F2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2F09B-6CDF-48EF-BB98-32A1F729B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D5CB-1636-4461-BB77-F70C5184895F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F75F4-3002-4C20-A317-D7CE0423B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6BC92-F5E7-49F0-A305-51E9D32A0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A9BD-ACE7-4A3E-9DB7-AB477BF635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819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78F4D-B946-4827-9B74-47E7D3AD0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1FF5B8-252F-45A2-8D41-F5CA800E8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B1270-B5DD-43FA-964F-903B54312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D5CB-1636-4461-BB77-F70C5184895F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9B69A-5F1D-4714-A147-90E0F0ABD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06502-D724-4170-A1E6-56150FCE8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A9BD-ACE7-4A3E-9DB7-AB477BF635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15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2752A-8F2F-4F6F-8973-1FF3648CC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B8167-A4E7-4962-BE5F-44A77A08A3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60C904-B7E9-497E-90F6-1267744A7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60E94-50F3-4D88-8611-537A2CCD6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D5CB-1636-4461-BB77-F70C5184895F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B805C-CD7D-44C3-8AE0-6F69ACB7D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FD3A6-CC6C-4BE4-8266-92305582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A9BD-ACE7-4A3E-9DB7-AB477BF635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1987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55A48-DBFC-4E78-AEC8-D647B6B32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50E76-37EE-49BC-83EA-366F62C06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E20B07-431A-4111-9F31-F9FA1F46E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A85A0F-C609-4975-9EED-E497BB4816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87E21A-57E2-47FE-AD91-86E9F9906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3FA741-80D5-4394-8D5F-26763D65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D5CB-1636-4461-BB77-F70C5184895F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10CC86-90B7-4B72-AA60-C8C9FCFED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58BCD2-300C-4F25-9BF4-883010387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A9BD-ACE7-4A3E-9DB7-AB477BF635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592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B6298-A089-4ABA-96B5-B1ED3517D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9077D5-66F5-4618-BC0B-6479FCBE8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D5CB-1636-4461-BB77-F70C5184895F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C2E1B0-29D9-41AD-9CEF-C9AEB32E2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6B9A77-A90A-4655-92B1-B1B7C11A8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A9BD-ACE7-4A3E-9DB7-AB477BF635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518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756E1D-5F5E-47FD-AA9F-5ACB8BA3D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D5CB-1636-4461-BB77-F70C5184895F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60361B-2D00-4E7A-B95D-54120A7BB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8797A0-7CFF-4368-A9EA-8A975012A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A9BD-ACE7-4A3E-9DB7-AB477BF635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100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036EE-540C-40DC-8D95-022B56853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B1D03-99C7-49FF-B89D-617A79EB2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62055E-212A-4B47-BD51-366B6AF7D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2A0E96-7EC4-4540-AD50-BE101949D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D5CB-1636-4461-BB77-F70C5184895F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E8AD4F-66BD-46B5-9843-1C49E5F4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CF0E1-E780-44E4-9AC0-2A9DB2317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A9BD-ACE7-4A3E-9DB7-AB477BF635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1856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1E94D-AA12-42BE-8378-932B73927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5B7961-DDCB-4830-AF45-61FB646869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6EEB0B-8D6C-48B2-B097-8E9FFAE944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FDE2B9-4EE7-4726-B86D-0108336C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D5CB-1636-4461-BB77-F70C5184895F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F77918-CF79-4636-A67E-5AFA380EB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58254-4B7B-4E72-9FF0-7EB6E10DD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A9BD-ACE7-4A3E-9DB7-AB477BF635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9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ABF051-2770-4BA8-8582-A88FAFBE9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12796-BF24-4A91-ACDB-3AAC70A7B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E1610-67B4-4BEF-A372-71E96CAADF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8D5CB-1636-4461-BB77-F70C5184895F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A9992-49AB-4297-B194-A370BCDF9A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6AE89-23A9-4273-90D3-2E99944D0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8A9BD-ACE7-4A3E-9DB7-AB477BF635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219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padilla.com/2ESO/Unit2-Geometry/space_figures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oteinspector.com/images/investing/chart-reflection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oteinspector.com/images/investing/chart-reflection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oteinspector.com/images/investing/chart-reflection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oteinspector.com/images/investing/chart-reflection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oteinspector.com/images/investing/chart-reflection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oteinspector.com/images/investing/chart-reflection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oteinspector.com/images/investing/chart-reflection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oteinspector.com/images/investing/chart-reflection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oteinspector.com/images/investing/chart-reflection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oteinspector.com/images/investing/chart-reflection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oteinspector.com/images/investing/chart-reflection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9E2AC-890E-4C9A-A3E9-0BABE7D3CB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Areas, volumes and similarity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2E53F-A6AC-45FB-BEE4-2DBB805EA8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9H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5560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199A1-D781-40AD-8DBF-20A05D3FF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0930"/>
          </a:xfrm>
        </p:spPr>
        <p:txBody>
          <a:bodyPr/>
          <a:lstStyle/>
          <a:p>
            <a:r>
              <a:rPr lang="en-AU" dirty="0"/>
              <a:t>Similarity and volume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10891" y="1173808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Here is another example:</a:t>
                </a:r>
              </a:p>
              <a:p>
                <a:endParaRPr lang="en-US" dirty="0"/>
              </a:p>
              <a:p>
                <a:r>
                  <a:rPr lang="en-US" dirty="0"/>
                  <a:t>Similarity factor=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Ratio of volumes=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0891" y="1173808"/>
                <a:ext cx="10515600" cy="4351338"/>
              </a:xfrm>
              <a:blipFill>
                <a:blip r:embed="rId4"/>
                <a:stretch>
                  <a:fillRect l="-1043" t="-238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 descr="PIC">
            <a:extLst>
              <a:ext uri="{FF2B5EF4-FFF2-40B4-BE49-F238E27FC236}">
                <a16:creationId xmlns:a16="http://schemas.microsoft.com/office/drawing/2014/main" id="{35933E32-F31B-4671-AAFA-41FCB2808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9" y="2833688"/>
            <a:ext cx="2581257" cy="20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PIC">
            <a:extLst>
              <a:ext uri="{FF2B5EF4-FFF2-40B4-BE49-F238E27FC236}">
                <a16:creationId xmlns:a16="http://schemas.microsoft.com/office/drawing/2014/main" id="{C44F5D27-33EE-4C68-86B3-F9AA653551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3947" y="2309812"/>
            <a:ext cx="3528449" cy="254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67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199A1-D781-40AD-8DBF-20A05D3F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The two square pyramids are similar and VO=9 cm.</a:t>
                </a:r>
              </a:p>
              <a:p>
                <a:pPr marL="0" indent="0">
                  <a:buNone/>
                </a:pPr>
                <a:r>
                  <a:rPr lang="en-US" dirty="0"/>
                  <a:t>a. Find the ratio of the lengths of their bases, and hence find the height V′O′ of pyramid V′A′B′C′D′.</a:t>
                </a:r>
              </a:p>
              <a:p>
                <a:pPr marL="0" indent="0">
                  <a:buNone/>
                </a:pPr>
                <a:r>
                  <a:rPr lang="en-US" dirty="0"/>
                  <a:t>b. The volume of VABCD is 48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. Find the ratio of their volumes, and hence find the volume of V′A′B′C′D′.</a:t>
                </a:r>
              </a:p>
              <a:p>
                <a:r>
                  <a:rPr lang="en-US" dirty="0"/>
                  <a:t>Solution</a:t>
                </a:r>
              </a:p>
              <a:p>
                <a:pPr marL="0" indent="0">
                  <a:buNone/>
                </a:pPr>
                <a:r>
                  <a:rPr lang="en-US" dirty="0"/>
                  <a:t>a. The ratio of the length of their bases is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dirty="0" smtClean="0"/>
                          <m:t>C</m:t>
                        </m:r>
                        <m:r>
                          <m:rPr>
                            <m:nor/>
                          </m:rPr>
                          <a:rPr lang="en-US" dirty="0" smtClean="0"/>
                          <m:t>′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D</m:t>
                        </m:r>
                        <m:r>
                          <m:rPr>
                            <m:nor/>
                          </m:rPr>
                          <a:rPr lang="en-US" dirty="0" smtClean="0"/>
                          <m:t>′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dirty="0" smtClean="0"/>
                          <m:t>CD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∴ V′O′ 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×9=11.25 cm</a:t>
                </a:r>
              </a:p>
              <a:p>
                <a:pPr marL="0" indent="0">
                  <a:buNone/>
                </a:pPr>
                <a:r>
                  <a:rPr lang="en-US" dirty="0"/>
                  <a:t>b. The ratio of their volumes is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 smtClean="0"/>
                          <m:t>Volume</m:t>
                        </m:r>
                        <m:r>
                          <m:rPr>
                            <m:nor/>
                          </m:rPr>
                          <a:rPr lang="en-US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dirty="0" smtClean="0"/>
                          <m:t>of</m:t>
                        </m:r>
                        <m:r>
                          <m:rPr>
                            <m:nor/>
                          </m:rPr>
                          <a:rPr lang="en-US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dirty="0" smtClean="0"/>
                          <m:t>V</m:t>
                        </m:r>
                        <m:r>
                          <m:rPr>
                            <m:nor/>
                          </m:rPr>
                          <a:rPr lang="en-US" dirty="0" smtClean="0"/>
                          <m:t>′</m:t>
                        </m:r>
                        <m:r>
                          <m:rPr>
                            <m:nor/>
                          </m:rPr>
                          <a:rPr lang="en-US" dirty="0" smtClean="0"/>
                          <m:t>A</m:t>
                        </m:r>
                        <m:r>
                          <m:rPr>
                            <m:nor/>
                          </m:rPr>
                          <a:rPr lang="en-US" dirty="0" smtClean="0"/>
                          <m:t>′</m:t>
                        </m:r>
                        <m:r>
                          <m:rPr>
                            <m:nor/>
                          </m:rPr>
                          <a:rPr lang="en-US" dirty="0" smtClean="0"/>
                          <m:t>B</m:t>
                        </m:r>
                        <m:r>
                          <m:rPr>
                            <m:nor/>
                          </m:rPr>
                          <a:rPr lang="en-US" dirty="0" smtClean="0"/>
                          <m:t>′</m:t>
                        </m:r>
                        <m:r>
                          <m:rPr>
                            <m:nor/>
                          </m:rPr>
                          <a:rPr lang="en-US" dirty="0" smtClean="0"/>
                          <m:t>C</m:t>
                        </m:r>
                        <m:r>
                          <m:rPr>
                            <m:nor/>
                          </m:rPr>
                          <a:rPr lang="en-US" dirty="0" smtClean="0"/>
                          <m:t>′</m:t>
                        </m:r>
                        <m:r>
                          <m:rPr>
                            <m:nor/>
                          </m:rPr>
                          <a:rPr lang="en-US" dirty="0" smtClean="0"/>
                          <m:t>D</m:t>
                        </m:r>
                        <m:r>
                          <m:rPr>
                            <m:nor/>
                          </m:rPr>
                          <a:rPr lang="en-US" dirty="0" smtClean="0"/>
                          <m:t>′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 smtClean="0"/>
                          <m:t>Volume</m:t>
                        </m:r>
                        <m:r>
                          <m:rPr>
                            <m:nor/>
                          </m:rPr>
                          <a:rPr lang="en-US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dirty="0" smtClean="0"/>
                          <m:t>of</m:t>
                        </m:r>
                        <m:r>
                          <m:rPr>
                            <m:nor/>
                          </m:rPr>
                          <a:rPr lang="en-US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dirty="0" smtClean="0"/>
                          <m:t>VABCD</m:t>
                        </m:r>
                        <m:r>
                          <m:rPr>
                            <m:nor/>
                          </m:rPr>
                          <a:rPr lang="en-US" dirty="0" smtClean="0"/>
                          <m:t> 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∴ Volume of V′A′B′C′D′=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125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×48=93.75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638" t="-25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 descr="PIC">
            <a:extLst>
              <a:ext uri="{FF2B5EF4-FFF2-40B4-BE49-F238E27FC236}">
                <a16:creationId xmlns:a16="http://schemas.microsoft.com/office/drawing/2014/main" id="{181C2533-5E3B-4F0C-8711-76745CF46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504" y="373631"/>
            <a:ext cx="1566182" cy="1453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PIC">
            <a:extLst>
              <a:ext uri="{FF2B5EF4-FFF2-40B4-BE49-F238E27FC236}">
                <a16:creationId xmlns:a16="http://schemas.microsoft.com/office/drawing/2014/main" id="{D22BC3F1-AAE1-450A-83F9-B832EF227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6214" y="70649"/>
            <a:ext cx="2080986" cy="1866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38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199A1-D781-40AD-8DBF-20A05D3F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If two shapes are similar and the similarity factor is k (that is, if for any length AB of one shape, the corresponding length A′B′ of the similar shape is </a:t>
                </a:r>
                <a:r>
                  <a:rPr lang="en-US" dirty="0" err="1"/>
                  <a:t>kAB</a:t>
                </a:r>
                <a:r>
                  <a:rPr lang="en-US" dirty="0"/>
                  <a:t>), then</a:t>
                </a:r>
              </a:p>
              <a:p>
                <a:r>
                  <a:rPr lang="en-US" dirty="0"/>
                  <a:t>area of similar shape=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×area of original shape</a:t>
                </a:r>
              </a:p>
              <a:p>
                <a:pPr marL="0" indent="0">
                  <a:buNone/>
                </a:pPr>
                <a:r>
                  <a:rPr lang="en-US" dirty="0"/>
                  <a:t>If two solids are similar and the similarity factor is k, then</a:t>
                </a:r>
              </a:p>
              <a:p>
                <a:r>
                  <a:rPr lang="en-US" dirty="0"/>
                  <a:t>volume of similar solid=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×volume of original solid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103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199A1-D781-40AD-8DBF-20A05D3F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Similarity and area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two shapes are similar and the similarity factor is k (that is, if for any length AB of one shape, the corresponding length A′B′ of the similar shape is </a:t>
                </a:r>
                <a:r>
                  <a:rPr lang="en-US" dirty="0" err="1"/>
                  <a:t>kAB</a:t>
                </a:r>
                <a:r>
                  <a:rPr lang="en-US" dirty="0"/>
                  <a:t>), then</a:t>
                </a:r>
              </a:p>
              <a:p>
                <a:endParaRPr lang="en-US" dirty="0"/>
              </a:p>
              <a:p>
                <a:r>
                  <a:rPr lang="en-US" dirty="0"/>
                  <a:t>area of similar shape=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×area of original shape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r="-185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10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199A1-D781-40AD-8DBF-20A05D3F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Similarity and area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531157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For example, if triangles ABC and A′B′C′ are similar with A′B′=</a:t>
                </a:r>
                <a:r>
                  <a:rPr lang="en-US" dirty="0" err="1"/>
                  <a:t>kAB</a:t>
                </a:r>
                <a:r>
                  <a:rPr lang="en-US" dirty="0"/>
                  <a:t>, then</a:t>
                </a:r>
              </a:p>
              <a:p>
                <a:r>
                  <a:rPr lang="en-US" dirty="0"/>
                  <a:t>area of ΔA′B′C′=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×area of ΔABC</a:t>
                </a:r>
              </a:p>
              <a:p>
                <a:endParaRPr lang="en-US" dirty="0"/>
              </a:p>
              <a:p>
                <a:r>
                  <a:rPr lang="en-US" dirty="0"/>
                  <a:t>This can be shown by observing that, since ΔABC∼ΔA′B′C′, we have</a:t>
                </a:r>
              </a:p>
              <a:p>
                <a:r>
                  <a:rPr lang="en-US" dirty="0"/>
                  <a:t>area of ΔA′B′C′=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b′h′=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(kb)(</a:t>
                </a:r>
                <a:r>
                  <a:rPr lang="en-US" dirty="0" err="1"/>
                  <a:t>kh</a:t>
                </a:r>
                <a:r>
                  <a:rPr lang="en-US" dirty="0"/>
                  <a:t>)=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bh)=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×area of ΔABC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531157"/>
                <a:ext cx="10515600" cy="4351338"/>
              </a:xfrm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FFDB99CF-0088-4E6B-B40F-6907276E4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944" y="2146975"/>
            <a:ext cx="2441023" cy="1181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">
            <a:extLst>
              <a:ext uri="{FF2B5EF4-FFF2-40B4-BE49-F238E27FC236}">
                <a16:creationId xmlns:a16="http://schemas.microsoft.com/office/drawing/2014/main" id="{E4FD3C43-6689-4E47-88AE-49D20560B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745" y="1757051"/>
            <a:ext cx="3642949" cy="167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37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199A1-D781-40AD-8DBF-20A05D3F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Similar circles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76809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endParaRPr lang="en-US" dirty="0"/>
              </a:p>
              <a:p>
                <a:r>
                  <a:rPr lang="en-US" dirty="0"/>
                  <a:t>Similarity factor=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Ratio of areas=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m:rPr>
                            <m:sty m:val="p"/>
                          </m:rPr>
                          <a:rPr lang="el-GR" dirty="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Area =9π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	Area =16π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	 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76809"/>
                <a:ext cx="10515600" cy="4351338"/>
              </a:xfrm>
              <a:blipFill>
                <a:blip r:embed="rId4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PIC">
            <a:extLst>
              <a:ext uri="{FF2B5EF4-FFF2-40B4-BE49-F238E27FC236}">
                <a16:creationId xmlns:a16="http://schemas.microsoft.com/office/drawing/2014/main" id="{FB669E83-6FE0-4DE0-95A1-6E85D7372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762" y="3352478"/>
            <a:ext cx="1471691" cy="147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IC">
            <a:extLst>
              <a:ext uri="{FF2B5EF4-FFF2-40B4-BE49-F238E27FC236}">
                <a16:creationId xmlns:a16="http://schemas.microsoft.com/office/drawing/2014/main" id="{8CDEB1A6-22B6-4E42-8685-C540C9BA8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391" y="3081404"/>
            <a:ext cx="1776493" cy="1776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062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199A1-D781-40AD-8DBF-20A05D3F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Similar rectangles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Similarity factor=2</a:t>
                </a:r>
              </a:p>
              <a:p>
                <a:r>
                  <a:rPr lang="en-US" dirty="0"/>
                  <a:t>Ratio of areas=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=4=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Area =6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	Area =24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	 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b="-8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PIC">
            <a:extLst>
              <a:ext uri="{FF2B5EF4-FFF2-40B4-BE49-F238E27FC236}">
                <a16:creationId xmlns:a16="http://schemas.microsoft.com/office/drawing/2014/main" id="{DE7445CE-CDDF-4D9B-A18E-30BBB3E08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486" y="3667919"/>
            <a:ext cx="1576274" cy="93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IC">
            <a:extLst>
              <a:ext uri="{FF2B5EF4-FFF2-40B4-BE49-F238E27FC236}">
                <a16:creationId xmlns:a16="http://schemas.microsoft.com/office/drawing/2014/main" id="{BDBF3F36-AFB9-4055-8694-D5EEF788F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254" y="3428999"/>
            <a:ext cx="2559317" cy="1576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147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199A1-D781-40AD-8DBF-20A05D3F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Similar triangles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9745" y="1473200"/>
                <a:ext cx="10515600" cy="4351338"/>
              </a:xfrm>
            </p:spPr>
            <p:txBody>
              <a:bodyPr/>
              <a:lstStyle/>
              <a:p>
                <a:endParaRPr lang="en-US" dirty="0"/>
              </a:p>
              <a:p>
                <a:r>
                  <a:rPr lang="en-US" dirty="0"/>
                  <a:t>Similarity factor=2</a:t>
                </a:r>
              </a:p>
              <a:p>
                <a:r>
                  <a:rPr lang="en-US" dirty="0"/>
                  <a:t>Ratio of areas=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=4=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Area =6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	Area =24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	 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9745" y="1473200"/>
                <a:ext cx="10515600" cy="4351338"/>
              </a:xfrm>
              <a:blipFill>
                <a:blip r:embed="rId4"/>
                <a:stretch>
                  <a:fillRect l="-1043" b="-98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PIC">
            <a:extLst>
              <a:ext uri="{FF2B5EF4-FFF2-40B4-BE49-F238E27FC236}">
                <a16:creationId xmlns:a16="http://schemas.microsoft.com/office/drawing/2014/main" id="{2781A469-29FE-430D-A403-1779F7FD7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431" y="3740225"/>
            <a:ext cx="1889501" cy="1146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IC">
            <a:extLst>
              <a:ext uri="{FF2B5EF4-FFF2-40B4-BE49-F238E27FC236}">
                <a16:creationId xmlns:a16="http://schemas.microsoft.com/office/drawing/2014/main" id="{34D2C492-ABCB-42BD-B0B5-68EB5BB95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0746" y="3157538"/>
            <a:ext cx="2785254" cy="172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943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199A1-D781-40AD-8DBF-20A05D3FF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641"/>
            <a:ext cx="10515600" cy="719756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76393"/>
                <a:ext cx="10515600" cy="520057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two rectangles shown below are similar. The area of rectangle ABCD is 20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 Find the area of rectangle A′B′C′D′.</a:t>
                </a: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The ratio of their side lengths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 smtClean="0"/>
                          <m:t>A</m:t>
                        </m:r>
                        <m:r>
                          <m:rPr>
                            <m:nor/>
                          </m:rPr>
                          <a:rPr lang="en-US" dirty="0" smtClean="0"/>
                          <m:t>′</m:t>
                        </m:r>
                        <m:r>
                          <m:rPr>
                            <m:nor/>
                          </m:rPr>
                          <a:rPr lang="en-US" dirty="0" smtClean="0"/>
                          <m:t>B</m:t>
                        </m:r>
                        <m:r>
                          <m:rPr>
                            <m:nor/>
                          </m:rPr>
                          <a:rPr lang="en-US" dirty="0" smtClean="0"/>
                          <m:t>′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 smtClean="0"/>
                          <m:t>AB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 .</a:t>
                </a:r>
              </a:p>
              <a:p>
                <a:r>
                  <a:rPr lang="en-US" dirty="0"/>
                  <a:t>The ratio of their areas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 smtClean="0"/>
                          <m:t>Area</m:t>
                        </m:r>
                        <m:r>
                          <m:rPr>
                            <m:nor/>
                          </m:rPr>
                          <a:rPr lang="en-US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dirty="0" smtClean="0"/>
                          <m:t>of</m:t>
                        </m:r>
                        <m:r>
                          <m:rPr>
                            <m:nor/>
                          </m:rPr>
                          <a:rPr lang="en-US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dirty="0" smtClean="0"/>
                          <m:t>A</m:t>
                        </m:r>
                        <m:r>
                          <m:rPr>
                            <m:nor/>
                          </m:rPr>
                          <a:rPr lang="en-US" dirty="0" smtClean="0"/>
                          <m:t>′</m:t>
                        </m:r>
                        <m:r>
                          <m:rPr>
                            <m:nor/>
                          </m:rPr>
                          <a:rPr lang="en-US" dirty="0" smtClean="0"/>
                          <m:t>B</m:t>
                        </m:r>
                        <m:r>
                          <m:rPr>
                            <m:nor/>
                          </m:rPr>
                          <a:rPr lang="en-US" dirty="0" smtClean="0"/>
                          <m:t>′</m:t>
                        </m:r>
                        <m:r>
                          <m:rPr>
                            <m:nor/>
                          </m:rPr>
                          <a:rPr lang="en-US" dirty="0" smtClean="0"/>
                          <m:t>C</m:t>
                        </m:r>
                        <m:r>
                          <m:rPr>
                            <m:nor/>
                          </m:rPr>
                          <a:rPr lang="en-US" dirty="0" smtClean="0"/>
                          <m:t>′</m:t>
                        </m:r>
                        <m:r>
                          <m:rPr>
                            <m:nor/>
                          </m:rPr>
                          <a:rPr lang="en-US" dirty="0" smtClean="0"/>
                          <m:t>D</m:t>
                        </m:r>
                        <m:r>
                          <m:rPr>
                            <m:nor/>
                          </m:rPr>
                          <a:rPr lang="en-US" dirty="0" smtClean="0"/>
                          <m:t>′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 smtClean="0"/>
                          <m:t>Area</m:t>
                        </m:r>
                        <m:r>
                          <m:rPr>
                            <m:nor/>
                          </m:rPr>
                          <a:rPr lang="en-US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dirty="0" smtClean="0"/>
                          <m:t>of</m:t>
                        </m:r>
                        <m:r>
                          <m:rPr>
                            <m:nor/>
                          </m:rPr>
                          <a:rPr lang="en-US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dirty="0" smtClean="0"/>
                          <m:t>ABCD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∴    Area of A′B′C′D′=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×20=55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76393"/>
                <a:ext cx="10515600" cy="5200570"/>
              </a:xfrm>
              <a:blipFill>
                <a:blip r:embed="rId4"/>
                <a:stretch>
                  <a:fillRect l="-1043" t="-18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PIC">
            <a:extLst>
              <a:ext uri="{FF2B5EF4-FFF2-40B4-BE49-F238E27FC236}">
                <a16:creationId xmlns:a16="http://schemas.microsoft.com/office/drawing/2014/main" id="{A29B4BFD-1632-4294-9B1E-2F740367A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7977" y="1942966"/>
            <a:ext cx="2398444" cy="122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PIC">
            <a:extLst>
              <a:ext uri="{FF2B5EF4-FFF2-40B4-BE49-F238E27FC236}">
                <a16:creationId xmlns:a16="http://schemas.microsoft.com/office/drawing/2014/main" id="{F606AC62-A798-4589-8F6C-D27156F2A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518" y="3786504"/>
            <a:ext cx="3316165" cy="1792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324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199A1-D781-40AD-8DBF-20A05D3FF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0930"/>
          </a:xfrm>
        </p:spPr>
        <p:txBody>
          <a:bodyPr/>
          <a:lstStyle/>
          <a:p>
            <a:r>
              <a:rPr lang="en-AU" dirty="0"/>
              <a:t>Similarity and volume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A7BF3-12E0-4D1E-BCAF-292503EDF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891" y="1173808"/>
            <a:ext cx="10515600" cy="4351338"/>
          </a:xfrm>
        </p:spPr>
        <p:txBody>
          <a:bodyPr/>
          <a:lstStyle/>
          <a:p>
            <a:r>
              <a:rPr lang="en-US" dirty="0"/>
              <a:t>Two solids are considered to be similar if they have the same shape and the ratios of their corresponding linear dimensions are equal.</a:t>
            </a:r>
          </a:p>
          <a:p>
            <a:r>
              <a:rPr lang="en-US" dirty="0"/>
              <a:t>For example, the two cuboids ABCDEFGH and A′B′C′D′E′F′G′H′ shown are similar, with similarity factor 2.5.</a:t>
            </a:r>
          </a:p>
        </p:txBody>
      </p:sp>
      <p:pic>
        <p:nvPicPr>
          <p:cNvPr id="6146" name="Picture 2" descr="PIC">
            <a:extLst>
              <a:ext uri="{FF2B5EF4-FFF2-40B4-BE49-F238E27FC236}">
                <a16:creationId xmlns:a16="http://schemas.microsoft.com/office/drawing/2014/main" id="{BC48CA8A-0359-4BC4-94F5-7790DD451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650" y="3429000"/>
            <a:ext cx="2053637" cy="182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PIC">
            <a:extLst>
              <a:ext uri="{FF2B5EF4-FFF2-40B4-BE49-F238E27FC236}">
                <a16:creationId xmlns:a16="http://schemas.microsoft.com/office/drawing/2014/main" id="{035DBE13-34CF-493A-9245-4DE86FF54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691" y="2793973"/>
            <a:ext cx="2905125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999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199A1-D781-40AD-8DBF-20A05D3FF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0930"/>
          </a:xfrm>
        </p:spPr>
        <p:txBody>
          <a:bodyPr/>
          <a:lstStyle/>
          <a:p>
            <a:r>
              <a:rPr lang="en-AU" dirty="0"/>
              <a:t>Similarity and volume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10891" y="1173808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If two solids are similar and the similarity factor is k, then</a:t>
                </a:r>
              </a:p>
              <a:p>
                <a:r>
                  <a:rPr lang="en-US" dirty="0"/>
                  <a:t>volume of similar solid=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×volume of original solid</a:t>
                </a:r>
              </a:p>
              <a:p>
                <a:r>
                  <a:rPr lang="en-US" dirty="0"/>
                  <a:t>For example, for the two cuboids shown, we have</a:t>
                </a:r>
              </a:p>
              <a:p>
                <a:r>
                  <a:rPr lang="en-US" dirty="0"/>
                  <a:t>∴    Volume of ABCDEFGH=2×1×3=6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      Volume of A′B′C′D′E′F′G′H′=5×2.5×7.5=93.75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        Ratio of volumes=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93.7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dirty="0"/>
                  <a:t> =15.625=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2.5</m:t>
                        </m:r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A7BF3-12E0-4D1E-BCAF-292503EDF9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0891" y="1173808"/>
                <a:ext cx="10515600" cy="4351338"/>
              </a:xfrm>
              <a:blipFill>
                <a:blip r:embed="rId4"/>
                <a:stretch>
                  <a:fillRect l="-1043" t="-238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 descr="PIC">
            <a:extLst>
              <a:ext uri="{FF2B5EF4-FFF2-40B4-BE49-F238E27FC236}">
                <a16:creationId xmlns:a16="http://schemas.microsoft.com/office/drawing/2014/main" id="{BC48CA8A-0359-4BC4-94F5-7790DD451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0848" y="606209"/>
            <a:ext cx="2053637" cy="182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PIC">
            <a:extLst>
              <a:ext uri="{FF2B5EF4-FFF2-40B4-BE49-F238E27FC236}">
                <a16:creationId xmlns:a16="http://schemas.microsoft.com/office/drawing/2014/main" id="{035DBE13-34CF-493A-9245-4DE86FF54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354" y="2696221"/>
            <a:ext cx="2905125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015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656</Words>
  <Application>Microsoft Office PowerPoint</Application>
  <PresentationFormat>Widescreen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Areas, volumes and similarity</vt:lpstr>
      <vt:lpstr>Similarity and area</vt:lpstr>
      <vt:lpstr>Similarity and area</vt:lpstr>
      <vt:lpstr>Similar circles</vt:lpstr>
      <vt:lpstr>Similar rectangles</vt:lpstr>
      <vt:lpstr>Similar triangles</vt:lpstr>
      <vt:lpstr>Example </vt:lpstr>
      <vt:lpstr>Similarity and volume</vt:lpstr>
      <vt:lpstr>Similarity and volume</vt:lpstr>
      <vt:lpstr>Similarity and volume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Areas, volumes and similarity</dc:title>
  <dc:creator>Lyn ZHANG</dc:creator>
  <cp:lastModifiedBy>Lyn ZHANG</cp:lastModifiedBy>
  <cp:revision>10</cp:revision>
  <dcterms:created xsi:type="dcterms:W3CDTF">2021-09-22T03:11:47Z</dcterms:created>
  <dcterms:modified xsi:type="dcterms:W3CDTF">2021-09-22T03:56:01Z</dcterms:modified>
</cp:coreProperties>
</file>