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0B3FE-9C3A-44CF-957B-9554DFC972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7F6DA2-79CB-4C88-8FE9-FA65F33FC7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86300-8733-494A-9662-BA4719F2F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2141-82B0-4AFB-B9C6-4E0EBBA4111B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95B33-BAA1-4FC8-85E0-AE1FDE84A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5C86E2-4B26-4EE0-80E2-E0CC41ED4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348F-4561-4FC7-9BAD-A73B4ADD03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0999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B80F7-1805-4D2D-A8B1-FA61FA079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A6AC5E-F993-4526-9727-0B2BF7BA9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CF8E4-FBFC-4768-A8CD-03CB86DD0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2141-82B0-4AFB-B9C6-4E0EBBA4111B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D1290-89C9-4C09-98EF-3A66811BC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E2F77-D7C7-4C86-8C5D-9E5950D9B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348F-4561-4FC7-9BAD-A73B4ADD03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3151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9EB955-9C8B-4CE3-8027-E419007CED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0A0E17-4B13-4B4A-9BEE-B4A6B63EB6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DFC12-D978-4804-A5CE-D18703AF8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2141-82B0-4AFB-B9C6-4E0EBBA4111B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756C0-8450-45EE-96E5-09E4BD4E8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D9D4B-3F73-4045-BC0E-AF3E1816D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348F-4561-4FC7-9BAD-A73B4ADD03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196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23C02-4991-4D05-9FF6-9D21293F9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23A29-D417-402C-AC03-925DB8E58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85596-60DC-4724-86FA-C23D3C2B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2141-82B0-4AFB-B9C6-4E0EBBA4111B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D3687-4FD1-41C9-93F8-F8E86CE54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73F47-65F4-46AC-B0F4-1E4C11B3E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348F-4561-4FC7-9BAD-A73B4ADD03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396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AC8A4-7A8A-4C5A-AB0F-54F9C8FB8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795CF4-3528-4E71-A91E-E676679E5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AE063-D1AC-4A1C-9B1B-72418689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2141-82B0-4AFB-B9C6-4E0EBBA4111B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0C958-B635-4124-ADB3-DE92343F7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9A8B5-D402-4C66-80A6-3DD78995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348F-4561-4FC7-9BAD-A73B4ADD03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1355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BFFED-45E3-4234-88DE-5A8E98234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265E0-1A32-4C04-95E7-10A28EE425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FE2A4E-DB61-4FA6-83F1-381878916F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46C10-8EC1-49CE-8CA4-8830C2205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2141-82B0-4AFB-B9C6-4E0EBBA4111B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82CADF-5BC8-4892-A42F-6D24DA6D7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F16854-AF91-45A6-9D7C-9EB5D6FD9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348F-4561-4FC7-9BAD-A73B4ADD03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781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21C08-6035-49EC-9BB2-B135DF0F0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F396AE-F589-4596-9780-B87C6352E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AAF32D-30DC-4C74-873E-77DC22742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CF9725-6A3C-415A-95A6-078D51704A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9E2BFA-46F2-4FAB-B33B-B9197A085E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1E2469-6314-47EE-B321-05C20D791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2141-82B0-4AFB-B9C6-4E0EBBA4111B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217E48-95E9-46C7-9A79-B4FFF7499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34A548-2038-42C8-B8C8-595FF026E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348F-4561-4FC7-9BAD-A73B4ADD03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3832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4B27C-1BD5-4042-9716-821E373F3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23F818-EC68-4B2D-B743-3B7BE3EAA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2141-82B0-4AFB-B9C6-4E0EBBA4111B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F1A5FD-8F27-48F6-B248-8701BA09D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435894-304B-4073-AFA2-E115CC6B2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348F-4561-4FC7-9BAD-A73B4ADD03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015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FE2C50-8396-4BD7-AC1E-A3B439DE5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2141-82B0-4AFB-B9C6-4E0EBBA4111B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3A5B70-10C7-401B-B9A5-2263A0753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A6E167-B0D4-40CB-BE99-3A027E245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348F-4561-4FC7-9BAD-A73B4ADD03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2994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0431B-84D1-4875-8FAB-0281A6378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DDFF0-72E8-46D6-8689-F196C748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0AB75F-07CF-4C63-AB28-D955A14B7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E0E1A9-4ECE-486D-B8DF-1194A94BD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2141-82B0-4AFB-B9C6-4E0EBBA4111B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BF495C-83BF-43D3-BDDA-E5529FC9A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51AA6-C465-40BA-A288-D01775782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348F-4561-4FC7-9BAD-A73B4ADD03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379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B87A1-E24C-4607-A88E-1F19462E7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BC7865-32EC-4B79-A494-BB01E9CF9F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F9D80-2EA2-43AA-8A27-74A2F8819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EF8B83-33A1-4393-9D4F-E9A1B86B4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2141-82B0-4AFB-B9C6-4E0EBBA4111B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2B880A-3C6C-41D8-9322-4AF67627E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DCAA0C-0852-4019-A06D-BABA067ED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348F-4561-4FC7-9BAD-A73B4ADD03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3210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09AF42-D50E-4819-905D-0734F139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522546-969E-4A6B-AF1C-5F121BE62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85E75-863A-480B-8EC0-3E8E38E8B8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92141-82B0-4AFB-B9C6-4E0EBBA4111B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55242C-91C4-4B19-977E-BD35F70AE2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C638C-E690-40E4-90A9-0EA2A5C913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6348F-4561-4FC7-9BAD-A73B4ADD03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6983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panyfolders.com/blog/golden-ratio-design-examples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svg.org/1536783376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svg.org/1536783376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svg.org/1536783376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svg.org/1536783376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svg.org/1536783376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svg.org/1536783376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svg.org/1536783376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svg.org/1536783376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svg.org/1536783376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svg.org/1536783376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svg.org/1536783376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C6DAA-BFB9-4367-9D06-34F71261B1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The golden ratio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47CC3C-FBC0-4DA9-829C-CE07DC260E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9I</a:t>
            </a:r>
          </a:p>
        </p:txBody>
      </p:sp>
    </p:spTree>
    <p:extLst>
      <p:ext uri="{BB962C8B-B14F-4D97-AF65-F5344CB8AC3E}">
        <p14:creationId xmlns:p14="http://schemas.microsoft.com/office/powerpoint/2010/main" val="3449510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22622-9FD1-4A79-8C0F-36C0D95B2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Irrationality of the golden ratio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B2E485-6EA5-4FFA-8AFB-BCD340BC16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One way to prove that the golden ratio is irrational is first to prove that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US" dirty="0"/>
                  <a:t> is irrational. However, we can give a more direct proof as follows.</a:t>
                </a:r>
              </a:p>
              <a:p>
                <a:r>
                  <a:rPr lang="en-US" dirty="0"/>
                  <a:t>Theorem</a:t>
                </a:r>
              </a:p>
              <a:p>
                <a:r>
                  <a:rPr lang="en-US" b="1" dirty="0"/>
                  <a:t>The golden ratio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𝝋</m:t>
                    </m:r>
                  </m:oMath>
                </a14:m>
                <a:r>
                  <a:rPr lang="en-US" b="1" dirty="0"/>
                  <a:t> is irrational.</a:t>
                </a:r>
                <a:endParaRPr lang="en-AU" b="1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B2E485-6EA5-4FFA-8AFB-BCD340BC16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377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22622-9FD1-4A79-8C0F-36C0D95B2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B2E485-6EA5-4FFA-8AFB-BCD340BC16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Suppose that the golden ratio is rational. Then we can write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en-US" dirty="0"/>
                  <a:t>for some </a:t>
                </a:r>
                <a:r>
                  <a:rPr lang="en-US" dirty="0" err="1"/>
                  <a:t>m,n∈</a:t>
                </a:r>
                <a:r>
                  <a:rPr lang="en-US" dirty="0" err="1">
                    <a:latin typeface="Castellar" panose="020A0402060406010301" pitchFamily="18" charset="0"/>
                  </a:rPr>
                  <a:t>N</a:t>
                </a:r>
                <a:endParaRPr lang="en-US" dirty="0">
                  <a:latin typeface="Castellar" panose="020A0402060406010301" pitchFamily="18" charset="0"/>
                </a:endParaRPr>
              </a:p>
              <a:p>
                <a:r>
                  <a:rPr lang="en-US" dirty="0"/>
                  <a:t>We can assume that m and n have no common factors, and hence the numerator m is as small as possible. Note that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&gt;1 and so m&gt;n.</a:t>
                </a:r>
              </a:p>
              <a:p>
                <a:r>
                  <a:rPr lang="en-US" dirty="0"/>
                  <a:t>Since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−1=0</a:t>
                </a:r>
                <a:r>
                  <a:rPr lang="en-US" dirty="0"/>
                  <a:t>, we have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𝜑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>
                          <m:fPr>
                            <m:ctrlPr>
                              <a:rPr lang="en-US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 err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i="1" dirty="0" err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As m&gt;n, we have now expressed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 as a fraction with a numerator smaller than m. But this contradicts our initial assumption. Hence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 is irrational.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B2E485-6EA5-4FFA-8AFB-BCD340BC16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3081" r="-1623" b="-14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186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22622-9FD1-4A79-8C0F-36C0D95B2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B2E485-6EA5-4FFA-8AFB-BCD340BC16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golden ratio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All golden rectangles are similar, with the ratio of length to width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:1.</a:t>
                </a:r>
              </a:p>
              <a:p>
                <a:r>
                  <a:rPr lang="en-US" dirty="0"/>
                  <a:t>The golden ratio is the unique positive number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−1=0</a:t>
                </a:r>
                <a:r>
                  <a:rPr lang="en-US" dirty="0"/>
                  <a:t>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B2E485-6EA5-4FFA-8AFB-BCD340BC16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916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22622-9FD1-4A79-8C0F-36C0D95B2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Golden ratio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B2E485-6EA5-4FFA-8AFB-BCD340BC16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</a:t>
                </a:r>
                <a:r>
                  <a:rPr lang="en-US" dirty="0">
                    <a:solidFill>
                      <a:srgbClr val="FF0000"/>
                    </a:solidFill>
                  </a:rPr>
                  <a:t>golden ratio </a:t>
                </a:r>
                <a:r>
                  <a:rPr lang="en-US" dirty="0"/>
                  <a:t>is the irrational number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=1.618 033 988…</a:t>
                </a:r>
              </a:p>
              <a:p>
                <a:r>
                  <a:rPr lang="en-US" dirty="0"/>
                  <a:t>This number is mentioned in the books of Euclid, where it is used in the construction of a regular pentagon. The golden ratio also arises naturally in connection with the sequence of Fibonacci numbers.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B2E485-6EA5-4FFA-8AFB-BCD340BC16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68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22622-9FD1-4A79-8C0F-36C0D95B2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Golden rectangles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2E485-6EA5-4FFA-8AFB-BCD340BC1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83573"/>
            <a:ext cx="10515600" cy="4351338"/>
          </a:xfrm>
        </p:spPr>
        <p:txBody>
          <a:bodyPr/>
          <a:lstStyle/>
          <a:p>
            <a:r>
              <a:rPr lang="en-US" dirty="0"/>
              <a:t>A golden rectangle is a rectangle that can be cut up into a square and a rectangle that is similar to the original one.</a:t>
            </a:r>
          </a:p>
          <a:p>
            <a:r>
              <a:rPr lang="en-US" dirty="0"/>
              <a:t>Let ABCD be a rectangle with AB&lt;BC.</a:t>
            </a:r>
          </a:p>
          <a:p>
            <a:r>
              <a:rPr lang="en-US" dirty="0"/>
              <a:t>Then there is a point E on AD and a point F on BC such that ABFE is a square. We say that ABCD is a golden rectangle if FCDE is similar to ABCD.</a:t>
            </a:r>
            <a:endParaRPr lang="en-AU" dirty="0"/>
          </a:p>
        </p:txBody>
      </p:sp>
      <p:pic>
        <p:nvPicPr>
          <p:cNvPr id="1026" name="Picture 2" descr="PIC">
            <a:extLst>
              <a:ext uri="{FF2B5EF4-FFF2-40B4-BE49-F238E27FC236}">
                <a16:creationId xmlns:a16="http://schemas.microsoft.com/office/drawing/2014/main" id="{64C28E54-7347-41B0-839A-5350A10B1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1254" y="4034162"/>
            <a:ext cx="2426797" cy="1700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270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22622-9FD1-4A79-8C0F-36C0D95B2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B2E485-6EA5-4FFA-8AFB-BCD340BC16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All golden rectangles are similar, with ratio of length to width given by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:1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B2E485-6EA5-4FFA-8AFB-BCD340BC16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 r="-6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3032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22622-9FD1-4A79-8C0F-36C0D95B2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43743"/>
          </a:xfrm>
        </p:spPr>
        <p:txBody>
          <a:bodyPr/>
          <a:lstStyle/>
          <a:p>
            <a:r>
              <a:rPr lang="en-US" dirty="0"/>
              <a:t>Proof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B2E485-6EA5-4FFA-8AFB-BCD340BC16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069384"/>
                <a:ext cx="10515600" cy="510758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Assume that ABCD, as shown in the diagram above, is a golden rectangle. Let AD=ℓ and CD=w. Then ED=ℓ−w.</a:t>
                </a:r>
              </a:p>
              <a:p>
                <a:r>
                  <a:rPr lang="en-US" dirty="0"/>
                  <a:t>As the two rectangles are similar, we have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𝐴𝐷</m:t>
                        </m:r>
                      </m:num>
                      <m:den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𝐶𝐷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𝐷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𝐷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=k</a:t>
                </a:r>
              </a:p>
              <a:p>
                <a:r>
                  <a:rPr lang="en-US" dirty="0"/>
                  <a:t>where k is the ratio that we want to find. Thus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 smtClean="0"/>
                          <m:t>ℓ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 smtClean="0"/>
                          <m:t>w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 smtClean="0"/>
                          <m:t>w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 smtClean="0"/>
                          <m:t>ℓ−</m:t>
                        </m:r>
                        <m:r>
                          <m:rPr>
                            <m:nor/>
                          </m:rPr>
                          <a:rPr lang="en-US" dirty="0" smtClean="0"/>
                          <m:t>w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=k</a:t>
                </a:r>
              </a:p>
              <a:p>
                <a:r>
                  <a:rPr lang="en-US" dirty="0"/>
                  <a:t>and therefore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 smtClean="0"/>
                          <m:t>ℓ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−ℓw=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 smtClean="0"/>
                          <m:t>w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Substitute ℓ=kw: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k</m:t>
                        </m:r>
                        <m:r>
                          <m:rPr>
                            <m:nor/>
                          </m:rPr>
                          <a:rPr lang="en-US" dirty="0" smtClean="0">
                            <a:solidFill>
                              <a:schemeClr val="tx1"/>
                            </a:solidFill>
                          </a:rPr>
                          <m:t>w</m:t>
                        </m:r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</a:rPr>
                          <m:t>)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−k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 smtClean="0"/>
                          <m:t>w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 smtClean="0"/>
                          <m:t>w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k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−k−1 =0</a:t>
                </a:r>
              </a:p>
              <a:p>
                <a:r>
                  <a:rPr lang="en-US" dirty="0"/>
                  <a:t>Using the quadratic formula gives k=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since k&gt;0.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B2E485-6EA5-4FFA-8AFB-BCD340BC16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069384"/>
                <a:ext cx="10515600" cy="5107580"/>
              </a:xfrm>
              <a:blipFill>
                <a:blip r:embed="rId4"/>
                <a:stretch>
                  <a:fillRect l="-812" t="-274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PIC">
            <a:extLst>
              <a:ext uri="{FF2B5EF4-FFF2-40B4-BE49-F238E27FC236}">
                <a16:creationId xmlns:a16="http://schemas.microsoft.com/office/drawing/2014/main" id="{0D38B741-AC56-4E43-98AC-8D0899CD71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843" y="2127869"/>
            <a:ext cx="3289537" cy="2304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944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22622-9FD1-4A79-8C0F-36C0D95B2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Golden ratio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B2E485-6EA5-4FFA-8AFB-BCD340BC16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The </a:t>
                </a:r>
                <a:r>
                  <a:rPr lang="en-US" dirty="0">
                    <a:solidFill>
                      <a:srgbClr val="C00000"/>
                    </a:solidFill>
                  </a:rPr>
                  <a:t>golden ratio </a:t>
                </a:r>
                <a:r>
                  <a:rPr lang="en-US" dirty="0"/>
                  <a:t>is denoted by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 and is given by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Alternatively, the golden ratio can be defined as the unique positive number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such that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−1=0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Note: A rectangle of length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and width 1 is indeed a golden rectangle, since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−1=0 implies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𝜑</m:t>
                        </m:r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𝜑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B2E485-6EA5-4FFA-8AFB-BCD340BC16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638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22622-9FD1-4A79-8C0F-36C0D95B2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7153"/>
            <a:ext cx="10515600" cy="797248"/>
          </a:xfrm>
        </p:spPr>
        <p:txBody>
          <a:bodyPr/>
          <a:lstStyle/>
          <a:p>
            <a:r>
              <a:rPr lang="en-US" dirty="0"/>
              <a:t>A sequence of golden rectangles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2E485-6EA5-4FFA-8AFB-BCD340BC1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1"/>
            <a:ext cx="10515600" cy="4351338"/>
          </a:xfrm>
        </p:spPr>
        <p:txBody>
          <a:bodyPr/>
          <a:lstStyle/>
          <a:p>
            <a:r>
              <a:rPr lang="en-US" dirty="0"/>
              <a:t>Starting from any golden rectangle, we can remove a square to form another golden rectangle. Therefore we can remove another square to form yet another golden rectangle.</a:t>
            </a:r>
          </a:p>
          <a:p>
            <a:r>
              <a:rPr lang="en-US" dirty="0"/>
              <a:t>Continuing in this way, we can create the spiral shown.</a:t>
            </a:r>
            <a:endParaRPr lang="en-AU" dirty="0"/>
          </a:p>
        </p:txBody>
      </p:sp>
      <p:pic>
        <p:nvPicPr>
          <p:cNvPr id="3074" name="Picture 2" descr="PIC">
            <a:extLst>
              <a:ext uri="{FF2B5EF4-FFF2-40B4-BE49-F238E27FC236}">
                <a16:creationId xmlns:a16="http://schemas.microsoft.com/office/drawing/2014/main" id="{413B8450-9401-498B-BA4D-542C90ABE7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906" y="2871654"/>
            <a:ext cx="5146024" cy="3191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9166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22622-9FD1-4A79-8C0F-36C0D95B2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golden ratio and the geometric mean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B2E485-6EA5-4FFA-8AFB-BCD340BC16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If a, b and c are positive numbers such that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den>
                    </m:f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then we say that c is the geometric mean of a and b.</a:t>
                </a:r>
              </a:p>
              <a:p>
                <a:r>
                  <a:rPr lang="en-US" dirty="0"/>
                  <a:t>Again, let ABCD be a rectangle with AB&lt;BC.</a:t>
                </a:r>
              </a:p>
              <a:p>
                <a:r>
                  <a:rPr lang="en-US" dirty="0"/>
                  <a:t>Choose points E and F as shown such that ABFE is a square. Then CD=AE.</a:t>
                </a:r>
              </a:p>
              <a:p>
                <a:r>
                  <a:rPr lang="en-US" dirty="0"/>
                  <a:t>Therefore ABCD is a golden rectangle if and only if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𝐴𝐷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AE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This is precisely the requirement that AE is the geometric mean of AD and ED.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B2E485-6EA5-4FFA-8AFB-BCD340BC16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928" t="-280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PIC">
            <a:extLst>
              <a:ext uri="{FF2B5EF4-FFF2-40B4-BE49-F238E27FC236}">
                <a16:creationId xmlns:a16="http://schemas.microsoft.com/office/drawing/2014/main" id="{C78CEE9D-17F9-47B3-959B-1006B81F11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2287" y="2011871"/>
            <a:ext cx="2231513" cy="1563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393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22622-9FD1-4A79-8C0F-36C0D95B2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Construction of the golden ratio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B2E485-6EA5-4FFA-8AFB-BCD340BC16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We can construct the golden ratio as follows.</a:t>
                </a:r>
              </a:p>
              <a:p>
                <a:pPr marL="0" indent="0">
                  <a:buNone/>
                </a:pPr>
                <a:r>
                  <a:rPr lang="en-US" dirty="0"/>
                  <a:t>1. Start with a line segment AB of unit length.</a:t>
                </a:r>
              </a:p>
              <a:p>
                <a:pPr marL="0" indent="0">
                  <a:buNone/>
                </a:pPr>
                <a:r>
                  <a:rPr lang="en-US" dirty="0"/>
                  <a:t>2. Draw BD perpendicular to AB with length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3. Draw line segment AD.</a:t>
                </a:r>
              </a:p>
              <a:p>
                <a:pPr marL="0" indent="0">
                  <a:buNone/>
                </a:pPr>
                <a:r>
                  <a:rPr lang="en-US" dirty="0"/>
                  <a:t>4. Draw a circle with </a:t>
                </a:r>
                <a:r>
                  <a:rPr lang="en-US" dirty="0" err="1"/>
                  <a:t>centre</a:t>
                </a:r>
                <a:r>
                  <a:rPr lang="en-US" dirty="0"/>
                  <a:t> D and radius DB, cutting AD at E.</a:t>
                </a:r>
              </a:p>
              <a:p>
                <a:pPr marL="0" indent="0">
                  <a:buNone/>
                </a:pPr>
                <a:r>
                  <a:rPr lang="en-US" dirty="0"/>
                  <a:t>5. Draw a circle with </a:t>
                </a:r>
                <a:r>
                  <a:rPr lang="en-US" dirty="0" err="1"/>
                  <a:t>centre</a:t>
                </a:r>
                <a:r>
                  <a:rPr lang="en-US" dirty="0"/>
                  <a:t> A and radius AE, cutting AB at C.</a:t>
                </a:r>
              </a:p>
              <a:p>
                <a:pPr marL="0" indent="0">
                  <a:buNone/>
                </a:pPr>
                <a:r>
                  <a:rPr lang="en-US" dirty="0"/>
                  <a:t>6. Use Pythagoras’ theorem to show that x=AE=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.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AC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B2E485-6EA5-4FFA-8AFB-BCD340BC16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 descr="PIC">
            <a:extLst>
              <a:ext uri="{FF2B5EF4-FFF2-40B4-BE49-F238E27FC236}">
                <a16:creationId xmlns:a16="http://schemas.microsoft.com/office/drawing/2014/main" id="{6B3559E6-58B7-46DC-8AA2-AAC174F489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081" y="365124"/>
            <a:ext cx="3671679" cy="2670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0837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753</Words>
  <Application>Microsoft Office PowerPoint</Application>
  <PresentationFormat>Widescreen</PresentationFormat>
  <Paragraphs>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Castellar</vt:lpstr>
      <vt:lpstr>Office Theme</vt:lpstr>
      <vt:lpstr>The golden ratio</vt:lpstr>
      <vt:lpstr>Golden ratio </vt:lpstr>
      <vt:lpstr>Golden rectangles</vt:lpstr>
      <vt:lpstr>Theorem </vt:lpstr>
      <vt:lpstr>Proof </vt:lpstr>
      <vt:lpstr>Golden ratio </vt:lpstr>
      <vt:lpstr>A sequence of golden rectangles</vt:lpstr>
      <vt:lpstr>The golden ratio and the geometric mean</vt:lpstr>
      <vt:lpstr>Construction of the golden ratio</vt:lpstr>
      <vt:lpstr>Irrationality of the golden ratio</vt:lpstr>
      <vt:lpstr>Proof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golden ratio</dc:title>
  <dc:creator>Lyn ZHANG</dc:creator>
  <cp:lastModifiedBy>Lyn ZHANG</cp:lastModifiedBy>
  <cp:revision>5</cp:revision>
  <dcterms:created xsi:type="dcterms:W3CDTF">2021-09-22T03:56:30Z</dcterms:created>
  <dcterms:modified xsi:type="dcterms:W3CDTF">2021-09-22T05:48:00Z</dcterms:modified>
</cp:coreProperties>
</file>