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A826-86A8-4DE7-9181-A94BBB819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92C50-6FAA-4E96-8D18-851F96871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BEFD-E54D-48C9-9475-082BF451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BB6D7-F1EB-489D-B444-C4995A0B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F5A3-82CB-4AE5-8D7E-56EC5F35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07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F732-4FE0-4747-BF8C-39C881C1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913C0-C8AA-4CD9-984B-9F7C41CE7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9FDD-63C1-4393-ABB2-BC5042E5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57A1-6BD8-48C3-8510-E185B3FF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EC53-A2CF-44C4-BAFC-8228476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A6983-CF36-47D2-A78E-0FC1C3A1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410CD-7AA7-4777-B4EC-DD098FBCB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AB5E-A133-4CE4-B795-8DFA2B0F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5D2E-B12F-408F-9BEC-5DB23965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C0219-5484-40AC-9CBF-09034374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78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8BF7-39E1-4BAF-92DF-4895D106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ED69-DB4E-4F96-B3D1-BBECC5A3E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C7EB-82A7-4FF2-B9C9-AC20CDD7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6BAD-88FF-4BB8-A2F7-346EB492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3ABA-3A84-4F37-99E5-ADB59C5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6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D1DB-C344-41FE-A622-C14DC4C0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3B68E-7B88-4DC0-9D0E-25A73E82A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01B55-9190-4F98-AC1E-9A12AB8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C1F3-F51F-4D46-ACDC-1EC8ECC8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94D0-B932-41AA-8385-829A77C2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96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736D-2B96-4EEC-8263-93C1E78A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2E2B-0777-4FE2-94A1-AF2F68C64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DE544-3981-4435-8192-8BF03CDF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0C041-508B-4F97-AF2E-E2AD639D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810E7-0925-441E-83A5-9E7C0630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67A30-E64E-41DC-B1CD-4DF97301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8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80BD-5B82-465B-9340-4A0CA9A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3AAD-4BDB-42E4-8D0B-CFC51381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EAD4B-E342-411A-A2CC-611998BD4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7BA48-2069-494F-8987-217C56E15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0D42B-A3C4-45A2-8CB7-9AA7AB4AF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5B7B4-688F-4005-9BE9-AAFA88CD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9B0E7-1E92-4838-8416-9C6D3F07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D3191-64FB-4E71-96C2-63BD88D5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34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A3EF-1664-4BD3-B7D1-04837638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519E1-EF22-442E-80E4-0B203307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B4EA4-71A3-4895-877D-87C4E56A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F3ECC-61B9-4445-9314-4A152543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6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EBF11-3312-4F65-A0D7-80FC0F13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82D97-702F-49B1-9B03-EC067C35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53675-804A-4A58-B5B7-B1CAC80E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14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70A9-4AF5-4CE7-B77F-72AE75BD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6807-D377-45E9-8E8B-CBC786A2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1DF10-908E-485E-8E26-3C9FC274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1D7F9-ACF1-42D8-ACD1-6AA096DD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2D4EE-2114-43A0-BA69-FE207915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AD71D-F3D9-490A-A839-63754EAA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1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A0A-A5A8-4D58-B9C0-540FF94D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BF48-C123-4B21-9CE3-6BACF00C5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20B1-80E9-4DD7-AE92-5EFFFAB92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72A33-4055-4E20-ADFA-E729FA9D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04C1-F17D-4705-805F-A304168A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B7852-F4B1-4E7F-A6A8-CF3ED3C9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169B6-16B0-49DE-9810-C96B124D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97EC6-33E7-4F3A-BC90-48C051C8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7AD32-5E00-4188-B7A5-0D2CBECDE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D785-996D-41A8-9DB3-9AB44C8A8EA2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32972-EAC9-45C6-9936-8FE406C49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7852-778E-4FA1-8B65-A9D387D4A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7594-6711-4078-B048-F6310F172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95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28912&amp;picture=colorful-geomet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188-geometry-color-triangle-polygon-symmetry-free-hq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BA2A-2FE8-4FFE-B0BB-5CFD786AC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 Geometry in the plane and proof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BA570-7396-459C-B9A7-70B3A5AB0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213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Parallel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11A6-994E-4AFE-A7BF-E1A87571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two parallel lines are crossed by a transversal, then:</a:t>
            </a:r>
          </a:p>
          <a:p>
            <a:r>
              <a:rPr lang="en-US" dirty="0"/>
              <a:t>alternate angles are equal</a:t>
            </a:r>
          </a:p>
          <a:p>
            <a:r>
              <a:rPr lang="en-US" dirty="0"/>
              <a:t>corresponding angles are equal</a:t>
            </a:r>
          </a:p>
          <a:p>
            <a:r>
              <a:rPr lang="en-US" dirty="0"/>
              <a:t>co-interior angles are supplementary.</a:t>
            </a:r>
          </a:p>
          <a:p>
            <a:pPr marL="0" indent="0">
              <a:buNone/>
            </a:pPr>
            <a:r>
              <a:rPr lang="en-US" dirty="0"/>
              <a:t>If two lines crossed by a transversal form an equal pair of alternate angles, then the two lines are parallel.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2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Polygons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11A6-994E-4AFE-A7BF-E1A87571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 of the interior angles of an n-sided polygon is (n−2)180°.</a:t>
            </a:r>
          </a:p>
          <a:p>
            <a:r>
              <a:rPr lang="en-US" dirty="0"/>
              <a:t>A regular polygon is a polygon in which all angles are equal and all sides are equal.</a:t>
            </a:r>
          </a:p>
          <a:p>
            <a:r>
              <a:rPr lang="en-US" dirty="0"/>
              <a:t>Triangle inequality</a:t>
            </a:r>
          </a:p>
          <a:p>
            <a:r>
              <a:rPr lang="en-US" dirty="0"/>
              <a:t>In ΔABC: a&lt;</a:t>
            </a:r>
            <a:r>
              <a:rPr lang="en-US" dirty="0" err="1"/>
              <a:t>b+c</a:t>
            </a:r>
            <a:r>
              <a:rPr lang="en-US" dirty="0"/>
              <a:t>,  b&lt;</a:t>
            </a:r>
            <a:r>
              <a:rPr lang="en-US" dirty="0" err="1"/>
              <a:t>c+a</a:t>
            </a:r>
            <a:r>
              <a:rPr lang="en-US" dirty="0"/>
              <a:t> and c&lt;</a:t>
            </a:r>
            <a:r>
              <a:rPr lang="en-US" dirty="0" err="1"/>
              <a:t>a+b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CC50E774-B298-4D98-8EA9-33DC4E42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82" y="3124993"/>
            <a:ext cx="3827523" cy="19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Pythagoras’ theorem and its converse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511A6-994E-4AFE-A7BF-E1A8757115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ABC be a triangle with side lengths a, b and c.</a:t>
                </a:r>
              </a:p>
              <a:p>
                <a:r>
                  <a:rPr lang="en-US" dirty="0"/>
                  <a:t>If ∠C is a right angle,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then ∠C is a right angle.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511A6-994E-4AFE-A7BF-E1A875711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E7A5E901-5234-41F0-9E51-840ED16E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97" y="2742877"/>
            <a:ext cx="3668160" cy="19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2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Classification of quadrilaterals: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11A6-994E-4AFE-A7BF-E1A87571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trapezium</a:t>
            </a:r>
            <a:r>
              <a:rPr lang="en-US" dirty="0"/>
              <a:t> is a quadrilateral with at least one pair of opposite sides parallel.</a:t>
            </a:r>
          </a:p>
          <a:p>
            <a:r>
              <a:rPr lang="en-US" dirty="0"/>
              <a:t>A </a:t>
            </a:r>
            <a:r>
              <a:rPr lang="en-US" b="1" dirty="0"/>
              <a:t>parallelogram</a:t>
            </a:r>
            <a:r>
              <a:rPr lang="en-US" dirty="0"/>
              <a:t> is a quadrilateral with both pairs of opposite sides parallel.</a:t>
            </a:r>
          </a:p>
          <a:p>
            <a:r>
              <a:rPr lang="en-US" dirty="0"/>
              <a:t>A </a:t>
            </a:r>
            <a:r>
              <a:rPr lang="en-US" b="1" dirty="0"/>
              <a:t>rhombus</a:t>
            </a:r>
            <a:r>
              <a:rPr lang="en-US" dirty="0"/>
              <a:t> is a parallelogram with a pair of adjacent sides equal.</a:t>
            </a:r>
          </a:p>
          <a:p>
            <a:r>
              <a:rPr lang="en-US" dirty="0"/>
              <a:t>A </a:t>
            </a:r>
            <a:r>
              <a:rPr lang="en-US" b="1" dirty="0"/>
              <a:t>rectangle</a:t>
            </a:r>
            <a:r>
              <a:rPr lang="en-US" dirty="0"/>
              <a:t> is a parallelogram in which one angle is a right angle.</a:t>
            </a:r>
          </a:p>
          <a:p>
            <a:r>
              <a:rPr lang="en-US" dirty="0"/>
              <a:t>A </a:t>
            </a:r>
            <a:r>
              <a:rPr lang="en-US" b="1" dirty="0"/>
              <a:t>square</a:t>
            </a:r>
            <a:r>
              <a:rPr lang="en-US" dirty="0"/>
              <a:t> is a rectangle with a pair of adjacent sides equal.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57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Congruence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11A6-994E-4AFE-A7BF-E1A87571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3336"/>
            <a:ext cx="12192000" cy="46736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Congruent figures </a:t>
            </a:r>
            <a:r>
              <a:rPr lang="en-US" dirty="0"/>
              <a:t>have exactly the same shape and size.</a:t>
            </a:r>
          </a:p>
          <a:p>
            <a:pPr marL="0" indent="0">
              <a:buNone/>
            </a:pPr>
            <a:r>
              <a:rPr lang="en-US" dirty="0"/>
              <a:t>If triangle ABC is congruent to triangle XYZ, this can be written as ΔABC≡ΔXYZ.</a:t>
            </a:r>
          </a:p>
          <a:p>
            <a:pPr marL="0" indent="0">
              <a:buNone/>
            </a:pPr>
            <a:r>
              <a:rPr lang="en-US" dirty="0"/>
              <a:t>Two triangles are congruent provided any one of the following four conditions holds:</a:t>
            </a:r>
          </a:p>
          <a:p>
            <a:r>
              <a:rPr lang="en-US" dirty="0">
                <a:solidFill>
                  <a:srgbClr val="0070C0"/>
                </a:solidFill>
              </a:rPr>
              <a:t>SSS</a:t>
            </a:r>
            <a:r>
              <a:rPr lang="en-US" dirty="0"/>
              <a:t>     the three sides of one triangle are equal to the three sides of the other triangle</a:t>
            </a:r>
          </a:p>
          <a:p>
            <a:r>
              <a:rPr lang="en-US" dirty="0">
                <a:solidFill>
                  <a:srgbClr val="0070C0"/>
                </a:solidFill>
              </a:rPr>
              <a:t>SAS </a:t>
            </a:r>
            <a:r>
              <a:rPr lang="en-US" dirty="0"/>
              <a:t>    two sides and the included angle of one triangle are equal to two sides and the included angle of the other triangle</a:t>
            </a:r>
          </a:p>
          <a:p>
            <a:r>
              <a:rPr lang="en-US" dirty="0">
                <a:solidFill>
                  <a:srgbClr val="0070C0"/>
                </a:solidFill>
              </a:rPr>
              <a:t>AAS</a:t>
            </a:r>
            <a:r>
              <a:rPr lang="en-US" dirty="0"/>
              <a:t>     two angles and one side of one triangle are equal to two angles and the matching side of the other triangle</a:t>
            </a:r>
          </a:p>
          <a:p>
            <a:r>
              <a:rPr lang="en-US" dirty="0">
                <a:solidFill>
                  <a:srgbClr val="0070C0"/>
                </a:solidFill>
              </a:rPr>
              <a:t>RHS</a:t>
            </a:r>
            <a:r>
              <a:rPr lang="en-US" dirty="0"/>
              <a:t>     the hypotenuse and one side of a right-angled triangle are equal to the hypotenuse and one side of another right-angled triangle.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47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11A6-994E-4AFE-A7BF-E1A87571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figures are similar if we can enlarge one figure so that its enlargement is congruent to the other figure.</a:t>
            </a:r>
          </a:p>
          <a:p>
            <a:r>
              <a:rPr lang="en-US" dirty="0"/>
              <a:t>Matching lengths of similar figures are in the same ratio.</a:t>
            </a:r>
          </a:p>
          <a:p>
            <a:r>
              <a:rPr lang="en-US" dirty="0"/>
              <a:t>Matching angles of similar figures are equal.</a:t>
            </a:r>
          </a:p>
          <a:p>
            <a:pPr marL="0" indent="0">
              <a:buNone/>
            </a:pPr>
            <a:r>
              <a:rPr lang="en-US" dirty="0"/>
              <a:t>If triangle ABC is similar to triangle XYZ, this can be written as ΔABC∼ΔXYZ.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5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11A6-994E-4AFE-A7BF-E1A87571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Two triangles are similar provided any one of the following four conditions holds:</a:t>
            </a:r>
          </a:p>
          <a:p>
            <a:r>
              <a:rPr lang="en-US" dirty="0">
                <a:solidFill>
                  <a:srgbClr val="0070C0"/>
                </a:solidFill>
              </a:rPr>
              <a:t>AAA</a:t>
            </a:r>
          </a:p>
          <a:p>
            <a:r>
              <a:rPr lang="en-US" dirty="0"/>
              <a:t>two angles of one triangle are equal to two angles of the other triangle</a:t>
            </a:r>
          </a:p>
          <a:p>
            <a:r>
              <a:rPr lang="en-US" dirty="0">
                <a:solidFill>
                  <a:srgbClr val="0070C0"/>
                </a:solidFill>
              </a:rPr>
              <a:t>SAS</a:t>
            </a:r>
          </a:p>
          <a:p>
            <a:r>
              <a:rPr lang="en-US" dirty="0"/>
              <a:t>the ratios of two pairs of matching sides are equal and the included angles are equal</a:t>
            </a:r>
          </a:p>
          <a:p>
            <a:r>
              <a:rPr lang="en-US" dirty="0">
                <a:solidFill>
                  <a:srgbClr val="0070C0"/>
                </a:solidFill>
              </a:rPr>
              <a:t>SSS</a:t>
            </a:r>
          </a:p>
          <a:p>
            <a:r>
              <a:rPr lang="en-US" dirty="0"/>
              <a:t>the sides of one triangle can be matched up with the sides of the other triangle so that the ratio of matching lengths is constant</a:t>
            </a:r>
          </a:p>
          <a:p>
            <a:r>
              <a:rPr lang="en-US" dirty="0">
                <a:solidFill>
                  <a:srgbClr val="0070C0"/>
                </a:solidFill>
              </a:rPr>
              <a:t>RHS</a:t>
            </a:r>
          </a:p>
          <a:p>
            <a:r>
              <a:rPr lang="en-US" dirty="0"/>
              <a:t>the ratio of the hypotenuses of two right-angled triangles equals the ratio of another pair of sides.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84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D77-37E4-4EF2-B9A5-0D604511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511A6-994E-4AFE-A7BF-E1A8757115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two shapes are similar and the similarity factor is k (that is, if for any length AB of one shape, the corresponding length A′B′ of the similar shape is </a:t>
                </a:r>
                <a:r>
                  <a:rPr lang="en-US" dirty="0" err="1"/>
                  <a:t>kAB</a:t>
                </a:r>
                <a:r>
                  <a:rPr lang="en-US" dirty="0"/>
                  <a:t>), then</a:t>
                </a:r>
              </a:p>
              <a:p>
                <a:pPr algn="ctr"/>
                <a:r>
                  <a:rPr lang="en-US" dirty="0"/>
                  <a:t>area of similar shape=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×area of original shape</a:t>
                </a:r>
              </a:p>
              <a:p>
                <a:r>
                  <a:rPr lang="en-US" dirty="0"/>
                  <a:t>If two solids are similar and the similarity factor is k, then</a:t>
                </a:r>
              </a:p>
              <a:p>
                <a:pPr algn="ctr"/>
                <a:r>
                  <a:rPr lang="en-US" dirty="0"/>
                  <a:t>volume of similar solid=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×volume of original solid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511A6-994E-4AFE-A7BF-E1A875711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69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592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Chapter 9 Geometry in the plane and proof</vt:lpstr>
      <vt:lpstr>Parallel lines</vt:lpstr>
      <vt:lpstr>Polygons</vt:lpstr>
      <vt:lpstr>Pythagoras’ theorem and its converse</vt:lpstr>
      <vt:lpstr>Classification of quadrilaterals:</vt:lpstr>
      <vt:lpstr>Congruence</vt:lpstr>
      <vt:lpstr>Similarity</vt:lpstr>
      <vt:lpstr>Similarity</vt:lpstr>
      <vt:lpstr>Similarity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Geometry in the plane and proof</dc:title>
  <dc:creator>Lyn ZHANG</dc:creator>
  <cp:lastModifiedBy>Lyn ZHANG</cp:lastModifiedBy>
  <cp:revision>4</cp:revision>
  <dcterms:created xsi:type="dcterms:W3CDTF">2021-09-22T05:48:50Z</dcterms:created>
  <dcterms:modified xsi:type="dcterms:W3CDTF">2021-09-22T06:03:10Z</dcterms:modified>
</cp:coreProperties>
</file>