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7E029-F98B-45D8-81D2-1525BD4108EA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A0E31-0742-4DEE-9614-B1B748EEC1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866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https://www.transum.org/Software/SW/Starter_of_the_day/Starter_April9.asp?init=11,16,17,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A0E31-0742-4DEE-9614-B1B748EEC13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87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DA267-D1C4-4831-AE62-8E7FCEC77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086C3-42E9-4975-A789-C0DF042D9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DCE59-F9E5-4737-A2FA-38654AC7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7B3A-D01C-4823-804E-4A0B93538F2F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3E99A-1B0A-4CCC-822C-83A1DEE9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293D-0B69-4480-B773-5852D6C9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6E7-D8B9-4896-AFA7-3EB1F2E301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07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41BFD-6CC9-4829-AFEF-F5BC1B992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89209-9076-43EF-B2E9-71389DD97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49704-AEC5-4746-9B0A-5B94FAC1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7B3A-D01C-4823-804E-4A0B93538F2F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1B8C-DAE9-42D4-A8AE-FADC493E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C495-A446-45CB-AF88-B267E3A3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6E7-D8B9-4896-AFA7-3EB1F2E301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32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5B659-0E86-4755-BE28-3D82A2E03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715DB-B186-4764-9E52-D49519D51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E3B69-9F39-4FA5-A4B1-60C5913F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7B3A-D01C-4823-804E-4A0B93538F2F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17B0B-E9EC-4917-90BC-A618B602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D1703-68E5-4EF3-AFC7-E807E039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6E7-D8B9-4896-AFA7-3EB1F2E301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52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1D7-8C9C-4627-B6E2-D874D61EF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5994-394D-4FC5-B1FB-CAC965E3B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4DEC4-E9FD-49C7-B9CC-614EB662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7B3A-D01C-4823-804E-4A0B93538F2F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D988C-30F7-4CE4-BDBB-C7114622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B1BDE-5F8B-4103-8FDA-18FEE68E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6E7-D8B9-4896-AFA7-3EB1F2E301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17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0473-4D5A-411B-8B00-076538AD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B2BE4-D76C-4C17-815E-01CCB15E1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CAC10-C6E9-4C59-94DE-75AFA810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7B3A-D01C-4823-804E-4A0B93538F2F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0930-DC80-47D6-943D-9F93D4AE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83438-77E8-409C-85CF-B8E0F53BD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6E7-D8B9-4896-AFA7-3EB1F2E301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349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1DB9-05E4-4212-BDD5-A557A90F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C9BF-1465-45B7-8AFB-8D5F8E831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ED4D2-8A39-4EF5-939B-961208471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572E5-126B-46A0-A8CD-1AAF224F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7B3A-D01C-4823-804E-4A0B93538F2F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F5F1F-E8C4-4FE7-BF19-339B1342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1EAA4-EAFD-4F6C-80E5-4D7027F6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6E7-D8B9-4896-AFA7-3EB1F2E301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07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6E00-65FB-4DE3-8951-6ECFA233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EA06B-C749-4467-9AF1-FC76289AB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B0A38-226C-4604-AD79-6D3936E89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CA498-B6F0-461A-A7A7-277B9D004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F7757-8940-432B-B535-541B59FA4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7903E-8247-4BB6-8694-69161459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7B3A-D01C-4823-804E-4A0B93538F2F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83FB4-1236-48D4-801F-15C0040A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8AE04-EFBF-4D26-8F72-A2AFD6B5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6E7-D8B9-4896-AFA7-3EB1F2E301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60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DB0A-C4E0-47C9-AB24-2F546026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2B343-E864-41E6-97E8-A0CC42067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7B3A-D01C-4823-804E-4A0B93538F2F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8EEA3-8CB5-4254-928E-4A1ACAD4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0D9F1-6A5D-4A3E-8AD9-EB73E03D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6E7-D8B9-4896-AFA7-3EB1F2E301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915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FEA89-7E86-48B3-9122-C207B508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7B3A-D01C-4823-804E-4A0B93538F2F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88258-D507-49D3-A8FE-708AC9E7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9C066-D086-4688-A4FC-8F5FCE27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6E7-D8B9-4896-AFA7-3EB1F2E301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162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D88C-4B82-4B8D-AF4D-E5F9E46F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085C8-E3DD-4DB3-987B-61F31656D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E2C0E-B279-4893-A51A-052BEAD79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3BD65-B66D-4BF0-9131-A97E4A58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7B3A-D01C-4823-804E-4A0B93538F2F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25E4D-B6E3-4AAA-846D-55F7B0D8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5CE6A-702A-4FD3-8557-DE62CBEA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6E7-D8B9-4896-AFA7-3EB1F2E301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01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E747-CCDB-46B6-BB84-B3724054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9FCAA4-3228-42A7-9839-820CE05D4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ED398-C21F-48EC-BBC2-5649326E0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FACB7-809D-4AAD-B743-DC8B0577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7B3A-D01C-4823-804E-4A0B93538F2F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8B414-459E-4F9A-9329-3F3F9240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C5DA3-F77B-4353-8202-17AEE8D5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6E7-D8B9-4896-AFA7-3EB1F2E301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60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CAC6D0-2302-4C63-A5D5-AE97658B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05DBA-8936-4569-B197-CEF239D9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4CAA1-CA43-4151-9BE4-B77CD15AE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27B3A-D01C-4823-804E-4A0B93538F2F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FAC29-9A60-4B96-930F-8A2343FF7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C0164-7D98-4CA9-8A06-75FD70995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06E7-D8B9-4896-AFA7-3EB1F2E301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28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37657&amp;picture=rainbow-circl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ourses.lumenlearning.com/wm-prealgebra/chapter/introductio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courses.lumenlearning.com/wm-prealgebra/chapter/introduction/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realgebra/chapter/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9BDA-CB20-4613-BE39-280B3743C1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Angle properties of the circle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2FE4B-1D7B-4ABA-A589-15C598FA8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902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∠AXB=x° and ∠AYB=y°.</a:t>
            </a:r>
          </a:p>
          <a:p>
            <a:endParaRPr lang="en-US" dirty="0"/>
          </a:p>
          <a:p>
            <a:r>
              <a:rPr lang="en-US" dirty="0"/>
              <a:t>Then, by Theorem 1, ∠AOB=2x°=2y°.</a:t>
            </a:r>
          </a:p>
          <a:p>
            <a:endParaRPr lang="en-US" dirty="0"/>
          </a:p>
          <a:p>
            <a:r>
              <a:rPr lang="en-US" dirty="0"/>
              <a:t>Therefore x=y.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PIC">
            <a:extLst>
              <a:ext uri="{FF2B5EF4-FFF2-40B4-BE49-F238E27FC236}">
                <a16:creationId xmlns:a16="http://schemas.microsoft.com/office/drawing/2014/main" id="{7BCC5FA8-F065-4582-AA2F-0CB7F33B7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324" y="1157529"/>
            <a:ext cx="3071005" cy="300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3: Angle subtended by a diameter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0126"/>
            <a:ext cx="9128502" cy="4351338"/>
          </a:xfrm>
        </p:spPr>
        <p:txBody>
          <a:bodyPr>
            <a:normAutofit/>
          </a:bodyPr>
          <a:lstStyle/>
          <a:p>
            <a:r>
              <a:rPr lang="en-US" dirty="0"/>
              <a:t>The angle subtended by a diameter at the circumference is equal to a right angle (90°).</a:t>
            </a:r>
          </a:p>
          <a:p>
            <a:r>
              <a:rPr lang="en-US" dirty="0">
                <a:solidFill>
                  <a:srgbClr val="0070C0"/>
                </a:solidFill>
              </a:rPr>
              <a:t>Proof</a:t>
            </a:r>
          </a:p>
          <a:p>
            <a:r>
              <a:rPr lang="en-US" dirty="0"/>
              <a:t>The angle subtended at the </a:t>
            </a:r>
            <a:r>
              <a:rPr lang="en-US" dirty="0" err="1"/>
              <a:t>centre</a:t>
            </a:r>
            <a:r>
              <a:rPr lang="en-US" dirty="0"/>
              <a:t> is 180°, and so the result follows from Theorem 1.</a:t>
            </a:r>
          </a:p>
          <a:p>
            <a:r>
              <a:rPr lang="en-US" dirty="0"/>
              <a:t>We can give a straightforward proof of a converse of this result.</a:t>
            </a:r>
            <a:endParaRPr lang="en-AU" dirty="0"/>
          </a:p>
        </p:txBody>
      </p:sp>
      <p:pic>
        <p:nvPicPr>
          <p:cNvPr id="9218" name="Picture 2" descr="PIC">
            <a:extLst>
              <a:ext uri="{FF2B5EF4-FFF2-40B4-BE49-F238E27FC236}">
                <a16:creationId xmlns:a16="http://schemas.microsoft.com/office/drawing/2014/main" id="{10475429-8E47-4CF1-B9E1-B5AAA6DD8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663" y="1810126"/>
            <a:ext cx="2984506" cy="267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ircle Geometry">
            <a:extLst>
              <a:ext uri="{FF2B5EF4-FFF2-40B4-BE49-F238E27FC236}">
                <a16:creationId xmlns:a16="http://schemas.microsoft.com/office/drawing/2014/main" id="{57BD4849-80E9-4E23-938B-DD80FEC91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38" y="4484553"/>
            <a:ext cx="1854630" cy="18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06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Converse of Theorem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circle whose diameter is the hypotenuse of a right-angled triangle passes through all three vertices of the triangle.</a:t>
            </a:r>
          </a:p>
          <a:p>
            <a:r>
              <a:rPr lang="en-US" dirty="0"/>
              <a:t>Proof</a:t>
            </a:r>
          </a:p>
          <a:p>
            <a:r>
              <a:rPr lang="en-US" dirty="0"/>
              <a:t>In the diagram, triangle ABC has a right angle at B. Let M be the midpoint of the hypotenuse AC.</a:t>
            </a:r>
          </a:p>
          <a:p>
            <a:r>
              <a:rPr lang="en-US" dirty="0"/>
              <a:t>We need to prove that MA=MB=MC.</a:t>
            </a:r>
          </a:p>
          <a:p>
            <a:r>
              <a:rPr lang="en-US" dirty="0"/>
              <a:t>Complete the rectangle ABCD.</a:t>
            </a:r>
          </a:p>
          <a:p>
            <a:r>
              <a:rPr lang="en-US" dirty="0"/>
              <a:t>Hence AC=BD and M is also the midpoint of BD. It follows that MA=MB=MC.</a:t>
            </a:r>
            <a:endParaRPr lang="en-AU" dirty="0"/>
          </a:p>
        </p:txBody>
      </p:sp>
      <p:pic>
        <p:nvPicPr>
          <p:cNvPr id="10242" name="Picture 2" descr="PIC">
            <a:extLst>
              <a:ext uri="{FF2B5EF4-FFF2-40B4-BE49-F238E27FC236}">
                <a16:creationId xmlns:a16="http://schemas.microsoft.com/office/drawing/2014/main" id="{6A1C4C8C-6281-4CAD-8826-99DF51DF6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20" y="230187"/>
            <a:ext cx="3067051" cy="134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9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Cyclic polygons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set of points is said to be </a:t>
            </a:r>
            <a:r>
              <a:rPr lang="en-US" dirty="0">
                <a:solidFill>
                  <a:srgbClr val="C00000"/>
                </a:solidFill>
              </a:rPr>
              <a:t>concyclic</a:t>
            </a:r>
            <a:r>
              <a:rPr lang="en-US" dirty="0"/>
              <a:t> if they all lie on a common circle.</a:t>
            </a:r>
          </a:p>
          <a:p>
            <a:r>
              <a:rPr lang="en-US" dirty="0"/>
              <a:t>A polygon is said to be </a:t>
            </a:r>
            <a:r>
              <a:rPr lang="en-US" dirty="0">
                <a:solidFill>
                  <a:srgbClr val="C00000"/>
                </a:solidFill>
              </a:rPr>
              <a:t>inscribed in a circle </a:t>
            </a:r>
            <a:r>
              <a:rPr lang="en-US" dirty="0"/>
              <a:t>if all its vertices lie on the circle. This implies that no part of the polygon lies outside the circle.</a:t>
            </a:r>
          </a:p>
          <a:p>
            <a:r>
              <a:rPr lang="en-US" dirty="0"/>
              <a:t>A quadrilateral that can be inscribed in a circle is called a </a:t>
            </a:r>
            <a:r>
              <a:rPr lang="en-US" dirty="0">
                <a:solidFill>
                  <a:srgbClr val="C00000"/>
                </a:solidFill>
              </a:rPr>
              <a:t>cyclic quadrilateral</a:t>
            </a:r>
            <a:r>
              <a:rPr lang="en-US" dirty="0"/>
              <a:t>.</a:t>
            </a:r>
            <a:endParaRPr lang="en-AU" dirty="0"/>
          </a:p>
        </p:txBody>
      </p:sp>
      <p:pic>
        <p:nvPicPr>
          <p:cNvPr id="11266" name="Picture 2" descr="Cyclic Quadrilateral (Theorems, Proof &amp;amp; Properties)">
            <a:extLst>
              <a:ext uri="{FF2B5EF4-FFF2-40B4-BE49-F238E27FC236}">
                <a16:creationId xmlns:a16="http://schemas.microsoft.com/office/drawing/2014/main" id="{92D9D1BF-4F10-4ECF-902F-FDBDC5DB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89" y="3902357"/>
            <a:ext cx="3571875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oints on Circle - Concyclic | Circles | 9th Std NCERT chapter 10.7 |  Edusaral - YouTube">
            <a:extLst>
              <a:ext uri="{FF2B5EF4-FFF2-40B4-BE49-F238E27FC236}">
                <a16:creationId xmlns:a16="http://schemas.microsoft.com/office/drawing/2014/main" id="{7694F33C-6ED6-4BED-BD13-826D76FF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7" y="4264590"/>
            <a:ext cx="2081796" cy="11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Questions on Polygons Inscribed in Circles | Veritas Prep">
            <a:extLst>
              <a:ext uri="{FF2B5EF4-FFF2-40B4-BE49-F238E27FC236}">
                <a16:creationId xmlns:a16="http://schemas.microsoft.com/office/drawing/2014/main" id="{4F757005-2B66-4099-9806-85C15659A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73" y="3973795"/>
            <a:ext cx="48577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Theorem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opposite angles of a quadrilateral inscribed in a circle sum to 180°.</a:t>
            </a:r>
          </a:p>
          <a:p>
            <a:r>
              <a:rPr lang="en-US" dirty="0"/>
              <a:t>That is, the opposite angles of a cyclic quadrilateral are supplementary.</a:t>
            </a:r>
            <a:endParaRPr lang="en-AU" dirty="0"/>
          </a:p>
        </p:txBody>
      </p:sp>
      <p:pic>
        <p:nvPicPr>
          <p:cNvPr id="12290" name="Picture 2" descr="PIC">
            <a:extLst>
              <a:ext uri="{FF2B5EF4-FFF2-40B4-BE49-F238E27FC236}">
                <a16:creationId xmlns:a16="http://schemas.microsoft.com/office/drawing/2014/main" id="{9625ACA3-4240-42AE-AFCD-FE84CF150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950" y="2524919"/>
            <a:ext cx="2474383" cy="257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ircle Theorem: Opposite Angles in a Cyclic Quadrilateral Add Up to 180°  (Key Stage 3)">
            <a:extLst>
              <a:ext uri="{FF2B5EF4-FFF2-40B4-BE49-F238E27FC236}">
                <a16:creationId xmlns:a16="http://schemas.microsoft.com/office/drawing/2014/main" id="{113B9683-7016-48AC-867F-7E928E91E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46" y="3429000"/>
            <a:ext cx="31432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2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diagram, the quadrilateral ABCD is inscribed in a circle with </a:t>
            </a:r>
            <a:r>
              <a:rPr lang="en-US" dirty="0" err="1"/>
              <a:t>centre</a:t>
            </a:r>
            <a:r>
              <a:rPr lang="en-US" dirty="0"/>
              <a:t> O.</a:t>
            </a:r>
          </a:p>
          <a:p>
            <a:r>
              <a:rPr lang="en-US" dirty="0"/>
              <a:t>By Theorem 1, we have x=2d and y=2b.</a:t>
            </a:r>
          </a:p>
          <a:p>
            <a:r>
              <a:rPr lang="en-US" dirty="0"/>
              <a:t>Now  </a:t>
            </a:r>
            <a:r>
              <a:rPr lang="en-US" dirty="0" err="1"/>
              <a:t>x+y</a:t>
            </a:r>
            <a:r>
              <a:rPr lang="en-US" dirty="0"/>
              <a:t> =360 </a:t>
            </a:r>
          </a:p>
          <a:p>
            <a:r>
              <a:rPr lang="en-US" dirty="0"/>
              <a:t>and so  2b+2d =360 </a:t>
            </a:r>
          </a:p>
          <a:p>
            <a:r>
              <a:rPr lang="en-US" dirty="0"/>
              <a:t>Hence   </a:t>
            </a:r>
            <a:r>
              <a:rPr lang="en-US" dirty="0" err="1"/>
              <a:t>b+d</a:t>
            </a:r>
            <a:r>
              <a:rPr lang="en-US" dirty="0"/>
              <a:t> =180</a:t>
            </a:r>
          </a:p>
          <a:p>
            <a:r>
              <a:rPr lang="en-US" dirty="0"/>
              <a:t> </a:t>
            </a:r>
            <a:endParaRPr lang="en-AU" dirty="0"/>
          </a:p>
        </p:txBody>
      </p:sp>
      <p:pic>
        <p:nvPicPr>
          <p:cNvPr id="4" name="Picture 2" descr="PIC">
            <a:extLst>
              <a:ext uri="{FF2B5EF4-FFF2-40B4-BE49-F238E27FC236}">
                <a16:creationId xmlns:a16="http://schemas.microsoft.com/office/drawing/2014/main" id="{96F4E5D7-53F8-45A0-869C-3C2A9778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950" y="2524919"/>
            <a:ext cx="2474383" cy="257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5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Converse of Theorem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opposite angles of a quadrilateral are supplementary, then the quadrilateral is cyclic.</a:t>
            </a:r>
            <a:endParaRPr lang="en-AU" dirty="0"/>
          </a:p>
        </p:txBody>
      </p:sp>
      <p:pic>
        <p:nvPicPr>
          <p:cNvPr id="4" name="Picture 2" descr="PIC">
            <a:extLst>
              <a:ext uri="{FF2B5EF4-FFF2-40B4-BE49-F238E27FC236}">
                <a16:creationId xmlns:a16="http://schemas.microsoft.com/office/drawing/2014/main" id="{E1B3B7B3-4CC0-4195-956A-B57050A37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27" y="2714282"/>
            <a:ext cx="2474383" cy="257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ircle Theorem: Opposite Angles in a Cyclic Quadrilateral Add Up to 180°  (Key Stage 3)">
            <a:extLst>
              <a:ext uri="{FF2B5EF4-FFF2-40B4-BE49-F238E27FC236}">
                <a16:creationId xmlns:a16="http://schemas.microsoft.com/office/drawing/2014/main" id="{ED8ABA83-64C2-4B86-8986-C84DF41B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909807"/>
            <a:ext cx="31432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Find the value of each of the pronumerals in the diagram, where O is the </a:t>
            </a:r>
            <a:r>
              <a:rPr lang="en-US" dirty="0" err="1"/>
              <a:t>centre</a:t>
            </a:r>
            <a:r>
              <a:rPr lang="en-US" dirty="0"/>
              <a:t> of the circle and ∠AOB=100°.</a:t>
            </a:r>
          </a:p>
          <a:p>
            <a:r>
              <a:rPr lang="en-US" dirty="0"/>
              <a:t>Solution</a:t>
            </a:r>
          </a:p>
          <a:p>
            <a:r>
              <a:rPr lang="en-US" dirty="0"/>
              <a:t>Theorem 1 gives y=z=50.</a:t>
            </a:r>
          </a:p>
          <a:p>
            <a:r>
              <a:rPr lang="en-US" dirty="0"/>
              <a:t>The value of x can be found by observing either of the following:</a:t>
            </a:r>
          </a:p>
          <a:p>
            <a:r>
              <a:rPr lang="en-US" dirty="0"/>
              <a:t>Reflex angle AOB is 260°.</a:t>
            </a:r>
          </a:p>
          <a:p>
            <a:r>
              <a:rPr lang="en-US" dirty="0"/>
              <a:t>Therefore x=130 (by Theorem 1).</a:t>
            </a:r>
          </a:p>
          <a:p>
            <a:r>
              <a:rPr lang="en-US" dirty="0"/>
              <a:t>We have </a:t>
            </a:r>
            <a:r>
              <a:rPr lang="en-US" dirty="0" err="1"/>
              <a:t>x+y</a:t>
            </a:r>
            <a:r>
              <a:rPr lang="en-US" dirty="0"/>
              <a:t>=180 (by Theorem 4).</a:t>
            </a:r>
          </a:p>
          <a:p>
            <a:r>
              <a:rPr lang="en-US" dirty="0"/>
              <a:t>Therefore x=180−50=130.</a:t>
            </a:r>
            <a:endParaRPr lang="en-AU" dirty="0"/>
          </a:p>
        </p:txBody>
      </p:sp>
      <p:pic>
        <p:nvPicPr>
          <p:cNvPr id="13314" name="Picture 2" descr="PIC">
            <a:extLst>
              <a:ext uri="{FF2B5EF4-FFF2-40B4-BE49-F238E27FC236}">
                <a16:creationId xmlns:a16="http://schemas.microsoft.com/office/drawing/2014/main" id="{88A2EC6A-A57F-4204-A4A9-75A76A2C8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231" y="3233227"/>
            <a:ext cx="2547640" cy="254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7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isosceles triangle is inscribed in a circle as shown. Find the angles in the three minor segments of the circle cut off by the sides of this triangle.</a:t>
            </a:r>
          </a:p>
          <a:p>
            <a:r>
              <a:rPr lang="en-US" dirty="0"/>
              <a:t>Solution</a:t>
            </a:r>
          </a:p>
          <a:p>
            <a:r>
              <a:rPr lang="en-US" dirty="0"/>
              <a:t>To find ∠AXC, form the cyclic quadrilateral AXCB. Then ∠AXC and ∠ABC are supplementary. Therefore ∠AXC=106°, and so all angles in the minor segment formed by AC have magnitude 106°.</a:t>
            </a:r>
          </a:p>
          <a:p>
            <a:r>
              <a:rPr lang="en-US" dirty="0"/>
              <a:t>Similarly, it can be shown that all angles in the minor segment formed by AB have magnitude 106°, and that all angles in the minor segment formed by BC have magnitude 148°.</a:t>
            </a:r>
          </a:p>
        </p:txBody>
      </p:sp>
      <p:pic>
        <p:nvPicPr>
          <p:cNvPr id="16386" name="Picture 2" descr="PIC">
            <a:extLst>
              <a:ext uri="{FF2B5EF4-FFF2-40B4-BE49-F238E27FC236}">
                <a16:creationId xmlns:a16="http://schemas.microsoft.com/office/drawing/2014/main" id="{2BE72E9B-40B5-4E87-90CC-0DD8B491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20" y="61346"/>
            <a:ext cx="1671314" cy="17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IC">
            <a:extLst>
              <a:ext uri="{FF2B5EF4-FFF2-40B4-BE49-F238E27FC236}">
                <a16:creationId xmlns:a16="http://schemas.microsoft.com/office/drawing/2014/main" id="{11261F2B-2164-4D6E-9644-2E5864F9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96" y="61346"/>
            <a:ext cx="1518349" cy="176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74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5" y="159907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 , B, C and D are points on a circle. The diagonals of quadrilateral ABCD meet at X. Prove that triangles ADX and BCX are similar.</a:t>
            </a:r>
          </a:p>
          <a:p>
            <a:r>
              <a:rPr lang="en-US" dirty="0"/>
              <a:t>Solution</a:t>
            </a:r>
          </a:p>
          <a:p>
            <a:r>
              <a:rPr lang="en-US" dirty="0"/>
              <a:t>∠DAC and ∠DBC are in the same segment. Therefore m=n.</a:t>
            </a:r>
          </a:p>
          <a:p>
            <a:r>
              <a:rPr lang="en-US" dirty="0"/>
              <a:t>∠ADB and ∠ACB are in the same segment. Therefore q=p.</a:t>
            </a:r>
          </a:p>
          <a:p>
            <a:r>
              <a:rPr lang="en-US" dirty="0"/>
              <a:t>Hence triangles ADX and BCX are similar (AAA).</a:t>
            </a:r>
            <a:endParaRPr lang="en-AU" dirty="0"/>
          </a:p>
        </p:txBody>
      </p:sp>
      <p:pic>
        <p:nvPicPr>
          <p:cNvPr id="17410" name="Picture 2" descr="PIC">
            <a:extLst>
              <a:ext uri="{FF2B5EF4-FFF2-40B4-BE49-F238E27FC236}">
                <a16:creationId xmlns:a16="http://schemas.microsoft.com/office/drawing/2014/main" id="{B77CECFD-98BB-42E0-80C9-E94D0D632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50" y="2279176"/>
            <a:ext cx="2549149" cy="258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7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124541-C8D8-4313-98FD-4DD987ADF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8075"/>
            <a:ext cx="12157551" cy="49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34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8244"/>
          </a:xfrm>
        </p:spPr>
        <p:txBody>
          <a:bodyPr/>
          <a:lstStyle/>
          <a:p>
            <a:r>
              <a:rPr lang="en-AU" dirty="0"/>
              <a:t>Converse of Theorem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1249"/>
            <a:ext cx="9500460" cy="50201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a line segment subtends equal angles at two points on the same side of the line segment, then the two points and the endpoints of the line segment are concyclic.</a:t>
            </a:r>
          </a:p>
          <a:p>
            <a:r>
              <a:rPr lang="en-US" dirty="0">
                <a:solidFill>
                  <a:srgbClr val="0070C0"/>
                </a:solidFill>
              </a:rPr>
              <a:t>Proof</a:t>
            </a:r>
          </a:p>
          <a:p>
            <a:r>
              <a:rPr lang="en-US" dirty="0"/>
              <a:t>A circle is drawn through points A, B and C. (This can be done with any three non-collinear points.)</a:t>
            </a:r>
          </a:p>
          <a:p>
            <a:r>
              <a:rPr lang="en-US" dirty="0"/>
              <a:t>Assume that ∠BAC=∠BDC and that D lies outside the circle. (There is another case to consider when D is inside, but the proof is similar. If D lies on the circle, then we are finished.)</a:t>
            </a:r>
          </a:p>
          <a:p>
            <a:r>
              <a:rPr lang="en-US" dirty="0"/>
              <a:t>Let X be the point of intersection of line BD with the circle. Then, by Theorem 2, ∠BAC=∠BXC and so ∠BDC=∠BXC. But this is impossible. (You can use the equality of the angle sums of ΔBXC and ΔBDC to show this.)</a:t>
            </a:r>
          </a:p>
          <a:p>
            <a:r>
              <a:rPr lang="en-US" dirty="0"/>
              <a:t>Hence D lies on the same circle as A, B and C.</a:t>
            </a:r>
            <a:endParaRPr lang="en-AU" dirty="0"/>
          </a:p>
        </p:txBody>
      </p:sp>
      <p:pic>
        <p:nvPicPr>
          <p:cNvPr id="18434" name="Picture 2" descr="PIC">
            <a:extLst>
              <a:ext uri="{FF2B5EF4-FFF2-40B4-BE49-F238E27FC236}">
                <a16:creationId xmlns:a16="http://schemas.microsoft.com/office/drawing/2014/main" id="{0F9CCE28-35E7-4256-940F-6E20F7C8A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460" y="1112597"/>
            <a:ext cx="2634711" cy="26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88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8610"/>
            <a:ext cx="10515600" cy="1325563"/>
          </a:xfrm>
        </p:spPr>
        <p:txBody>
          <a:bodyPr/>
          <a:lstStyle/>
          <a:p>
            <a:r>
              <a:rPr lang="en-AU" dirty="0"/>
              <a:t>Section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Equal chords of a circle subtend equal angles at the </a:t>
            </a:r>
            <a:r>
              <a:rPr lang="en-US" dirty="0" err="1"/>
              <a:t>centre</a:t>
            </a:r>
            <a:r>
              <a:rPr lang="en-US" dirty="0"/>
              <a:t>.</a:t>
            </a:r>
          </a:p>
          <a:p>
            <a:r>
              <a:rPr lang="en-US" dirty="0"/>
              <a:t>If two chords subtend equal angles at the </a:t>
            </a:r>
            <a:r>
              <a:rPr lang="en-US" dirty="0" err="1"/>
              <a:t>centre</a:t>
            </a:r>
            <a:r>
              <a:rPr lang="en-US" dirty="0"/>
              <a:t>, then the chords are equal.</a:t>
            </a:r>
          </a:p>
          <a:p>
            <a:r>
              <a:rPr lang="en-US" dirty="0">
                <a:solidFill>
                  <a:srgbClr val="0070C0"/>
                </a:solidFill>
              </a:rPr>
              <a:t>Theorem 1 </a:t>
            </a:r>
            <a:r>
              <a:rPr lang="en-US" dirty="0"/>
              <a:t>The angle at the </a:t>
            </a:r>
            <a:r>
              <a:rPr lang="en-US" dirty="0" err="1"/>
              <a:t>centre</a:t>
            </a:r>
            <a:r>
              <a:rPr lang="en-US" dirty="0"/>
              <a:t> of a circle is twice the angle at the circumference subtended by the same arc.</a:t>
            </a:r>
          </a:p>
          <a:p>
            <a:r>
              <a:rPr lang="en-US" dirty="0">
                <a:solidFill>
                  <a:srgbClr val="0070C0"/>
                </a:solidFill>
              </a:rPr>
              <a:t>Theorem 2 </a:t>
            </a:r>
            <a:r>
              <a:rPr lang="en-US" dirty="0"/>
              <a:t>Angles in the same segment of a circle are equal.</a:t>
            </a:r>
          </a:p>
          <a:p>
            <a:r>
              <a:rPr lang="en-US" dirty="0">
                <a:solidFill>
                  <a:srgbClr val="0070C0"/>
                </a:solidFill>
              </a:rPr>
              <a:t>Theorem 3 </a:t>
            </a:r>
            <a:r>
              <a:rPr lang="en-US" dirty="0"/>
              <a:t>The angle subtended by a diameter at the circumference is 90°.</a:t>
            </a:r>
          </a:p>
          <a:p>
            <a:r>
              <a:rPr lang="en-US" dirty="0">
                <a:solidFill>
                  <a:srgbClr val="0070C0"/>
                </a:solidFill>
              </a:rPr>
              <a:t>Theorem 4 </a:t>
            </a:r>
            <a:r>
              <a:rPr lang="en-US" dirty="0"/>
              <a:t>Opposite angles of a cyclic quadrilateral sum to 180°.</a:t>
            </a:r>
            <a:endParaRPr lang="en-AU" dirty="0"/>
          </a:p>
        </p:txBody>
      </p:sp>
      <p:pic>
        <p:nvPicPr>
          <p:cNvPr id="19458" name="Picture 2" descr="Equal chords subtend equal angles at the center of a circle at Algebra Den">
            <a:extLst>
              <a:ext uri="{FF2B5EF4-FFF2-40B4-BE49-F238E27FC236}">
                <a16:creationId xmlns:a16="http://schemas.microsoft.com/office/drawing/2014/main" id="{23AF57A2-C086-4F6A-8983-30109DFE5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293" y="284170"/>
            <a:ext cx="1478796" cy="129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">
            <a:extLst>
              <a:ext uri="{FF2B5EF4-FFF2-40B4-BE49-F238E27FC236}">
                <a16:creationId xmlns:a16="http://schemas.microsoft.com/office/drawing/2014/main" id="{666639F5-BD03-4D3C-A24F-96553E83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42" y="79546"/>
            <a:ext cx="1336341" cy="15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ircle Theorem: Angles in the Same Segment Are Equal (Key Stage 3)">
            <a:extLst>
              <a:ext uri="{FF2B5EF4-FFF2-40B4-BE49-F238E27FC236}">
                <a16:creationId xmlns:a16="http://schemas.microsoft.com/office/drawing/2014/main" id="{66A99B0C-E238-4E35-AEFB-09D4B46E8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61" y="245811"/>
            <a:ext cx="1372079" cy="15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ircle Geometry">
            <a:extLst>
              <a:ext uri="{FF2B5EF4-FFF2-40B4-BE49-F238E27FC236}">
                <a16:creationId xmlns:a16="http://schemas.microsoft.com/office/drawing/2014/main" id="{FA9B1ED2-28D5-4F92-B7F5-6719C6A3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118" y="240785"/>
            <a:ext cx="1412964" cy="143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Circle Theorem: Opposite Angles in a Cyclic Quadrilateral Add Up to 180°  (Key Stage 3)">
            <a:extLst>
              <a:ext uri="{FF2B5EF4-FFF2-40B4-BE49-F238E27FC236}">
                <a16:creationId xmlns:a16="http://schemas.microsoft.com/office/drawing/2014/main" id="{543CA7B5-A877-4897-BB1F-5B49E0805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45343"/>
            <a:ext cx="15716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and Secant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02464" cy="4351338"/>
          </a:xfrm>
        </p:spPr>
        <p:txBody>
          <a:bodyPr/>
          <a:lstStyle/>
          <a:p>
            <a:r>
              <a:rPr lang="en-US" dirty="0"/>
              <a:t>A line segment joining two points on a circle is called a </a:t>
            </a:r>
            <a:r>
              <a:rPr lang="en-US" dirty="0">
                <a:solidFill>
                  <a:srgbClr val="FF0000"/>
                </a:solidFill>
              </a:rPr>
              <a:t>chord</a:t>
            </a:r>
            <a:r>
              <a:rPr lang="en-US" dirty="0"/>
              <a:t>. A line that cuts a circle at two distinct points is called a </a:t>
            </a:r>
            <a:r>
              <a:rPr lang="en-US" dirty="0">
                <a:solidFill>
                  <a:srgbClr val="FF0000"/>
                </a:solidFill>
              </a:rPr>
              <a:t>secant</a:t>
            </a:r>
            <a:r>
              <a:rPr lang="en-US" dirty="0"/>
              <a:t>.</a:t>
            </a:r>
          </a:p>
          <a:p>
            <a:r>
              <a:rPr lang="en-US" dirty="0"/>
              <a:t>For example, in the diagram, the line PQ is a secant and the line segment AB is a chord.</a:t>
            </a:r>
            <a:endParaRPr lang="en-AU" dirty="0"/>
          </a:p>
        </p:txBody>
      </p:sp>
      <p:pic>
        <p:nvPicPr>
          <p:cNvPr id="1026" name="Picture 2" descr="PIC">
            <a:extLst>
              <a:ext uri="{FF2B5EF4-FFF2-40B4-BE49-F238E27FC236}">
                <a16:creationId xmlns:a16="http://schemas.microsoft.com/office/drawing/2014/main" id="{4B5B9CB5-DAD7-4814-989F-A70B3083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500" y="1943020"/>
            <a:ext cx="3698900" cy="20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8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30"/>
            <a:ext cx="10515600" cy="779463"/>
          </a:xfrm>
        </p:spPr>
        <p:txBody>
          <a:bodyPr/>
          <a:lstStyle/>
          <a:p>
            <a:r>
              <a:rPr lang="en-US" dirty="0"/>
              <a:t>Subtended angles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5393"/>
            <a:ext cx="6865750" cy="4351338"/>
          </a:xfrm>
        </p:spPr>
        <p:txBody>
          <a:bodyPr>
            <a:normAutofit/>
          </a:bodyPr>
          <a:lstStyle/>
          <a:p>
            <a:r>
              <a:rPr lang="en-US" dirty="0"/>
              <a:t>You should prove the following two results. The first proof uses the SSS congruence test and the second uses the SAS congruence test.</a:t>
            </a:r>
          </a:p>
          <a:p>
            <a:r>
              <a:rPr lang="en-US" dirty="0"/>
              <a:t>Equal chords of a circle subtend equal angles at the </a:t>
            </a:r>
            <a:r>
              <a:rPr lang="en-US" dirty="0" err="1"/>
              <a:t>centre</a:t>
            </a:r>
            <a:r>
              <a:rPr lang="en-US" dirty="0"/>
              <a:t>.</a:t>
            </a:r>
          </a:p>
          <a:p>
            <a:r>
              <a:rPr lang="en-US" dirty="0"/>
              <a:t>If two chords subtend equal angles at the </a:t>
            </a:r>
            <a:r>
              <a:rPr lang="en-US" dirty="0" err="1"/>
              <a:t>centre</a:t>
            </a:r>
            <a:r>
              <a:rPr lang="en-US" dirty="0"/>
              <a:t>, then the chords are equal.</a:t>
            </a:r>
            <a:endParaRPr lang="en-AU" dirty="0"/>
          </a:p>
        </p:txBody>
      </p:sp>
      <p:pic>
        <p:nvPicPr>
          <p:cNvPr id="2050" name="Picture 2" descr="Subtended angle - Wikipedia">
            <a:extLst>
              <a:ext uri="{FF2B5EF4-FFF2-40B4-BE49-F238E27FC236}">
                <a16:creationId xmlns:a16="http://schemas.microsoft.com/office/drawing/2014/main" id="{1FF7B85A-529F-4E85-897D-BF6A9B180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88" y="252990"/>
            <a:ext cx="4781227" cy="478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ometry Basics on Arcs and Subtended angles | Suresolv">
            <a:extLst>
              <a:ext uri="{FF2B5EF4-FFF2-40B4-BE49-F238E27FC236}">
                <a16:creationId xmlns:a16="http://schemas.microsoft.com/office/drawing/2014/main" id="{35640FA5-4545-4833-AD24-3B0A14FE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2089"/>
            <a:ext cx="3874576" cy="21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qual chords subtend equal angles at the center of a circle at Algebra Den">
            <a:extLst>
              <a:ext uri="{FF2B5EF4-FFF2-40B4-BE49-F238E27FC236}">
                <a16:creationId xmlns:a16="http://schemas.microsoft.com/office/drawing/2014/main" id="{9FC24BF6-EC04-439B-8012-24A90DB25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50" y="4322089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Theorem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angle at the </a:t>
            </a:r>
            <a:r>
              <a:rPr lang="en-US" dirty="0" err="1"/>
              <a:t>centre</a:t>
            </a:r>
            <a:r>
              <a:rPr lang="en-US" dirty="0"/>
              <a:t> of a circle is twice the angle at the circumference subtended by the same arc.</a:t>
            </a:r>
            <a:endParaRPr lang="en-AU" dirty="0"/>
          </a:p>
        </p:txBody>
      </p:sp>
      <p:pic>
        <p:nvPicPr>
          <p:cNvPr id="3074" name="Picture 2" descr="PIC">
            <a:extLst>
              <a:ext uri="{FF2B5EF4-FFF2-40B4-BE49-F238E27FC236}">
                <a16:creationId xmlns:a16="http://schemas.microsoft.com/office/drawing/2014/main" id="{95C32B21-B8AB-4C52-ACB9-985994BE6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018" y="2299642"/>
            <a:ext cx="2721809" cy="309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6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3743"/>
          </a:xfrm>
        </p:spPr>
        <p:txBody>
          <a:bodyPr/>
          <a:lstStyle/>
          <a:p>
            <a:r>
              <a:rPr lang="en-US" dirty="0"/>
              <a:t>Proof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43743"/>
            <a:ext cx="9608949" cy="5293586"/>
          </a:xfrm>
        </p:spPr>
        <p:txBody>
          <a:bodyPr>
            <a:normAutofit/>
          </a:bodyPr>
          <a:lstStyle/>
          <a:p>
            <a:r>
              <a:rPr lang="en-US" dirty="0"/>
              <a:t>Join points P and O and extend the line through O, as shown in the diagram on the right.</a:t>
            </a:r>
          </a:p>
          <a:p>
            <a:r>
              <a:rPr lang="en-US" dirty="0"/>
              <a:t>Note that AO=BO=PO=r, the radius of the circle. Therefore triangles PAO and PBO are isosceles.</a:t>
            </a:r>
          </a:p>
          <a:p>
            <a:r>
              <a:rPr lang="en-US" dirty="0"/>
              <a:t>Let ∠APO=∠PAO=a° and ∠BPO=∠PBO=b°.</a:t>
            </a:r>
          </a:p>
          <a:p>
            <a:r>
              <a:rPr lang="en-US" dirty="0"/>
              <a:t>Then angle AOX is 2a° (exterior angle of a triangle) and angle BOX is 2b° (exterior angle of a triangle).</a:t>
            </a:r>
          </a:p>
          <a:p>
            <a:r>
              <a:rPr lang="en-US" dirty="0"/>
              <a:t>Hence ∠AOB=2a°+2b°=2(</a:t>
            </a:r>
            <a:r>
              <a:rPr lang="en-US" dirty="0" err="1"/>
              <a:t>a+b</a:t>
            </a:r>
            <a:r>
              <a:rPr lang="en-US" dirty="0"/>
              <a:t>)°=2∠APB.</a:t>
            </a:r>
          </a:p>
          <a:p>
            <a:r>
              <a:rPr lang="en-US" dirty="0"/>
              <a:t>Note: In this proof, the </a:t>
            </a:r>
            <a:r>
              <a:rPr lang="en-US" dirty="0" err="1"/>
              <a:t>centre</a:t>
            </a:r>
            <a:r>
              <a:rPr lang="en-US" dirty="0"/>
              <a:t> O and point P are on the same side of chord AB. Slight variations of this proof can be used for other cases. The result is always true.</a:t>
            </a:r>
            <a:endParaRPr lang="en-AU" dirty="0"/>
          </a:p>
        </p:txBody>
      </p:sp>
      <p:pic>
        <p:nvPicPr>
          <p:cNvPr id="4098" name="Picture 2" descr="PIC">
            <a:extLst>
              <a:ext uri="{FF2B5EF4-FFF2-40B4-BE49-F238E27FC236}">
                <a16:creationId xmlns:a16="http://schemas.microsoft.com/office/drawing/2014/main" id="{1C890A46-FCFA-447B-917C-49556167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881" y="1449178"/>
            <a:ext cx="2328297" cy="30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30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Converse of Theorem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A and B be points on a circle, </a:t>
            </a:r>
            <a:r>
              <a:rPr lang="en-US" dirty="0" err="1"/>
              <a:t>centre</a:t>
            </a:r>
            <a:r>
              <a:rPr lang="en-US" dirty="0"/>
              <a:t> O, and let P be a point on the same side of AB as O. If the angle APB is half the angle AOB, then P lies on the circle.</a:t>
            </a:r>
            <a:endParaRPr lang="en-AU" dirty="0"/>
          </a:p>
        </p:txBody>
      </p:sp>
      <p:pic>
        <p:nvPicPr>
          <p:cNvPr id="5122" name="Picture 2" descr="PIC">
            <a:extLst>
              <a:ext uri="{FF2B5EF4-FFF2-40B4-BE49-F238E27FC236}">
                <a16:creationId xmlns:a16="http://schemas.microsoft.com/office/drawing/2014/main" id="{B0F249FD-DF61-4C6D-A8B1-81CC6D3F5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164" y="3068746"/>
            <a:ext cx="2137636" cy="28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5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59305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segment</a:t>
            </a:r>
            <a:r>
              <a:rPr lang="en-US" dirty="0"/>
              <a:t> of a circle is the part of the plane bounded by an arc and its chord. For example, in the diagram:</a:t>
            </a:r>
          </a:p>
          <a:p>
            <a:r>
              <a:rPr lang="en-US" dirty="0"/>
              <a:t>Arc AEB and chord AB define a </a:t>
            </a:r>
            <a:r>
              <a:rPr lang="en-US" dirty="0">
                <a:solidFill>
                  <a:srgbClr val="FF0000"/>
                </a:solidFill>
              </a:rPr>
              <a:t>major segment </a:t>
            </a:r>
            <a:r>
              <a:rPr lang="en-US" dirty="0"/>
              <a:t>(shaded).</a:t>
            </a:r>
          </a:p>
          <a:p>
            <a:r>
              <a:rPr lang="en-US" dirty="0"/>
              <a:t>Arc AFB and chord AB define a </a:t>
            </a:r>
            <a:r>
              <a:rPr lang="en-US" dirty="0">
                <a:solidFill>
                  <a:srgbClr val="FF0000"/>
                </a:solidFill>
              </a:rPr>
              <a:t>minor segment </a:t>
            </a:r>
            <a:r>
              <a:rPr lang="en-US" dirty="0"/>
              <a:t>(unshaded).</a:t>
            </a:r>
          </a:p>
          <a:p>
            <a:r>
              <a:rPr lang="en-US" dirty="0"/>
              <a:t> </a:t>
            </a:r>
            <a:endParaRPr lang="en-AU" dirty="0"/>
          </a:p>
        </p:txBody>
      </p:sp>
      <p:pic>
        <p:nvPicPr>
          <p:cNvPr id="6146" name="Picture 2" descr="PIC">
            <a:extLst>
              <a:ext uri="{FF2B5EF4-FFF2-40B4-BE49-F238E27FC236}">
                <a16:creationId xmlns:a16="http://schemas.microsoft.com/office/drawing/2014/main" id="{7616A521-3D10-4F4D-AFA1-E9E334E80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642" y="1975631"/>
            <a:ext cx="2650049" cy="30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5169-5837-4B91-AEDC-754D55D0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Angles in a segment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B9B0-9BE3-4216-8FFA-A8D7D8A69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∠AEB  is said to be an angle in segment AEB.</a:t>
            </a:r>
          </a:p>
          <a:p>
            <a:r>
              <a:rPr lang="en-US" dirty="0">
                <a:solidFill>
                  <a:srgbClr val="0070C0"/>
                </a:solidFill>
              </a:rPr>
              <a:t>Theorem 2: Angles in the same segment</a:t>
            </a:r>
          </a:p>
          <a:p>
            <a:r>
              <a:rPr lang="en-US" b="1" dirty="0"/>
              <a:t>Angles in the same segment of a circle are equal.</a:t>
            </a:r>
            <a:endParaRPr lang="en-AU" b="1" dirty="0"/>
          </a:p>
        </p:txBody>
      </p:sp>
      <p:pic>
        <p:nvPicPr>
          <p:cNvPr id="7170" name="Picture 2" descr="PIC">
            <a:extLst>
              <a:ext uri="{FF2B5EF4-FFF2-40B4-BE49-F238E27FC236}">
                <a16:creationId xmlns:a16="http://schemas.microsoft.com/office/drawing/2014/main" id="{440800B2-D049-4B8E-BDF2-8638761F3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582" y="1690688"/>
            <a:ext cx="2392631" cy="268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ircle Theorem: Angles in the Same Segment Are Equal (Key Stage 3)">
            <a:extLst>
              <a:ext uri="{FF2B5EF4-FFF2-40B4-BE49-F238E27FC236}">
                <a16:creationId xmlns:a16="http://schemas.microsoft.com/office/drawing/2014/main" id="{B5DF5937-4D9D-49AF-9569-C3EB02B1D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90" y="3573409"/>
            <a:ext cx="2858509" cy="31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9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1330</Words>
  <Application>Microsoft Office PowerPoint</Application>
  <PresentationFormat>Widescreen</PresentationFormat>
  <Paragraphs>99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Angle properties of the circle</vt:lpstr>
      <vt:lpstr>PowerPoint Presentation</vt:lpstr>
      <vt:lpstr>Chord and Secant</vt:lpstr>
      <vt:lpstr>Subtended angles</vt:lpstr>
      <vt:lpstr>Theorem 1</vt:lpstr>
      <vt:lpstr>Proof </vt:lpstr>
      <vt:lpstr>Converse of Theorem 1</vt:lpstr>
      <vt:lpstr>Segments</vt:lpstr>
      <vt:lpstr>Angles in a segment</vt:lpstr>
      <vt:lpstr>Proof </vt:lpstr>
      <vt:lpstr>Theorem 3: Angle subtended by a diameter</vt:lpstr>
      <vt:lpstr>Converse of Theorem 3</vt:lpstr>
      <vt:lpstr>Cyclic polygons</vt:lpstr>
      <vt:lpstr>Theorem 4</vt:lpstr>
      <vt:lpstr>Proof </vt:lpstr>
      <vt:lpstr>Converse of Theorem 4</vt:lpstr>
      <vt:lpstr>Example </vt:lpstr>
      <vt:lpstr>Example </vt:lpstr>
      <vt:lpstr>Example </vt:lpstr>
      <vt:lpstr>Converse of Theorem 2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 properties of the circle</dc:title>
  <dc:creator>Lyn ZHANG</dc:creator>
  <cp:lastModifiedBy>Lyn ZHANG</cp:lastModifiedBy>
  <cp:revision>2</cp:revision>
  <dcterms:created xsi:type="dcterms:W3CDTF">2021-09-22T23:47:08Z</dcterms:created>
  <dcterms:modified xsi:type="dcterms:W3CDTF">2021-10-26T23:12:50Z</dcterms:modified>
</cp:coreProperties>
</file>