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AEF9B-0285-4597-9ED9-F6C3FA8F9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3F1BF-9C88-467F-9B56-1742E6560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A4E17-899F-4050-A2CA-93811299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50C32-EA21-442C-839F-DDD1667B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3B817-FC6C-4028-9BDE-C527B3DF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48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C376-31C4-4DE5-A713-1562E00F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B420D-78B7-47F2-8793-DECAB7A1C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08C26-154F-4712-825E-282EB3B3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6A610-5E61-49A1-85C0-B8E68FEF9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20E54-2870-4C7B-8771-184604FBF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00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5A48EB-0AB5-4341-9851-4B8BB53A0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C86CB-92BB-4169-8C71-82E9A1896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FD47C-3026-4230-843E-2F58D1E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77D7E-4835-4F73-BEAB-24E0AE843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691C4-4043-49AD-9136-A02680AF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971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A148C-A6BA-450C-AB69-262BBF026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F759A-6C1F-4926-891D-0C86929A1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1D750-CF00-417C-B292-396859D9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D3C2-23EF-407B-89A5-F07BD7D0C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6FB19-B0EA-4710-9B0D-67C07DC6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524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0FFD-69F1-4489-B752-07933663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93CE6-EAED-4AC2-BD0E-723B5577B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49DC8-8E16-48BE-BBE3-6531961C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BC387-846D-4E18-82F9-AA39F1FE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E265A-CBFE-41C9-8247-3DA00B6A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00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FCD27-FDDD-4B51-B68D-D691958B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D18C-1548-4FCE-A93C-0FD11D3BB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B55FD-02CD-4ED0-879E-258937462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02FFA-9A55-4C2A-B590-A299B45E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E4C5D-FECF-4AF1-99FD-C3F3DB9E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03388-7D37-4F00-A53C-2A9659C4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370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58ECF-443F-4D5B-87D0-28E51EC3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3378F-D551-4F97-9354-92121C25E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1392D-5656-45A5-B6B4-C0CD13FED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882368-52E3-4894-88BF-0243777E2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0F69A7-38AD-43E9-82B7-D820AAD16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BD808D-C18F-4CF6-8574-E82A5958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3EF405-882B-4F43-9294-4616AD04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E1436-7021-4882-8390-56680236E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97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B45B3-9784-4B15-9A86-2002FB29B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26086-C146-4EEA-87C1-08EDF3FF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74D6D-D6FF-4862-8AA6-F843F1C5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55CED-4510-43F3-9154-69BFFF4C8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235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97F2B2-785D-4E67-9A15-FEA00A17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101FF-4B8C-4C70-9CF5-F036D417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30AD4-6BF8-4BF5-BBBD-C4A2DCE1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24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A38CD-158E-4988-83BD-B0A3B7CA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8FE44-28E1-418C-9284-9428948C8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EC71E-CE17-430E-B2A7-5E707BEED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F6A68-0234-4BCA-AB0A-756DCA2F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8973C-48F9-45C7-9A2C-D8DE5DCD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20A30-8935-42AD-A416-BFACB81E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38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4F7E-5899-4A5F-BC9A-FEC6CB2BF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D4654-67A0-40A4-8596-844A8D4A8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6C103-C6C9-428C-8C0D-67A510BC2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E68C2-D4BE-4B2D-A09D-506A396F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4879E-E79D-4095-8624-243D8578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E39C0-8DD7-4C06-820D-4D101121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36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141836-D270-4C81-B8DB-0CB4291B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AD759-5D5B-4827-8D12-431595F9C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27AFA-759C-4E1A-874B-C16FE70FA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28E8E-0A10-460B-B830-0D4DB15FC341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1D945-CF9F-46D4-A18D-F16349D40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E841D-9154-4AB3-B3E0-76C935FAD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C602B-E20E-4035-A4AA-2DAAD9B41B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46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iantart.com/speardesign/art/Tangents-5094388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ngents_(album)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6A80-6D96-484C-81E5-329DC1A00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Tangents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6DD85-0720-48B9-BB8B-E5A33349F7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10B</a:t>
            </a:r>
          </a:p>
        </p:txBody>
      </p:sp>
    </p:spTree>
    <p:extLst>
      <p:ext uri="{BB962C8B-B14F-4D97-AF65-F5344CB8AC3E}">
        <p14:creationId xmlns:p14="http://schemas.microsoft.com/office/powerpoint/2010/main" val="327639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9907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a point P outside a circle, as shown in the diagram. By rotating the secant PQ, with P as the pivot point, we obtain a sequence of pairs of points on the circle. As PQ moves towards the edge of the circle, the pairs of points become closer together, until they eventually coincide.</a:t>
            </a:r>
          </a:p>
          <a:p>
            <a:r>
              <a:rPr lang="en-US" dirty="0"/>
              <a:t>When PQ is in this final position (i.e. when the intersection points A and B coincide), it is called a </a:t>
            </a:r>
            <a:r>
              <a:rPr lang="en-US" dirty="0">
                <a:solidFill>
                  <a:srgbClr val="C00000"/>
                </a:solidFill>
              </a:rPr>
              <a:t>tangent</a:t>
            </a:r>
            <a:r>
              <a:rPr lang="en-US" dirty="0"/>
              <a:t> to the circle.</a:t>
            </a:r>
          </a:p>
          <a:p>
            <a:r>
              <a:rPr lang="en-US" dirty="0"/>
              <a:t>A tangent touches the circle at only one point, and this point is called the </a:t>
            </a:r>
            <a:r>
              <a:rPr lang="en-US" dirty="0">
                <a:solidFill>
                  <a:srgbClr val="C00000"/>
                </a:solidFill>
              </a:rPr>
              <a:t>point of contact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length of a tangent </a:t>
            </a:r>
            <a:r>
              <a:rPr lang="en-US" dirty="0"/>
              <a:t>from a point P outside the circle is the distance between P and the point of contact.</a:t>
            </a:r>
            <a:endParaRPr lang="en-AU" dirty="0"/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FFE6E578-3B1A-4661-B3EE-F25828367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829" y="126892"/>
            <a:ext cx="280035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3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5: Tangent is perpendicular to radius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 tangent to a circle is perpendicular to the radius drawn from the point of contact.</a:t>
            </a:r>
          </a:p>
          <a:p>
            <a:r>
              <a:rPr lang="en-US" dirty="0"/>
              <a:t>Proof</a:t>
            </a:r>
          </a:p>
          <a:p>
            <a:r>
              <a:rPr lang="en-US" dirty="0"/>
              <a:t>This will be a proof by contradiction.</a:t>
            </a:r>
          </a:p>
          <a:p>
            <a:r>
              <a:rPr lang="en-US" dirty="0"/>
              <a:t>Let T be the point of contact of tangent PQ and suppose that ∠OTP is not a right angle.</a:t>
            </a:r>
          </a:p>
          <a:p>
            <a:r>
              <a:rPr lang="en-US" dirty="0"/>
              <a:t>Let S be the point on PQ, not T, such that OSP is a right angle. Then triangle OST has a right angle at S.</a:t>
            </a:r>
          </a:p>
          <a:p>
            <a:r>
              <a:rPr lang="en-US" dirty="0"/>
              <a:t>Therefore OT&gt;OS, as OT is the hypotenuse of triangle OST.</a:t>
            </a:r>
          </a:p>
          <a:p>
            <a:r>
              <a:rPr lang="en-US" dirty="0"/>
              <a:t>This implies that S is inside the circle, as OT is a radius.</a:t>
            </a:r>
          </a:p>
          <a:p>
            <a:r>
              <a:rPr lang="en-US" dirty="0"/>
              <a:t>Thus the line through T and S must cut the circle again. But PQ is a tangent, and so this is a contradiction. Hence we have shown that ∠OTP is a right angle.</a:t>
            </a:r>
            <a:endParaRPr lang="en-AU" dirty="0"/>
          </a:p>
        </p:txBody>
      </p:sp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A425B952-F4FA-4E09-9161-301557067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771" y="1598437"/>
            <a:ext cx="3001658" cy="226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angent - Perpendicular to Radius | Brilliant Math &amp;amp; Science Wiki">
            <a:extLst>
              <a:ext uri="{FF2B5EF4-FFF2-40B4-BE49-F238E27FC236}">
                <a16:creationId xmlns:a16="http://schemas.microsoft.com/office/drawing/2014/main" id="{8869C9B4-BCFD-4456-81EA-92D62426B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169" y="4231037"/>
            <a:ext cx="2016063" cy="194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21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46" y="365125"/>
            <a:ext cx="10857854" cy="1325563"/>
          </a:xfrm>
        </p:spPr>
        <p:txBody>
          <a:bodyPr/>
          <a:lstStyle/>
          <a:p>
            <a:r>
              <a:rPr lang="en-US" dirty="0"/>
              <a:t>Theorem 6: Two tangents from the same point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The two tangents drawn from an external point to a circle are the same length.</a:t>
            </a:r>
          </a:p>
          <a:p>
            <a:r>
              <a:rPr lang="en-US" dirty="0"/>
              <a:t>Proof</a:t>
            </a:r>
          </a:p>
          <a:p>
            <a:r>
              <a:rPr lang="en-US" dirty="0"/>
              <a:t>We can see that ΔXPO is congruent to ΔXQO using the RHS test, as ∠XPO=∠XQO=90°, the side XO is common and OP=OQ (radii).</a:t>
            </a:r>
          </a:p>
          <a:p>
            <a:r>
              <a:rPr lang="en-US" dirty="0"/>
              <a:t>Therefore XP=XQ.</a:t>
            </a:r>
          </a:p>
          <a:p>
            <a:r>
              <a:rPr lang="en-US" dirty="0"/>
              <a:t>The alternate segment theorem</a:t>
            </a:r>
          </a:p>
          <a:p>
            <a:r>
              <a:rPr lang="en-US" dirty="0"/>
              <a:t>In the diagram:</a:t>
            </a:r>
          </a:p>
          <a:p>
            <a:r>
              <a:rPr lang="en-US" dirty="0"/>
              <a:t>The shaded segment is called the alternate segment in relation to ∠STQ.</a:t>
            </a:r>
          </a:p>
          <a:p>
            <a:r>
              <a:rPr lang="en-US" dirty="0"/>
              <a:t>The unshaded segment is alternate to ∠STP.</a:t>
            </a:r>
            <a:endParaRPr lang="en-AU" dirty="0"/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A9030D7B-7BB4-4981-993A-199788704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527" y="1419244"/>
            <a:ext cx="2260347" cy="145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91300326-10F8-4B09-B9B3-DB6E3AF72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538" y="3016251"/>
            <a:ext cx="178117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ircle Theorem: Tangents from the Same Point Are the Same Length (Key Stage  3)">
            <a:extLst>
              <a:ext uri="{FF2B5EF4-FFF2-40B4-BE49-F238E27FC236}">
                <a16:creationId xmlns:a16="http://schemas.microsoft.com/office/drawing/2014/main" id="{5572EFC8-AE53-423B-A510-B36562233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520" y="5438756"/>
            <a:ext cx="2511193" cy="117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87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Theorem 7: Alternate segment theorem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The angle between a tangent and a chord drawn from the point of contact is equal to any angle in the alternate segment.</a:t>
            </a:r>
          </a:p>
          <a:p>
            <a:r>
              <a:rPr lang="en-US" dirty="0"/>
              <a:t>Proof</a:t>
            </a:r>
          </a:p>
          <a:p>
            <a:r>
              <a:rPr lang="en-US" dirty="0"/>
              <a:t>Let ∠STQ=x°, ∠RTS=y° and ∠TRS=z°, where RT is a diameter.</a:t>
            </a:r>
          </a:p>
          <a:p>
            <a:r>
              <a:rPr lang="en-US" dirty="0"/>
              <a:t>Then ∠RST=90° (Theorem 3, angle subtended by a diameter), and therefore </a:t>
            </a:r>
            <a:r>
              <a:rPr lang="en-US" dirty="0" err="1"/>
              <a:t>y+z</a:t>
            </a:r>
            <a:r>
              <a:rPr lang="en-US" dirty="0"/>
              <a:t>=90.</a:t>
            </a:r>
          </a:p>
          <a:p>
            <a:r>
              <a:rPr lang="en-US" dirty="0"/>
              <a:t>Also ∠RTQ=90° (Theorem 5, tangent is perpendicular to radius), and therefore </a:t>
            </a:r>
            <a:r>
              <a:rPr lang="en-US" dirty="0" err="1"/>
              <a:t>x+y</a:t>
            </a:r>
            <a:r>
              <a:rPr lang="en-US" dirty="0"/>
              <a:t>=90.</a:t>
            </a:r>
          </a:p>
          <a:p>
            <a:r>
              <a:rPr lang="en-US" dirty="0"/>
              <a:t>Thus x=z. But ∠TXS is in the same segment as ∠TRS and so ∠TXS=x°.</a:t>
            </a:r>
          </a:p>
        </p:txBody>
      </p:sp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2D207AAA-3CE2-4573-B416-7DD7A7D20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283" y="1992177"/>
            <a:ext cx="2072899" cy="181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lternate Segment Theorem">
            <a:extLst>
              <a:ext uri="{FF2B5EF4-FFF2-40B4-BE49-F238E27FC236}">
                <a16:creationId xmlns:a16="http://schemas.microsoft.com/office/drawing/2014/main" id="{2299A92C-747F-456D-A995-1BF8BAA32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535" y="4285751"/>
            <a:ext cx="1813465" cy="169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33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Find the magnitudes of the angles x and y in the diagram.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Triangle PST is isosceles (Theorem 6, two tangents from the same point).</a:t>
            </a:r>
          </a:p>
          <a:p>
            <a:r>
              <a:rPr lang="en-US" dirty="0"/>
              <a:t>Therefore ∠PST=∠PTS and so y=75.</a:t>
            </a:r>
          </a:p>
          <a:p>
            <a:r>
              <a:rPr lang="en-US" dirty="0"/>
              <a:t>The alternate segment theorem gives x=y=75.</a:t>
            </a:r>
            <a:endParaRPr lang="en-AU" dirty="0"/>
          </a:p>
        </p:txBody>
      </p:sp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2B7A6AA7-B4C2-43EC-A35D-06522A551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125" y="3274972"/>
            <a:ext cx="3513213" cy="171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97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869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2668"/>
            <a:ext cx="10515600" cy="4351338"/>
          </a:xfrm>
        </p:spPr>
        <p:txBody>
          <a:bodyPr/>
          <a:lstStyle/>
          <a:p>
            <a:r>
              <a:rPr lang="en-US" dirty="0"/>
              <a:t>Find the values of x and y, where PT is tangent to the circle </a:t>
            </a:r>
            <a:r>
              <a:rPr lang="en-US" dirty="0" err="1"/>
              <a:t>centre</a:t>
            </a:r>
            <a:r>
              <a:rPr lang="en-US" dirty="0"/>
              <a:t> O.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x=30 as the angle at the circumference is half the angle subtended at the </a:t>
            </a:r>
            <a:r>
              <a:rPr lang="en-US" dirty="0" err="1"/>
              <a:t>centre</a:t>
            </a:r>
            <a:r>
              <a:rPr lang="en-US" dirty="0"/>
              <a:t>, and so y=60 as ∠OTP is a right angle.</a:t>
            </a:r>
            <a:endParaRPr lang="en-AU" dirty="0"/>
          </a:p>
        </p:txBody>
      </p:sp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36166432-B50A-4FF1-89D4-A4A0887D0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210" y="3197641"/>
            <a:ext cx="3430456" cy="235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18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1158"/>
            <a:ext cx="10515600" cy="4351338"/>
          </a:xfrm>
        </p:spPr>
        <p:txBody>
          <a:bodyPr>
            <a:normAutofit/>
          </a:bodyPr>
          <a:lstStyle/>
          <a:p>
            <a:r>
              <a:rPr lang="en-AU" dirty="0"/>
              <a:t>The tangents to a circle at F and G meet at H. A chord FK is drawn parallel to HG. Prove that triangle FGK is isosceles.</a:t>
            </a:r>
          </a:p>
          <a:p>
            <a:r>
              <a:rPr lang="en-AU" dirty="0"/>
              <a:t>Solution</a:t>
            </a:r>
          </a:p>
          <a:p>
            <a:r>
              <a:rPr lang="en-AU" dirty="0"/>
              <a:t>Let ∠XGK=y°.</a:t>
            </a:r>
          </a:p>
          <a:p>
            <a:r>
              <a:rPr lang="en-AU" dirty="0"/>
              <a:t>Then ∠GFK=y° (alternate segment theorem) and ∠GKF=y° (alternate angles).</a:t>
            </a:r>
          </a:p>
          <a:p>
            <a:r>
              <a:rPr lang="en-AU" dirty="0"/>
              <a:t>Therefore triangle FGK is isosceles with FG=KG.</a:t>
            </a:r>
          </a:p>
        </p:txBody>
      </p:sp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63FDCF05-2FE9-42EA-9BA2-92EBA10F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296" y="1237713"/>
            <a:ext cx="2748608" cy="219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6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t="-15000" r="-1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55BC5-E1E5-4247-B056-A7F7DD2C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0725"/>
            <a:ext cx="10515600" cy="1325563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3D2E6-9AA9-4EC2-AE0B-FBCC9760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3756"/>
            <a:ext cx="10515600" cy="4351338"/>
          </a:xfrm>
        </p:spPr>
        <p:txBody>
          <a:bodyPr/>
          <a:lstStyle/>
          <a:p>
            <a:r>
              <a:rPr lang="en-US" dirty="0"/>
              <a:t>A tangent to a circle is perpendicular to the radius drawn from the point of contact.</a:t>
            </a:r>
          </a:p>
          <a:p>
            <a:r>
              <a:rPr lang="en-US" dirty="0"/>
              <a:t>The two tangents drawn from an external point to a circle are the same length.</a:t>
            </a:r>
          </a:p>
          <a:p>
            <a:r>
              <a:rPr lang="en-US" dirty="0"/>
              <a:t>In the diagram, the </a:t>
            </a:r>
            <a:r>
              <a:rPr lang="en-US" b="1" dirty="0"/>
              <a:t>alternate segment </a:t>
            </a:r>
            <a:r>
              <a:rPr lang="en-US" dirty="0"/>
              <a:t>to ∠STQ is shaded, and the alternate segment to ∠STP is unshaded.</a:t>
            </a:r>
          </a:p>
          <a:p>
            <a:r>
              <a:rPr lang="en-US" dirty="0">
                <a:solidFill>
                  <a:srgbClr val="0070C0"/>
                </a:solidFill>
              </a:rPr>
              <a:t>Alternate segment theorem</a:t>
            </a:r>
            <a:r>
              <a:rPr lang="en-US" dirty="0"/>
              <a:t> The angle between a tangent and a chord drawn from the point of contact is equal to any angle in the alternate segment.</a:t>
            </a:r>
            <a:endParaRPr lang="en-AU" dirty="0"/>
          </a:p>
        </p:txBody>
      </p:sp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1376CEE0-39B2-4F18-9ECF-F351E0892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103" y="72057"/>
            <a:ext cx="2283578" cy="178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angent - Perpendicular to Radius | Brilliant Math &amp;amp; Science Wiki">
            <a:extLst>
              <a:ext uri="{FF2B5EF4-FFF2-40B4-BE49-F238E27FC236}">
                <a16:creationId xmlns:a16="http://schemas.microsoft.com/office/drawing/2014/main" id="{A127599B-7CCA-4A95-A317-D2228D93A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780" y="-15499"/>
            <a:ext cx="2016063" cy="194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ircle Theorem: Tangents from the Same Point Are the Same Length (Key Stage  3)">
            <a:extLst>
              <a:ext uri="{FF2B5EF4-FFF2-40B4-BE49-F238E27FC236}">
                <a16:creationId xmlns:a16="http://schemas.microsoft.com/office/drawing/2014/main" id="{C72D1865-E1B3-4746-8816-7B4FA12E5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852" y="434601"/>
            <a:ext cx="2511193" cy="117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lternate Segment Theorem">
            <a:extLst>
              <a:ext uri="{FF2B5EF4-FFF2-40B4-BE49-F238E27FC236}">
                <a16:creationId xmlns:a16="http://schemas.microsoft.com/office/drawing/2014/main" id="{AF14C314-7C4C-476F-BB4E-A8B58997D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535" y="2467874"/>
            <a:ext cx="1813465" cy="169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80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768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Tangents</vt:lpstr>
      <vt:lpstr>Tangent </vt:lpstr>
      <vt:lpstr>Theorem 5: Tangent is perpendicular to radius</vt:lpstr>
      <vt:lpstr>Theorem 6: Two tangents from the same point</vt:lpstr>
      <vt:lpstr>Theorem 7: Alternate segment theorem</vt:lpstr>
      <vt:lpstr>Example </vt:lpstr>
      <vt:lpstr>Example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Tangents</dc:title>
  <dc:creator>Lyn ZHANG</dc:creator>
  <cp:lastModifiedBy>Lyn ZHANG</cp:lastModifiedBy>
  <cp:revision>4</cp:revision>
  <dcterms:created xsi:type="dcterms:W3CDTF">2021-09-23T00:45:21Z</dcterms:created>
  <dcterms:modified xsi:type="dcterms:W3CDTF">2021-09-23T01:08:32Z</dcterms:modified>
</cp:coreProperties>
</file>