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96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2807A3-7B8D-4446-8CDE-66C96CE0F9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334431-7EE0-4E9C-B063-71672F67E0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9D6B57-D278-45E6-BD9F-D189C8389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AB25E-6FA9-4D95-8C58-08F272402B79}" type="datetimeFigureOut">
              <a:rPr lang="en-AU" smtClean="0"/>
              <a:t>23/09/2021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3D2536-F484-4A0B-8967-9B6709E96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0BA211-18DA-4F4E-8C23-51625CAB0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B6A1E-EB5B-41DC-B4B3-45E7A625E1D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4306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21B62-B89B-4916-BEB0-4D8FC9488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16375F-9D75-421D-B4A3-623602EDC1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A1A7A1-FE97-4938-9C6F-18DD60A44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AB25E-6FA9-4D95-8C58-08F272402B79}" type="datetimeFigureOut">
              <a:rPr lang="en-AU" smtClean="0"/>
              <a:t>23/09/2021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277A1E-FEA9-4499-B326-AFE607BBF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E98A2C-8390-479A-BD3E-98228373D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B6A1E-EB5B-41DC-B4B3-45E7A625E1D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69087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512094D-C57A-4F1E-B7BE-85A95C48C3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8CF61E-5292-4937-885C-CFE9B2125D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6CE82C-812D-46D1-B369-B05486BAF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AB25E-6FA9-4D95-8C58-08F272402B79}" type="datetimeFigureOut">
              <a:rPr lang="en-AU" smtClean="0"/>
              <a:t>23/09/2021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3828C9-920B-4391-A762-BB68219B1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796331-59E6-4E8F-8AB6-B1C201CE8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B6A1E-EB5B-41DC-B4B3-45E7A625E1D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6173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8FF15-3322-468E-91F7-4EFE3E11B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9DBBC8-79E8-4AE9-98B1-D96BBD7EBA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5ABA08-D852-4E70-8D8C-DF7355259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AB25E-6FA9-4D95-8C58-08F272402B79}" type="datetimeFigureOut">
              <a:rPr lang="en-AU" smtClean="0"/>
              <a:t>23/09/2021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0CA192-0B95-4415-9C9D-D8245D555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6B6484-6E78-4F69-8E3C-DA2C5FD55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B6A1E-EB5B-41DC-B4B3-45E7A625E1D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32483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3AA9F-E12C-4E5E-A947-DFA5B32FB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FC59BB-D180-47E1-A905-8ABAEB409C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65DA77-6397-4AA9-A61A-55A093CF6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AB25E-6FA9-4D95-8C58-08F272402B79}" type="datetimeFigureOut">
              <a:rPr lang="en-AU" smtClean="0"/>
              <a:t>23/09/2021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3A3449-DC23-4556-AA59-9D7BE51EC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7E3373-29AD-4294-BF7F-8E4E4C503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B6A1E-EB5B-41DC-B4B3-45E7A625E1D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35546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40B9DC-93EC-482B-A5CD-5F988DFB6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F7C0F7-5177-421D-92AE-B7DAACE77B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AE31CF-8950-41C1-A179-19FD07A727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9B26D3-0AA2-4AA1-B952-84458FFE1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AB25E-6FA9-4D95-8C58-08F272402B79}" type="datetimeFigureOut">
              <a:rPr lang="en-AU" smtClean="0"/>
              <a:t>23/09/2021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082986-689A-48F8-88C3-B41C345A4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21BC9F-F0D1-4C30-9EC9-6FD42EC1D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B6A1E-EB5B-41DC-B4B3-45E7A625E1D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14342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4C332F-F4A0-4D7E-9811-7C6C6D4B1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89CADE-592A-4B2A-A48F-C38F4CD749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CA0C60-C7F6-4490-80FF-D9F16C194C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493D2A7-7A65-4C53-8AE1-E8F3FE8552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C76BEF-A685-4BB4-A3AA-A209D43D09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6196D8-5E2E-49D7-8B1F-D3456DA2A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AB25E-6FA9-4D95-8C58-08F272402B79}" type="datetimeFigureOut">
              <a:rPr lang="en-AU" smtClean="0"/>
              <a:t>23/09/2021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AF88F07-F9EE-44B7-BD21-70A3D8A48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C656A6-920F-482F-B340-E8B1BF84B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B6A1E-EB5B-41DC-B4B3-45E7A625E1D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74763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720DF-87A8-4089-8A27-6C660717B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3FDEE95-98CB-4E3B-B50D-488ADBDA5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AB25E-6FA9-4D95-8C58-08F272402B79}" type="datetimeFigureOut">
              <a:rPr lang="en-AU" smtClean="0"/>
              <a:t>23/09/2021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087F57-86FB-4FCB-B148-55040D6DB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08D6FB-CAFE-482A-88B8-84ACE3DAC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B6A1E-EB5B-41DC-B4B3-45E7A625E1D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10581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AEB78B0-7CDD-4C20-A16E-94460AEFF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AB25E-6FA9-4D95-8C58-08F272402B79}" type="datetimeFigureOut">
              <a:rPr lang="en-AU" smtClean="0"/>
              <a:t>23/09/2021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BA0E5A-21F9-4255-BDED-C3873CD24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6C568F-EE08-4A3A-962F-4979C9514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B6A1E-EB5B-41DC-B4B3-45E7A625E1D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43954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43045-3897-40BD-8BF6-FF948CAEF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AE5ED-B232-41A2-93E1-CC31F63722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AE69AB-B0D7-4631-AB00-7B34811E20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F9DFFB-FE65-40C9-A600-1BDCBC168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AB25E-6FA9-4D95-8C58-08F272402B79}" type="datetimeFigureOut">
              <a:rPr lang="en-AU" smtClean="0"/>
              <a:t>23/09/2021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4B19BE-20FB-40BA-9330-ADA3D9B88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5A7965-EBE4-4776-B870-0BC1FDF70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B6A1E-EB5B-41DC-B4B3-45E7A625E1D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40906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E4542A-30F6-4708-AE3D-838E85348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9B66C83-98C3-4520-9F7C-62A8B2D923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EEE674-4230-47D4-9F2B-B9BF78C58C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1E54E2-E201-43F1-AFBA-24E0964E2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AB25E-6FA9-4D95-8C58-08F272402B79}" type="datetimeFigureOut">
              <a:rPr lang="en-AU" smtClean="0"/>
              <a:t>23/09/2021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995452-1E33-4DEB-A4C9-4D547658F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FF639F-473E-44DF-B2A3-9465B0B1B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B6A1E-EB5B-41DC-B4B3-45E7A625E1D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61635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377E827-F5D5-4623-BA29-EBDE171F2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3E1ABB-E4E8-4E98-B607-CDD2C69A63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D1C410-139D-4DB6-A6A0-8355F9956C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0AB25E-6FA9-4D95-8C58-08F272402B79}" type="datetimeFigureOut">
              <a:rPr lang="en-AU" smtClean="0"/>
              <a:t>23/09/2021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B23E2-ADB5-4516-994F-0ED28AE901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B0B5C3-C8AA-4D6A-803A-B2A6F50E52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B6A1E-EB5B-41DC-B4B3-45E7A625E1D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65172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onic-pi.mehackit.org/exercises/en/10-cheatsheet/01-cheatsheet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ckoverflow.com/questions/43278964/how-to-add-categories-to-your-chord-diagram-in-d3-js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stackoverflow.com/questions/43278964/how-to-add-categories-to-your-chord-diagram-in-d3-js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ckoverflow.com/questions/43278964/how-to-add-categories-to-your-chord-diagram-in-d3-js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stackoverflow.com/questions/43278964/how-to-add-categories-to-your-chord-diagram-in-d3-js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stackoverflow.com/questions/43278964/how-to-add-categories-to-your-chord-diagram-in-d3-js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stackoverflow.com/questions/43278964/how-to-add-categories-to-your-chord-diagram-in-d3-js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stackoverflow.com/questions/43278964/how-to-add-categories-to-your-chord-diagram-in-d3-js" TargetMode="External"/><Relationship Id="rId7" Type="http://schemas.openxmlformats.org/officeDocument/2006/relationships/image" Target="../media/image10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7ACB5-7A6D-4797-A909-931605EE32A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Chords in circles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046CB9-DAC8-4BDE-9F80-30968D5B14C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10C</a:t>
            </a:r>
          </a:p>
        </p:txBody>
      </p:sp>
    </p:spTree>
    <p:extLst>
      <p:ext uri="{BB962C8B-B14F-4D97-AF65-F5344CB8AC3E}">
        <p14:creationId xmlns:p14="http://schemas.microsoft.com/office/powerpoint/2010/main" val="831445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2B945-60D9-4122-92CC-94E30CE15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Theorem 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23B083-EAE0-493C-902B-E2C18B2D7E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712" y="1690688"/>
            <a:ext cx="10515600" cy="4351338"/>
          </a:xfrm>
        </p:spPr>
        <p:txBody>
          <a:bodyPr/>
          <a:lstStyle/>
          <a:p>
            <a:r>
              <a:rPr lang="en-US" dirty="0"/>
              <a:t>If AB and CD are two chords of a circle that cut at a point P (which may be inside or outside the circle), then PA⋅PB=PC⋅PD.</a:t>
            </a:r>
            <a:endParaRPr lang="en-AU" dirty="0"/>
          </a:p>
        </p:txBody>
      </p:sp>
      <p:pic>
        <p:nvPicPr>
          <p:cNvPr id="1026" name="Picture 2" descr="Two chords AB and CD of a circle intersect each other at P outside the  circle. If AB = 6cm, BP = 2cm and PD = 2.5cm, find CD. - Sarthaks eConnect |">
            <a:extLst>
              <a:ext uri="{FF2B5EF4-FFF2-40B4-BE49-F238E27FC236}">
                <a16:creationId xmlns:a16="http://schemas.microsoft.com/office/drawing/2014/main" id="{D1FC1285-5350-46EE-A5D3-069F8FA6D3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2591" y="2581577"/>
            <a:ext cx="3442052" cy="2316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n the given figure two chords ab and cd of a circle intersect at a point p  if ab cd prove that arc ad arc cb - Mathematics - TopperLearning.com |  3ejcqsgg">
            <a:extLst>
              <a:ext uri="{FF2B5EF4-FFF2-40B4-BE49-F238E27FC236}">
                <a16:creationId xmlns:a16="http://schemas.microsoft.com/office/drawing/2014/main" id="{8D8BE78C-F654-402A-A964-830671473E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7704" y="2581577"/>
            <a:ext cx="2473112" cy="2316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837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2B945-60D9-4122-92CC-94E30CE15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</a:t>
            </a:r>
            <a:endParaRPr lang="en-A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E23B083-EAE0-493C-902B-E2C18B2D7E5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AU" dirty="0">
                    <a:solidFill>
                      <a:srgbClr val="0070C0"/>
                    </a:solidFill>
                  </a:rPr>
                  <a:t>Case 1:</a:t>
                </a:r>
              </a:p>
              <a:p>
                <a:r>
                  <a:rPr lang="en-AU" dirty="0"/>
                  <a:t>The intersection point P is inside the circle.</a:t>
                </a:r>
              </a:p>
              <a:p>
                <a:r>
                  <a:rPr lang="en-AU" dirty="0"/>
                  <a:t>Consider triangles APC and DPB:</a:t>
                </a:r>
              </a:p>
              <a:p>
                <a:r>
                  <a:rPr lang="en-AU" dirty="0"/>
                  <a:t>∠APC =∠DPB (vertically opposite) </a:t>
                </a:r>
              </a:p>
              <a:p>
                <a:r>
                  <a:rPr lang="en-AU" dirty="0"/>
                  <a:t>∠CAB =∠BDC (angles in the same segment)</a:t>
                </a:r>
              </a:p>
              <a:p>
                <a:r>
                  <a:rPr lang="en-AU" dirty="0"/>
                  <a:t>Thus triangle APC is similar to triangle DPB. This gives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AU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AU" i="1" smtClean="0">
                            <a:latin typeface="Cambria Math" panose="02040503050406030204" pitchFamily="18" charset="0"/>
                          </a:rPr>
                          <m:t>𝐴</m:t>
                        </m:r>
                      </m:num>
                      <m:den>
                        <m:r>
                          <a:rPr lang="en-AU" i="1" smtClean="0">
                            <a:latin typeface="Cambria Math" panose="02040503050406030204" pitchFamily="18" charset="0"/>
                          </a:rPr>
                          <m:t>𝑃𝐷</m:t>
                        </m:r>
                      </m:den>
                    </m:f>
                  </m:oMath>
                </a14:m>
                <a:r>
                  <a:rPr lang="en-AU" dirty="0"/>
                  <a:t> =</a:t>
                </a:r>
                <a:r>
                  <a:rPr lang="en-AU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num>
                      <m:den>
                        <m:r>
                          <a:rPr lang="en-AU" i="1" smtClean="0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den>
                    </m:f>
                  </m:oMath>
                </a14:m>
                <a:r>
                  <a:rPr lang="en-AU" dirty="0"/>
                  <a:t>  </a:t>
                </a:r>
              </a:p>
              <a:p>
                <a:r>
                  <a:rPr lang="en-AU" dirty="0"/>
                  <a:t>∴PA⋅PB =PC⋅PD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E23B083-EAE0-493C-902B-E2C18B2D7E5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043" t="-2241" b="-84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 descr="PIC">
            <a:extLst>
              <a:ext uri="{FF2B5EF4-FFF2-40B4-BE49-F238E27FC236}">
                <a16:creationId xmlns:a16="http://schemas.microsoft.com/office/drawing/2014/main" id="{CD1F038A-1FDA-4FE5-A028-458BEE9513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5602" y="154094"/>
            <a:ext cx="3011241" cy="2747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8642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2B945-60D9-4122-92CC-94E30CE15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</a:t>
            </a:r>
            <a:endParaRPr lang="en-A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E23B083-EAE0-493C-902B-E2C18B2D7E5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>
                    <a:solidFill>
                      <a:srgbClr val="0070C0"/>
                    </a:solidFill>
                  </a:rPr>
                  <a:t>Case 2:</a:t>
                </a:r>
              </a:p>
              <a:p>
                <a:r>
                  <a:rPr lang="en-US" dirty="0"/>
                  <a:t>The intersection point P is outside the circle.</a:t>
                </a:r>
              </a:p>
              <a:p>
                <a:r>
                  <a:rPr lang="en-US" dirty="0"/>
                  <a:t>Show that triangle APD is similar to triangle CPB. This gives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AU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AU" i="1" smtClean="0">
                            <a:latin typeface="Cambria Math" panose="02040503050406030204" pitchFamily="18" charset="0"/>
                          </a:rPr>
                          <m:t>𝐴</m:t>
                        </m:r>
                      </m:num>
                      <m:den>
                        <m:r>
                          <a:rPr lang="en-AU" i="1" smtClean="0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den>
                    </m:f>
                  </m:oMath>
                </a14:m>
                <a:r>
                  <a:rPr lang="en-AU" dirty="0"/>
                  <a:t> =</a:t>
                </a:r>
                <a:r>
                  <a:rPr lang="en-AU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num>
                      <m:den>
                        <m:r>
                          <a:rPr lang="en-AU" i="1" smtClean="0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den>
                    </m:f>
                  </m:oMath>
                </a14:m>
                <a:r>
                  <a:rPr lang="en-AU" dirty="0"/>
                  <a:t>  </a:t>
                </a:r>
              </a:p>
              <a:p>
                <a:r>
                  <a:rPr lang="en-US" dirty="0"/>
                  <a:t>∴PA⋅PB =PC⋅PD</a:t>
                </a:r>
              </a:p>
              <a:p>
                <a:r>
                  <a:rPr lang="en-US" dirty="0"/>
                  <a:t>A converse of Theorem 8 is:</a:t>
                </a:r>
              </a:p>
              <a:p>
                <a:r>
                  <a:rPr lang="en-US" dirty="0"/>
                  <a:t>If line segments AB and CD intersect at a point M and AM⋅BM=CM⋅DM, then the points A, B, C and D are concyclic.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E23B083-EAE0-493C-902B-E2C18B2D7E5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4" name="Picture 2" descr="PIC">
            <a:extLst>
              <a:ext uri="{FF2B5EF4-FFF2-40B4-BE49-F238E27FC236}">
                <a16:creationId xmlns:a16="http://schemas.microsoft.com/office/drawing/2014/main" id="{C7430FF0-9392-4B8A-9ED8-75B7341EA9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5863" y="238852"/>
            <a:ext cx="3301154" cy="2085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7602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2B945-60D9-4122-92CC-94E30CE15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Theorem 9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E23B083-EAE0-493C-902B-E2C18B2D7E5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AU" dirty="0"/>
                  <a:t>If P is a point outside a circle and T, A, B are points on the circle such that PT is a tangent and PAB is a secant, then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AU" i="0" smtClean="0">
                        <a:latin typeface="Cambria Math" panose="02040503050406030204" pitchFamily="18" charset="0"/>
                      </a:rPr>
                      <m:t>P</m:t>
                    </m:r>
                    <m:sSup>
                      <m:sSupPr>
                        <m:ctrlPr>
                          <a:rPr lang="en-AU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AU" i="0" smtClean="0">
                            <a:latin typeface="Cambria Math" panose="02040503050406030204" pitchFamily="18" charset="0"/>
                          </a:rPr>
                          <m:t>T</m:t>
                        </m:r>
                      </m:e>
                      <m:sup>
                        <m:r>
                          <a:rPr lang="en-AU" i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=PA⋅PB.</a:t>
                </a:r>
              </a:p>
              <a:p>
                <a:r>
                  <a:rPr lang="en-AU" dirty="0"/>
                  <a:t>Proof</a:t>
                </a:r>
              </a:p>
              <a:p>
                <a:r>
                  <a:rPr lang="en-AU" dirty="0"/>
                  <a:t>Consider triangles PAT and PTB:</a:t>
                </a:r>
              </a:p>
              <a:p>
                <a:r>
                  <a:rPr lang="en-AU" dirty="0"/>
                  <a:t>∠ATP =∠TBA (alternate segment theorem) </a:t>
                </a:r>
              </a:p>
              <a:p>
                <a:r>
                  <a:rPr lang="en-AU" dirty="0"/>
                  <a:t>∠PAT =∠PTB (angle sum of a triangle)</a:t>
                </a:r>
              </a:p>
              <a:p>
                <a:r>
                  <a:rPr lang="en-AU" dirty="0"/>
                  <a:t>Therefore triangle PAT is similar to triangle PTB. This gives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AU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AU" i="1" smtClean="0">
                            <a:latin typeface="Cambria Math" panose="02040503050406030204" pitchFamily="18" charset="0"/>
                          </a:rPr>
                          <m:t>𝐴</m:t>
                        </m:r>
                      </m:num>
                      <m:den>
                        <m:r>
                          <a:rPr lang="en-AU" i="1" smtClean="0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den>
                    </m:f>
                  </m:oMath>
                </a14:m>
                <a:r>
                  <a:rPr lang="en-AU" dirty="0"/>
                  <a:t> =</a:t>
                </a:r>
                <a:r>
                  <a:rPr lang="en-AU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num>
                      <m:den>
                        <m:r>
                          <a:rPr lang="en-AU" i="1" smtClean="0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den>
                    </m:f>
                  </m:oMath>
                </a14:m>
                <a:r>
                  <a:rPr lang="en-AU" dirty="0"/>
                  <a:t>  </a:t>
                </a:r>
              </a:p>
              <a:p>
                <a:r>
                  <a:rPr lang="en-AU" dirty="0"/>
                  <a:t>∴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AU" i="0" smtClean="0">
                        <a:latin typeface="Cambria Math" panose="02040503050406030204" pitchFamily="18" charset="0"/>
                      </a:rPr>
                      <m:t>P</m:t>
                    </m:r>
                    <m:sSup>
                      <m:sSupPr>
                        <m:ctrlPr>
                          <a:rPr lang="en-AU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AU" i="0" smtClean="0">
                            <a:latin typeface="Cambria Math" panose="02040503050406030204" pitchFamily="18" charset="0"/>
                          </a:rPr>
                          <m:t>T</m:t>
                        </m:r>
                      </m:e>
                      <m:sup>
                        <m:r>
                          <a:rPr lang="en-AU" i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AU" dirty="0"/>
                  <a:t> =PA⋅PB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E23B083-EAE0-493C-902B-E2C18B2D7E5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043" t="-3081" b="-56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098" name="Picture 2" descr="PIC">
            <a:extLst>
              <a:ext uri="{FF2B5EF4-FFF2-40B4-BE49-F238E27FC236}">
                <a16:creationId xmlns:a16="http://schemas.microsoft.com/office/drawing/2014/main" id="{5FE7745C-4E66-4392-8806-E020348D9F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2476" y="95251"/>
            <a:ext cx="2364666" cy="1595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9008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2B945-60D9-4122-92CC-94E30CE15F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05736"/>
          </a:xfrm>
        </p:spPr>
        <p:txBody>
          <a:bodyPr/>
          <a:lstStyle/>
          <a:p>
            <a:r>
              <a:rPr lang="en-US" dirty="0"/>
              <a:t>Example </a:t>
            </a:r>
            <a:endParaRPr lang="en-A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E23B083-EAE0-493C-902B-E2C18B2D7E5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1348354"/>
                <a:ext cx="10515600" cy="4742479"/>
              </a:xfrm>
            </p:spPr>
            <p:txBody>
              <a:bodyPr>
                <a:normAutofit fontScale="85000" lnSpcReduction="20000"/>
              </a:bodyPr>
              <a:lstStyle/>
              <a:p>
                <a:r>
                  <a:rPr lang="en-US" dirty="0"/>
                  <a:t>The arch of a bridge is to be in the form of an arc of a circle. The span of the bridge is to be 25 m and the height in the middle 2 m. Find the radius of the circle.</a:t>
                </a:r>
              </a:p>
              <a:p>
                <a:r>
                  <a:rPr lang="en-US" dirty="0"/>
                  <a:t>Let r be the radius of the circle. Then PQ=2r−2.</a:t>
                </a:r>
              </a:p>
              <a:p>
                <a:r>
                  <a:rPr lang="en-US" dirty="0"/>
                  <a:t>Use Theorem 8 with the chords RQ and MN:</a:t>
                </a:r>
              </a:p>
              <a:p>
                <a:r>
                  <a:rPr lang="en-US" dirty="0"/>
                  <a:t>RP⋅PQ=MP⋅PN</a:t>
                </a:r>
              </a:p>
              <a:p>
                <a:r>
                  <a:rPr lang="en-US" dirty="0"/>
                  <a:t>Therefore</a:t>
                </a:r>
              </a:p>
              <a:p>
                <a:r>
                  <a:rPr lang="en-US" dirty="0"/>
                  <a:t>2PQ</a:t>
                </a:r>
                <a:r>
                  <a:rPr lang="en-US" dirty="0">
                    <a:solidFill>
                      <a:schemeClr val="tx1"/>
                    </a:solidFill>
                  </a:rPr>
                  <a:t>=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12.5</m:t>
                        </m:r>
                      </m:e>
                      <m:sup>
                        <m:r>
                          <a:rPr lang="en-AU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  <a:p>
                <a:r>
                  <a:rPr lang="en-US" dirty="0"/>
                  <a:t>PQ =</a:t>
                </a:r>
                <a:r>
                  <a:rPr lang="en-AU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AU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12.5</m:t>
                            </m:r>
                          </m:e>
                          <m:sup>
                            <m:r>
                              <a:rPr lang="en-AU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AU" dirty="0"/>
                  <a:t> </a:t>
                </a:r>
                <a:endParaRPr lang="en-US" dirty="0"/>
              </a:p>
              <a:p>
                <a:r>
                  <a:rPr lang="en-US" dirty="0"/>
                  <a:t>2r−2 =</a:t>
                </a:r>
                <a:r>
                  <a:rPr lang="en-AU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AU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12.5</m:t>
                            </m:r>
                          </m:e>
                          <m:sup>
                            <m:r>
                              <a:rPr lang="en-AU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 as PQ=2r−2</a:t>
                </a:r>
              </a:p>
              <a:p>
                <a:r>
                  <a:rPr lang="en-US" dirty="0"/>
                  <a:t>∴r =</a:t>
                </a:r>
                <a:r>
                  <a:rPr lang="en-AU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AU" dirty="0"/>
                  <a:t> </a:t>
                </a:r>
                <a:r>
                  <a:rPr lang="en-US" dirty="0"/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AU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12.5</m:t>
                            </m:r>
                          </m:e>
                          <m:sup>
                            <m:r>
                              <a:rPr lang="en-AU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AU" dirty="0"/>
                  <a:t> </a:t>
                </a:r>
                <a:r>
                  <a:rPr lang="en-US" dirty="0"/>
                  <a:t>+2)=</a:t>
                </a:r>
                <a:r>
                  <a:rPr lang="en-AU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64</m:t>
                        </m:r>
                        <m: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16</m:t>
                        </m:r>
                      </m:den>
                    </m:f>
                  </m:oMath>
                </a14:m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:r>
                  <a:rPr lang="en-US" dirty="0"/>
                  <a:t> m</a:t>
                </a:r>
                <a:endParaRPr lang="en-AU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E23B083-EAE0-493C-902B-E2C18B2D7E5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348354"/>
                <a:ext cx="10515600" cy="4742479"/>
              </a:xfrm>
              <a:blipFill>
                <a:blip r:embed="rId4"/>
                <a:stretch>
                  <a:fillRect l="-754" t="-295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122" name="Picture 2" descr="PIC">
            <a:extLst>
              <a:ext uri="{FF2B5EF4-FFF2-40B4-BE49-F238E27FC236}">
                <a16:creationId xmlns:a16="http://schemas.microsoft.com/office/drawing/2014/main" id="{625BBB40-51C4-4B47-BEE2-77DA308A42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6680" y="2026080"/>
            <a:ext cx="3283544" cy="3644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4296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2B945-60D9-4122-92CC-94E30CE15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endParaRPr lang="en-A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E23B083-EAE0-493C-902B-E2C18B2D7E5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Let A be any point inside a circle with radius r and </a:t>
                </a:r>
                <a:r>
                  <a:rPr lang="en-US" dirty="0" err="1"/>
                  <a:t>centre</a:t>
                </a:r>
                <a:r>
                  <a:rPr lang="en-US" dirty="0"/>
                  <a:t> O. Show that, if CD is a chord through A, then CA⋅AD=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AU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OA</m:t>
                        </m:r>
                      </m:e>
                      <m:sup>
                        <m:r>
                          <a:rPr lang="en-AU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Solution</a:t>
                </a:r>
              </a:p>
              <a:p>
                <a:r>
                  <a:rPr lang="en-US" dirty="0"/>
                  <a:t>Let PQ be a diameter through A as shown.</a:t>
                </a:r>
              </a:p>
              <a:p>
                <a:r>
                  <a:rPr lang="en-US" dirty="0"/>
                  <a:t>By Theorem 8:</a:t>
                </a:r>
              </a:p>
              <a:p>
                <a:r>
                  <a:rPr lang="en-US" dirty="0"/>
                  <a:t>CA⋅AD=QA⋅AP</a:t>
                </a:r>
              </a:p>
              <a:p>
                <a:r>
                  <a:rPr lang="en-US" dirty="0"/>
                  <a:t>Since QA=r−OA and AP=</a:t>
                </a:r>
                <a:r>
                  <a:rPr lang="en-US" dirty="0" err="1"/>
                  <a:t>r+OA</a:t>
                </a:r>
                <a:r>
                  <a:rPr lang="en-US" dirty="0"/>
                  <a:t>, this gives</a:t>
                </a:r>
              </a:p>
              <a:p>
                <a:r>
                  <a:rPr lang="en-US" dirty="0"/>
                  <a:t>CA⋅AD=(r−OA)(</a:t>
                </a:r>
                <a:r>
                  <a:rPr lang="en-US" dirty="0" err="1"/>
                  <a:t>r+OA</a:t>
                </a:r>
                <a:r>
                  <a:rPr lang="en-US" dirty="0"/>
                  <a:t>)=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AU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OA</m:t>
                        </m:r>
                      </m:e>
                      <m:sup>
                        <m:r>
                          <a:rPr lang="en-AU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AU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E23B083-EAE0-493C-902B-E2C18B2D7E5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146" name="Picture 2" descr="PIC">
            <a:extLst>
              <a:ext uri="{FF2B5EF4-FFF2-40B4-BE49-F238E27FC236}">
                <a16:creationId xmlns:a16="http://schemas.microsoft.com/office/drawing/2014/main" id="{A6A5C277-B61B-4A64-B10F-B7B8C9DD5D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5034" y="2714868"/>
            <a:ext cx="3089247" cy="3089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1933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2B945-60D9-4122-92CC-94E30CE15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Section summary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E23B083-EAE0-493C-902B-E2C18B2D7E5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>
                    <a:solidFill>
                      <a:srgbClr val="0070C0"/>
                    </a:solidFill>
                  </a:rPr>
                  <a:t>Theorem 8 </a:t>
                </a:r>
                <a:r>
                  <a:rPr lang="en-US" dirty="0"/>
                  <a:t>If AB and CD are two chords of a circle that cut at a point P (which may be inside or outside the circle), then PA⋅PB=PC⋅PD.</a:t>
                </a:r>
              </a:p>
              <a:p>
                <a:r>
                  <a:rPr lang="en-US" dirty="0">
                    <a:solidFill>
                      <a:srgbClr val="0070C0"/>
                    </a:solidFill>
                  </a:rPr>
                  <a:t>Theorem 9 </a:t>
                </a:r>
                <a:r>
                  <a:rPr lang="en-US" dirty="0"/>
                  <a:t>If P is a point outside a circle and T, A, B are points on the circle such that PT is a tangent and PAB is a secant, then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AU" i="0" smtClean="0">
                        <a:latin typeface="Cambria Math" panose="02040503050406030204" pitchFamily="18" charset="0"/>
                      </a:rPr>
                      <m:t>P</m:t>
                    </m:r>
                    <m:sSup>
                      <m:sSupPr>
                        <m:ctrlPr>
                          <a:rPr lang="en-AU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AU" i="0" smtClean="0">
                            <a:latin typeface="Cambria Math" panose="02040503050406030204" pitchFamily="18" charset="0"/>
                          </a:rPr>
                          <m:t>T</m:t>
                        </m:r>
                      </m:e>
                      <m:sup>
                        <m:r>
                          <a:rPr lang="en-AU" i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=PA⋅PB.</a:t>
                </a:r>
                <a:endParaRPr lang="en-AU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E23B083-EAE0-493C-902B-E2C18B2D7E5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043" t="-2241" r="-168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2" descr="Two chords AB and CD of a circle intersect each other at P outside the  circle. If AB = 6cm, BP = 2cm and PD = 2.5cm, find CD. - Sarthaks eConnect |">
            <a:extLst>
              <a:ext uri="{FF2B5EF4-FFF2-40B4-BE49-F238E27FC236}">
                <a16:creationId xmlns:a16="http://schemas.microsoft.com/office/drawing/2014/main" id="{FC40280F-A75C-4380-B052-321CFCFBF5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723" y="221785"/>
            <a:ext cx="2282610" cy="1536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in the given figure two chords ab and cd of a circle intersect at a point p  if ab cd prove that arc ad arc cb - Mathematics - TopperLearning.com |  3ejcqsgg">
            <a:extLst>
              <a:ext uri="{FF2B5EF4-FFF2-40B4-BE49-F238E27FC236}">
                <a16:creationId xmlns:a16="http://schemas.microsoft.com/office/drawing/2014/main" id="{6B541F39-C8DE-498D-869E-B7781A62CC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8333" y="283619"/>
            <a:ext cx="1574046" cy="1474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PIC">
            <a:extLst>
              <a:ext uri="{FF2B5EF4-FFF2-40B4-BE49-F238E27FC236}">
                <a16:creationId xmlns:a16="http://schemas.microsoft.com/office/drawing/2014/main" id="{10ABA57B-2660-4B66-8E7E-74675624A9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2476" y="95251"/>
            <a:ext cx="2364666" cy="1595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2902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545</Words>
  <Application>Microsoft Office PowerPoint</Application>
  <PresentationFormat>Widescreen</PresentationFormat>
  <Paragraphs>51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Office Theme</vt:lpstr>
      <vt:lpstr>Chords in circles</vt:lpstr>
      <vt:lpstr>Theorem 8</vt:lpstr>
      <vt:lpstr>Proof </vt:lpstr>
      <vt:lpstr>Proof </vt:lpstr>
      <vt:lpstr>Theorem 9</vt:lpstr>
      <vt:lpstr>Example </vt:lpstr>
      <vt:lpstr>Example </vt:lpstr>
      <vt:lpstr>Section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Chords in circles</dc:title>
  <dc:creator>Lyn ZHANG</dc:creator>
  <cp:lastModifiedBy>Lyn ZHANG</cp:lastModifiedBy>
  <cp:revision>10</cp:revision>
  <dcterms:created xsi:type="dcterms:W3CDTF">2021-09-23T01:09:10Z</dcterms:created>
  <dcterms:modified xsi:type="dcterms:W3CDTF">2021-09-23T01:38:25Z</dcterms:modified>
</cp:coreProperties>
</file>