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E5EB-5805-46CF-B1BC-221BD8943529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E5CE9-C9B4-4408-9D23-B9C408FD7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00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https://www.transum.org/Software/SW/Starter_of_the_day/starter_November25.ASP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5CE9-C9B4-4408-9D23-B9C408FD753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03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D234-7A17-4BE0-9C95-445A938EA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04BEB-BCAF-486A-AC3B-2F94DBBFF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4E48-9FC6-45EC-9B1C-471AC94B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E834C-6C61-44E6-9DB3-B6E5F690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2156E-B731-454D-9E41-669427F6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23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686-17E8-46CB-830F-D183EB66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C6B05-9026-43C2-A0F4-DC72D4768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FCB4-8D07-4CEF-BB88-0A2C5244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A00EF-FE33-4B6E-8995-02FCF12B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64F5-334E-4697-860A-44721A29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76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7FB49-074D-4D27-8CEF-0149FF01B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287AB-138A-4876-953F-F1564297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88F41-8DA0-4AA9-A1C1-0C5B20EB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E928E-F566-4425-BBB3-20779F17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70540-372B-47F1-AB36-AC784173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98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16BF-BC44-4824-8E38-538C1F92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07C5F-E6F1-4622-8FFF-205B8D51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082D-D088-4443-937C-710BD83D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AB4F0-2F75-4634-A71D-D87831B8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4285B-8512-4243-B7FB-7972DC34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6D88-85ED-4B47-916A-A2BBC4AA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79C9E-93F5-45D0-A0C5-0137D9908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C1CAA-C23D-4BD1-AD10-DD3D6449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D7F8-F9A2-4AFA-8BA3-08AF5992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CF276-C2D3-4B3B-92C6-A25E972D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25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592D-BCB8-4A66-B0C0-7060DFDD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A310-5351-4402-B21B-8DD789D98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9BDD0-A904-40EC-A3BA-DFFF5E23A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B5434-79D6-4D11-AADF-96C31815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6AB41-CC10-4F7E-830B-94BE6F3D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1AB7B-E84A-46FD-B430-09775A99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17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5933-F476-4E21-A435-65D4EF62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07F7-D8DC-4B1C-AB6B-1717CD85A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A93F8-AD33-4AAD-B888-12B23F955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A0311-781A-44D0-A97A-1DA9AB9DC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42A8-0706-45BA-9B26-2C6CB603D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588F6-1054-4E4E-BA15-78AC80F5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1BE99-A65C-4E89-92AC-160BFF96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96CCA-333B-46CE-84D6-3AD7EB84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21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D406-08E7-4F00-9745-8B8B538E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E1C64-51DB-4FCF-B745-B58FAB24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92E99-133C-42D9-AEAA-A5742C7F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14278-8121-4FD8-96BF-7D2A4535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49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9E581-7E52-456B-AC36-332101BC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99100-77DB-456C-A837-2D13FBE4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33513-AA2B-45C8-90A0-F6E3AE2F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99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1315-9C60-43B9-BCAE-5B566FAB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94C1-F964-4080-BC00-D8BC0B7F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6FDAF-DEC3-4200-B609-9EFCCE18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025BC-349F-4589-ACE1-2D971354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20094-C4CF-4AFB-A3E8-F4BC5F0D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6A08C-E933-4709-B0DC-AFDA78BC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93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BAEA-5EA5-4EFD-A83F-49A6B59C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DA8C-D374-4EBB-A8CC-7D52CA02E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616D6-C0B7-4BA5-B3B0-2F8D638EF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1CC69-C912-45EE-83F3-5F3C8712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7F059-3AEC-4E50-ACCB-895385C0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FAC4C-7391-43DF-BF4E-B50EA803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74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F1931-C28C-49CE-A1CE-3A907DF3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1368-9ED3-4641-BE12-0342A9F78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37D83-7545-4FB5-AA74-1DBBC6C00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13F8-DF08-468C-8034-612FF201A5F8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FFEEF-CCBD-4961-AC91-04095477B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EC5FC-903B-47FC-87AF-D76277953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5375-6BF6-44BE-999C-76B345F2E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30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tristanf/370965088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radial-symmetry-bowl-46bf2b00ac59406a9dbfa8f1792c54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radial-symmetry-bowl-46bf2b00ac59406a9dbfa8f1792c54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radial-symmetry-bowl-46bf2b00ac59406a9dbfa8f1792c54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radial-symmetry-bowl-46bf2b00ac59406a9dbfa8f1792c54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radial-symmetry-bowl-46bf2b00ac59406a9dbfa8f1792c54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8187-C828-41FE-9B90-E02E956E2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Symmetry properties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235BB-8711-46D3-81EF-C4683070F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14A</a:t>
            </a:r>
          </a:p>
        </p:txBody>
      </p:sp>
    </p:spTree>
    <p:extLst>
      <p:ext uri="{BB962C8B-B14F-4D97-AF65-F5344CB8AC3E}">
        <p14:creationId xmlns:p14="http://schemas.microsoft.com/office/powerpoint/2010/main" val="412739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BF48F9-2167-49E5-93EB-0324D2DC1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5969" y="293038"/>
            <a:ext cx="9120062" cy="6460567"/>
          </a:xfrm>
        </p:spPr>
      </p:pic>
    </p:spTree>
    <p:extLst>
      <p:ext uri="{BB962C8B-B14F-4D97-AF65-F5344CB8AC3E}">
        <p14:creationId xmlns:p14="http://schemas.microsoft.com/office/powerpoint/2010/main" val="22508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9EEE-7BB1-4A8A-AA6D-0EF871F5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8" y="0"/>
            <a:ext cx="11825207" cy="890238"/>
          </a:xfrm>
        </p:spPr>
        <p:txBody>
          <a:bodyPr>
            <a:normAutofit fontScale="90000"/>
          </a:bodyPr>
          <a:lstStyle/>
          <a:p>
            <a:r>
              <a:rPr lang="en-US" dirty="0"/>
              <a:t>Symmetry properties and exact values of sine and cosine</a:t>
            </a:r>
            <a:endParaRPr lang="en-AU" dirty="0"/>
          </a:p>
        </p:txBody>
      </p:sp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86726028-44D1-4E04-A65B-22FF5F978C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22" y="712465"/>
            <a:ext cx="8591206" cy="54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1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9EEE-7BB1-4A8A-AA6D-0EF871F5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Negative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79374-8AF9-45E9-882C-BC88F743B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symmetry:</a:t>
                </a:r>
              </a:p>
              <a:p>
                <a:r>
                  <a:rPr lang="en-US" dirty="0"/>
                  <a:t>cos(−</a:t>
                </a:r>
                <a:r>
                  <a:rPr lang="el-GR" dirty="0"/>
                  <a:t>θ) =</a:t>
                </a:r>
                <a:r>
                  <a:rPr lang="en-US" dirty="0"/>
                  <a:t>cos</a:t>
                </a:r>
                <a:r>
                  <a:rPr lang="el-GR" dirty="0"/>
                  <a:t>θ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sin(−</a:t>
                </a:r>
                <a:r>
                  <a:rPr lang="el-GR" dirty="0"/>
                  <a:t>θ) =−</a:t>
                </a:r>
                <a:r>
                  <a:rPr lang="en-US" dirty="0"/>
                  <a:t>sin</a:t>
                </a:r>
                <a:r>
                  <a:rPr lang="el-GR" dirty="0"/>
                  <a:t>θ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tan(−</a:t>
                </a:r>
                <a:r>
                  <a:rPr lang="el-GR" dirty="0"/>
                  <a:t>θ)</a:t>
                </a:r>
                <a:r>
                  <a:rPr lang="en-US" dirty="0"/>
                  <a:t> </a:t>
                </a:r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l-GR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l-GR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=−</a:t>
                </a:r>
                <a:r>
                  <a:rPr lang="en-US" dirty="0"/>
                  <a:t>tan</a:t>
                </a:r>
                <a:r>
                  <a:rPr lang="el-GR" dirty="0"/>
                  <a:t>θ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79374-8AF9-45E9-882C-BC88F743B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6911DC8A-804F-4579-A72F-E8EC4CDE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76" y="875425"/>
            <a:ext cx="3908518" cy="37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5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9EEE-7BB1-4A8A-AA6D-0EF871F5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values of sine and cosine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79374-8AF9-45E9-882C-BC88F743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values in this table can easily be determined from the graphs of sine and cosine or from the unit circle.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values in this table can easily be determined by drawing:</a:t>
            </a:r>
          </a:p>
          <a:p>
            <a:r>
              <a:rPr lang="en-US" dirty="0"/>
              <a:t>an equilateral triangle of side length 2 and one median</a:t>
            </a:r>
          </a:p>
          <a:p>
            <a:r>
              <a:rPr lang="en-US" dirty="0"/>
              <a:t>a square of side length 1 and one diagonal.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82E87-6613-4295-825D-51CE8F5B4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765" y="2641797"/>
            <a:ext cx="5326687" cy="1837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C9A87-8224-4704-87B6-CA952F063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953" y="2372931"/>
            <a:ext cx="2801087" cy="21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9EEE-7BB1-4A8A-AA6D-0EF871F5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Complementary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79374-8AF9-45E9-882C-BC88F743B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From the diagram to the right:</a:t>
                </a:r>
              </a:p>
              <a:p>
                <a:r>
                  <a:rPr lang="en-AU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−θ) =</a:t>
                </a:r>
                <a:r>
                  <a:rPr lang="en-AU" dirty="0"/>
                  <a:t>a=cos</a:t>
                </a:r>
                <a:r>
                  <a:rPr lang="el-GR" dirty="0"/>
                  <a:t>θ</a:t>
                </a:r>
                <a:r>
                  <a:rPr lang="en-US" dirty="0"/>
                  <a:t> </a:t>
                </a:r>
              </a:p>
              <a:p>
                <a:r>
                  <a:rPr lang="en-AU" dirty="0"/>
                  <a:t>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−θ)</a:t>
                </a:r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n-AU" dirty="0"/>
                  <a:t>b=sin</a:t>
                </a:r>
                <a:r>
                  <a:rPr lang="el-GR" dirty="0"/>
                  <a:t>θ</a:t>
                </a:r>
              </a:p>
              <a:p>
                <a:r>
                  <a:rPr lang="en-AU" dirty="0"/>
                  <a:t>From the diagram to the right:</a:t>
                </a:r>
              </a:p>
              <a:p>
                <a:r>
                  <a:rPr lang="en-AU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+θ) =</a:t>
                </a:r>
                <a:r>
                  <a:rPr lang="en-AU" dirty="0"/>
                  <a:t>a=cos</a:t>
                </a:r>
                <a:r>
                  <a:rPr lang="el-GR" dirty="0"/>
                  <a:t>θ</a:t>
                </a:r>
                <a:r>
                  <a:rPr lang="en-US" dirty="0"/>
                  <a:t> </a:t>
                </a:r>
              </a:p>
              <a:p>
                <a:r>
                  <a:rPr lang="en-AU" dirty="0"/>
                  <a:t>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+θ)</a:t>
                </a:r>
                <a:r>
                  <a:rPr lang="en-US" dirty="0"/>
                  <a:t> </a:t>
                </a:r>
                <a:r>
                  <a:rPr lang="el-GR" dirty="0"/>
                  <a:t>=−</a:t>
                </a:r>
                <a:r>
                  <a:rPr lang="en-AU" dirty="0"/>
                  <a:t>b=−sin</a:t>
                </a:r>
                <a:r>
                  <a:rPr lang="el-GR" dirty="0"/>
                  <a:t>θ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79374-8AF9-45E9-882C-BC88F743B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803859BA-335B-4F10-AEFD-6C24C122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04" y="111893"/>
            <a:ext cx="3234929" cy="27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">
            <a:extLst>
              <a:ext uri="{FF2B5EF4-FFF2-40B4-BE49-F238E27FC236}">
                <a16:creationId xmlns:a16="http://schemas.microsoft.com/office/drawing/2014/main" id="{CD051D16-0B7F-4C11-A5BA-B60922D9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61" y="2628900"/>
            <a:ext cx="4772071" cy="27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9EEE-7BB1-4A8A-AA6D-0EF871F5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79374-8AF9-45E9-882C-BC88F743B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 dirty="0"/>
                  <a:t>If sin</a:t>
                </a:r>
                <a:r>
                  <a:rPr lang="el-GR" dirty="0"/>
                  <a:t>θ=0.4 </a:t>
                </a:r>
                <a:r>
                  <a:rPr lang="en-AU" dirty="0"/>
                  <a:t>and cos</a:t>
                </a:r>
                <a:r>
                  <a:rPr lang="el-GR" dirty="0"/>
                  <a:t>α=0.8, </a:t>
                </a:r>
                <a:r>
                  <a:rPr lang="en-AU" dirty="0"/>
                  <a:t>find the value of:</a:t>
                </a:r>
              </a:p>
              <a:p>
                <a:r>
                  <a:rPr lang="en-AU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−α)</a:t>
                </a:r>
              </a:p>
              <a:p>
                <a:r>
                  <a:rPr lang="en-AU" dirty="0"/>
                  <a:t>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+θ)</a:t>
                </a:r>
              </a:p>
              <a:p>
                <a:r>
                  <a:rPr lang="en-AU" dirty="0"/>
                  <a:t>sin(−</a:t>
                </a:r>
                <a:r>
                  <a:rPr lang="el-GR" dirty="0"/>
                  <a:t>θ)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−α)=</a:t>
                </a:r>
                <a:r>
                  <a:rPr lang="en-AU" dirty="0"/>
                  <a:t>cos</a:t>
                </a:r>
                <a:r>
                  <a:rPr lang="el-GR" dirty="0"/>
                  <a:t>α=0.8</a:t>
                </a:r>
              </a:p>
              <a:p>
                <a:r>
                  <a:rPr lang="en-AU" dirty="0"/>
                  <a:t>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+θ)=−</a:t>
                </a:r>
                <a:r>
                  <a:rPr lang="en-AU" dirty="0"/>
                  <a:t>sin</a:t>
                </a:r>
                <a:r>
                  <a:rPr lang="el-GR" dirty="0"/>
                  <a:t>θ=−0.4</a:t>
                </a:r>
              </a:p>
              <a:p>
                <a:r>
                  <a:rPr lang="en-AU" dirty="0"/>
                  <a:t>sin(−</a:t>
                </a:r>
                <a:r>
                  <a:rPr lang="el-GR" dirty="0"/>
                  <a:t>θ)=−</a:t>
                </a:r>
                <a:r>
                  <a:rPr lang="en-AU" dirty="0"/>
                  <a:t>sin</a:t>
                </a:r>
                <a:r>
                  <a:rPr lang="el-GR" dirty="0"/>
                  <a:t>θ=−0.4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79374-8AF9-45E9-882C-BC88F743B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5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261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Symmetry properties</vt:lpstr>
      <vt:lpstr>PowerPoint Presentation</vt:lpstr>
      <vt:lpstr>Symmetry properties and exact values of sine and cosine</vt:lpstr>
      <vt:lpstr>Negative angles</vt:lpstr>
      <vt:lpstr>Exact values of sine and cosine</vt:lpstr>
      <vt:lpstr>Complementary relationships</vt:lpstr>
      <vt:lpstr>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Symmetry properties</dc:title>
  <dc:creator>Lyn ZHANG</dc:creator>
  <cp:lastModifiedBy>Lyn ZHANG</cp:lastModifiedBy>
  <cp:revision>5</cp:revision>
  <dcterms:created xsi:type="dcterms:W3CDTF">2021-09-23T01:49:53Z</dcterms:created>
  <dcterms:modified xsi:type="dcterms:W3CDTF">2021-11-04T22:26:20Z</dcterms:modified>
</cp:coreProperties>
</file>