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71" r:id="rId11"/>
    <p:sldId id="264" r:id="rId12"/>
    <p:sldId id="265" r:id="rId13"/>
    <p:sldId id="272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4FB9C-D623-4605-A6D4-1578A9012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08B2BF-482F-4E3A-AAC6-E8F5DCA27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90D32-DCFE-4ED0-A7B2-5D5FC8891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12E8-146C-41C7-8EF5-8B85DA2D0172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BE33C-2410-48A6-8B1D-357A63FDC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B7600-1CA3-4C9F-9B10-24311ABBD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C55E-9496-4ED8-B7C3-4101CB23FA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3929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F7F1D-2DAC-4C1B-BD5C-DA9ADCCBA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CD387C-1A6C-4969-A45D-20426EEFB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14E8B-1759-4353-A9E3-9DD361071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12E8-146C-41C7-8EF5-8B85DA2D0172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EC2B1-0449-4581-8546-FE75DD62F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764B9-758D-4341-A3EA-926BC8988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C55E-9496-4ED8-B7C3-4101CB23FA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807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F196B6-F5B7-4D7B-BCFC-8F6A0448C8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D591E0-2130-4FC1-99E6-53CE5691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5CEE8-3CE8-40EF-AC18-FA3E2222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12E8-146C-41C7-8EF5-8B85DA2D0172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DA9A4-7AA9-4D60-9567-87F74CEE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D57B9-7A96-463B-8293-F749CABF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C55E-9496-4ED8-B7C3-4101CB23FA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757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08119-3D62-426B-A5AB-4889DF146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26EDA-6320-4177-BDE1-BF7938F38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1D7C3-33C8-4B26-A4A8-6A05B034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12E8-146C-41C7-8EF5-8B85DA2D0172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47451-6F99-4D3E-9E99-D9A4C604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0DD80-63D6-4DBC-A8A3-6BA15F956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C55E-9496-4ED8-B7C3-4101CB23FA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475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28D5A-F261-4151-A035-796CB10D8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ED059-DBDB-452E-B02B-E875B4916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368E9-A9FA-4D3A-84BF-A939094C4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12E8-146C-41C7-8EF5-8B85DA2D0172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97353-11AE-4273-B457-24A7438F2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CE957-3452-4177-A0D8-1005CDD76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C55E-9496-4ED8-B7C3-4101CB23FA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452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B525-83DC-4530-A456-13811759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5D539-FAE9-4910-B380-8CC4C96B8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5F1055-ACDF-4255-A9B1-0DE4CC565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7E178-051C-43B1-9434-48FE245CB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12E8-146C-41C7-8EF5-8B85DA2D0172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07E5D-5780-4894-8050-2D3A6C1D3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0F7A5-4F0E-4E0F-A0A9-76A77B89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C55E-9496-4ED8-B7C3-4101CB23FA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1911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ECC20-6D67-4CB3-A51C-1577855A5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AC720-E91C-4551-813E-602FE7CF1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4DEFF-B6B1-403B-A27D-47ED33D98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2D7724-E9F4-48ED-A9FA-3C56B3C8D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738B-CA20-4543-A97A-BBBEF9B971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4B510C-4826-4808-AC79-DE8E97E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12E8-146C-41C7-8EF5-8B85DA2D0172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D552F4-0063-466B-BE8E-515DABE86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80348-B761-48B1-B9CA-3169DD6F4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C55E-9496-4ED8-B7C3-4101CB23FA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316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065B6-79F0-49F7-AEE8-11A4453D1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4E1DD4-497D-4CA4-B2E0-49DB87B6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12E8-146C-41C7-8EF5-8B85DA2D0172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8797C-E8EB-460F-A8AE-4D546C30F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504C4-5634-4CA1-B844-2399D8009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C55E-9496-4ED8-B7C3-4101CB23FA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0730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9071C3-3EBD-4B2D-9F59-850A69C0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12E8-146C-41C7-8EF5-8B85DA2D0172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612052-0BC6-4D62-9BD4-30B1871DC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F0B32-5D1D-4CBC-8B9B-B643A629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C55E-9496-4ED8-B7C3-4101CB23FA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628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6DBC9-6D33-4349-A166-1FEB2767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3ED7B-8FD8-4809-8BAB-9A8F86D7F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75F8F5-92B5-49D0-BB55-28E822E3B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99A79F-9704-4FD1-9DD7-6A2C134B2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12E8-146C-41C7-8EF5-8B85DA2D0172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13468-4275-4242-92A3-E4E57E551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4F715B-D66E-4813-87E6-25064BAC7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C55E-9496-4ED8-B7C3-4101CB23FA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710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6D95F-BFB8-42E1-9E6E-47B03420E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009377-D757-4DD1-9BE7-E2291F3537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2C54E8-CA41-42B2-8851-94A98758C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9B0C23-2B70-4298-B14B-03E146E1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12E8-146C-41C7-8EF5-8B85DA2D0172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C3B03-5E16-4A55-9575-BB72E191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30AE9-27D5-45D9-9BDE-333F6FAE3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C55E-9496-4ED8-B7C3-4101CB23FA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000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B864A0-7FAC-4B98-A46F-9D7833C80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BBF5C-79E2-4462-AA44-19FFC7AA3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11462-1FFF-471A-B1AE-6DEBAD28BC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612E8-146C-41C7-8EF5-8B85DA2D0172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E82EE-09D5-445F-AD4D-C092B030CA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22E1B-29D9-4793-B9DC-EC9F23BEB4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AC55E-9496-4ED8-B7C3-4101CB23FA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237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apincel.blogspot.com/2018/02/tangent-circumferences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fdecomite/1885335296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fdecomite/1885335296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fdecomite/1885335296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fdecomite/1885335296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fdecomite/1885335296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fdecomite/1885335296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fdecomite/1885335296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fdecomite/1885335296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fdecomite/1885335296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fdecomite/1885335296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fdecomite/1885335296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fdecomite/1885335296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fdecomite/1885335296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4FB22-665C-4D0D-8149-C7FC81DB35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The tangent function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482E1A-0CB5-42DB-B4DE-DD95F0C074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14B</a:t>
            </a:r>
          </a:p>
        </p:txBody>
      </p:sp>
    </p:spTree>
    <p:extLst>
      <p:ext uri="{BB962C8B-B14F-4D97-AF65-F5344CB8AC3E}">
        <p14:creationId xmlns:p14="http://schemas.microsoft.com/office/powerpoint/2010/main" val="2204636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8BCBC-1F6A-41BE-9971-D280C5A08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580271"/>
          </a:xfrm>
        </p:spPr>
        <p:txBody>
          <a:bodyPr>
            <a:noAutofit/>
          </a:bodyPr>
          <a:lstStyle/>
          <a:p>
            <a:r>
              <a:rPr lang="en-US" sz="3800" dirty="0"/>
              <a:t>Example-Solution of equations involving the tangent function</a:t>
            </a:r>
            <a:endParaRPr lang="en-AU" sz="3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F666EA-0F47-4B6A-80EC-4059A25F82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4949" y="1224366"/>
                <a:ext cx="11205275" cy="5268508"/>
              </a:xfrm>
            </p:spPr>
            <p:txBody>
              <a:bodyPr/>
              <a:lstStyle/>
              <a:p>
                <a:r>
                  <a:rPr lang="en-AU" dirty="0"/>
                  <a:t>Solve the equation tan(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(x−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l-GR" dirty="0"/>
                  <a:t>))=−1 </a:t>
                </a:r>
                <a:r>
                  <a:rPr lang="en-AU" dirty="0"/>
                  <a:t>for x∈[−2</a:t>
                </a:r>
                <a:r>
                  <a:rPr lang="el-GR" dirty="0"/>
                  <a:t>π,2π].</a:t>
                </a:r>
              </a:p>
              <a:p>
                <a:r>
                  <a:rPr lang="en-AU" dirty="0"/>
                  <a:t>Solution	</a:t>
                </a:r>
              </a:p>
              <a:p>
                <a:r>
                  <a:rPr lang="en-AU" dirty="0"/>
                  <a:t>Note that</a:t>
                </a:r>
              </a:p>
              <a:p>
                <a:r>
                  <a:rPr lang="en-AU" dirty="0"/>
                  <a:t>x∈[−2</a:t>
                </a:r>
                <a:r>
                  <a:rPr lang="el-GR" dirty="0">
                    <a:solidFill>
                      <a:schemeClr val="tx1"/>
                    </a:solidFill>
                  </a:rPr>
                  <a:t>π,2π]⇔</a:t>
                </a:r>
                <a:r>
                  <a:rPr lang="en-AU" dirty="0">
                    <a:solidFill>
                      <a:schemeClr val="tx1"/>
                    </a:solidFill>
                  </a:rPr>
                  <a:t>x−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l-GR" dirty="0">
                    <a:solidFill>
                      <a:schemeClr val="tx1"/>
                    </a:solidFill>
                  </a:rPr>
                  <a:t> ∈[−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l-GR" dirty="0">
                    <a:solidFill>
                      <a:schemeClr val="tx1"/>
                    </a:solidFill>
                  </a:rPr>
                  <a:t> ,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l-GR" dirty="0">
                    <a:solidFill>
                      <a:schemeClr val="tx1"/>
                    </a:solidFill>
                  </a:rPr>
                  <a:t> ]⇔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>
                    <a:solidFill>
                      <a:schemeClr val="tx1"/>
                    </a:solidFill>
                  </a:rPr>
                  <a:t>(</a:t>
                </a:r>
                <a:r>
                  <a:rPr lang="en-AU" dirty="0">
                    <a:solidFill>
                      <a:schemeClr val="tx1"/>
                    </a:solidFill>
                  </a:rPr>
                  <a:t>x−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l-GR" dirty="0">
                    <a:solidFill>
                      <a:schemeClr val="tx1"/>
                    </a:solidFill>
                  </a:rPr>
                  <a:t> )∈[−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l-GR" dirty="0">
                    <a:solidFill>
                      <a:schemeClr val="tx1"/>
                    </a:solidFill>
                  </a:rPr>
                  <a:t> ,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l-GR" dirty="0">
                    <a:solidFill>
                      <a:schemeClr val="tx1"/>
                    </a:solidFill>
                  </a:rPr>
                  <a:t> ]</a:t>
                </a:r>
                <a:endParaRPr lang="en-AU" dirty="0"/>
              </a:p>
              <a:p>
                <a:r>
                  <a:rPr lang="en-AU" dirty="0"/>
                  <a:t>tan(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(x−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l-GR" dirty="0"/>
                  <a:t>))</a:t>
                </a:r>
                <a:r>
                  <a:rPr lang="en-AU" dirty="0"/>
                  <a:t> =−1</a:t>
                </a:r>
                <a:endParaRPr lang="en-US" dirty="0"/>
              </a:p>
              <a:p>
                <a:r>
                  <a:rPr lang="en-AU" dirty="0"/>
                  <a:t>Implies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(x−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l-GR" dirty="0"/>
                  <a:t>)</a:t>
                </a:r>
                <a:r>
                  <a:rPr lang="en-AU" dirty="0"/>
                  <a:t> = −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 </a:t>
                </a:r>
                <a:r>
                  <a:rPr lang="en-AU" dirty="0"/>
                  <a:t>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AU" dirty="0"/>
                  <a:t>x−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l-GR" dirty="0"/>
                  <a:t> =−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 </a:t>
                </a:r>
                <a:r>
                  <a:rPr lang="en-AU" dirty="0"/>
                  <a:t>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US" dirty="0"/>
              </a:p>
              <a:p>
                <a:r>
                  <a:rPr lang="el-GR" dirty="0"/>
                  <a:t>∴</a:t>
                </a:r>
                <a:r>
                  <a:rPr lang="en-AU" dirty="0"/>
                  <a:t>x </a:t>
                </a:r>
                <a:r>
                  <a:rPr lang="el-GR" dirty="0"/>
                  <a:t>=−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l-GR" dirty="0"/>
                  <a:t> </a:t>
                </a:r>
                <a:r>
                  <a:rPr lang="en-AU" dirty="0"/>
                  <a:t>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l-GR" dirty="0">
                    <a:solidFill>
                      <a:schemeClr val="tx1"/>
                    </a:solidFill>
                  </a:rPr>
                  <a:t> 	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F666EA-0F47-4B6A-80EC-4059A25F82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949" y="1224366"/>
                <a:ext cx="11205275" cy="5268508"/>
              </a:xfrm>
              <a:blipFill>
                <a:blip r:embed="rId4"/>
                <a:stretch>
                  <a:fillRect l="-979" t="-69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996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8BCBC-1F6A-41BE-9971-D280C5A08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Graphing the tangent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666EA-0F47-4B6A-80EC-4059A25F8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graphing a transformation of the tangent function:</a:t>
            </a:r>
          </a:p>
          <a:p>
            <a:r>
              <a:rPr lang="en-US" dirty="0"/>
              <a:t>Find the period.</a:t>
            </a:r>
          </a:p>
          <a:p>
            <a:r>
              <a:rPr lang="en-US" dirty="0"/>
              <a:t>Find the equations of the asymptotes.</a:t>
            </a:r>
          </a:p>
          <a:p>
            <a:r>
              <a:rPr lang="en-US" dirty="0"/>
              <a:t>Find the intercepts with the axes.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87746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8BCBC-1F6A-41BE-9971-D280C5A08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12"/>
            <a:ext cx="10515600" cy="68876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F666EA-0F47-4B6A-80EC-4059A25F82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699872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AU" dirty="0"/>
                  <a:t>Sketch the graph of each of the following for x∈[−</a:t>
                </a:r>
                <a:r>
                  <a:rPr lang="el-GR" dirty="0"/>
                  <a:t>π,π]:</a:t>
                </a:r>
              </a:p>
              <a:p>
                <a:r>
                  <a:rPr lang="en-AU" dirty="0"/>
                  <a:t>y=3tan(2x)</a:t>
                </a:r>
              </a:p>
              <a:p>
                <a:r>
                  <a:rPr lang="en-AU" dirty="0"/>
                  <a:t>Period=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AU" dirty="0"/>
                  <a:t>Asymptotes: x=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>
                    <a:solidFill>
                      <a:schemeClr val="tx1"/>
                    </a:solidFill>
                  </a:rPr>
                  <a:t>, </a:t>
                </a:r>
                <a:r>
                  <a:rPr lang="en-AU" dirty="0" err="1">
                    <a:solidFill>
                      <a:schemeClr val="tx1"/>
                    </a:solidFill>
                  </a:rPr>
                  <a:t>k∈</a:t>
                </a:r>
                <a:r>
                  <a:rPr lang="en-AU" dirty="0" err="1">
                    <a:solidFill>
                      <a:schemeClr val="tx1"/>
                    </a:solidFill>
                    <a:latin typeface="Castellar" panose="020A0402060406010301" pitchFamily="18" charset="0"/>
                  </a:rPr>
                  <a:t>Z</a:t>
                </a:r>
                <a:endParaRPr lang="en-AU" dirty="0">
                  <a:solidFill>
                    <a:schemeClr val="tx1"/>
                  </a:solidFill>
                  <a:latin typeface="Castellar" panose="020A0402060406010301" pitchFamily="18" charset="0"/>
                </a:endParaRPr>
              </a:p>
              <a:p>
                <a:r>
                  <a:rPr lang="en-AU" dirty="0">
                    <a:solidFill>
                      <a:schemeClr val="tx1"/>
                    </a:solidFill>
                  </a:rPr>
                  <a:t>Axis intercepts: x=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, </a:t>
                </a:r>
                <a:r>
                  <a:rPr lang="en-AU" dirty="0" err="1"/>
                  <a:t>k∈</a:t>
                </a:r>
                <a:r>
                  <a:rPr lang="en-AU" dirty="0" err="1">
                    <a:latin typeface="Castellar" panose="020A0402060406010301" pitchFamily="18" charset="0"/>
                  </a:rPr>
                  <a:t>Z</a:t>
                </a:r>
                <a:endParaRPr lang="en-AU" dirty="0">
                  <a:latin typeface="Castellar" panose="020A0402060406010301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F666EA-0F47-4B6A-80EC-4059A25F82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99872"/>
                <a:ext cx="10515600" cy="4351338"/>
              </a:xfrm>
              <a:blipFill>
                <a:blip r:embed="rId4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PIC">
            <a:extLst>
              <a:ext uri="{FF2B5EF4-FFF2-40B4-BE49-F238E27FC236}">
                <a16:creationId xmlns:a16="http://schemas.microsoft.com/office/drawing/2014/main" id="{90F24CC4-9ADF-43D4-84DA-57E1FE14A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786" y="1388632"/>
            <a:ext cx="6088914" cy="395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29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8BCBC-1F6A-41BE-9971-D280C5A08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688" y="0"/>
            <a:ext cx="10515600" cy="781750"/>
          </a:xfrm>
        </p:spPr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F666EA-0F47-4B6A-80EC-4059A25F82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781750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AU" dirty="0"/>
                  <a:t>Sketch the graph of each of the following for x∈[−</a:t>
                </a:r>
                <a:r>
                  <a:rPr lang="el-GR" dirty="0"/>
                  <a:t>π,π]:</a:t>
                </a:r>
              </a:p>
              <a:p>
                <a:r>
                  <a:rPr lang="en-AU" dirty="0"/>
                  <a:t>y=−2tan(3x)</a:t>
                </a:r>
              </a:p>
              <a:p>
                <a:r>
                  <a:rPr lang="en-AU" dirty="0"/>
                  <a:t>Solution</a:t>
                </a:r>
              </a:p>
              <a:p>
                <a:r>
                  <a:rPr lang="en-AU" dirty="0"/>
                  <a:t>Period=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AU" dirty="0"/>
                  <a:t>Asymptotes: x=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, </a:t>
                </a:r>
                <a:r>
                  <a:rPr lang="en-AU" dirty="0" err="1"/>
                  <a:t>k∈</a:t>
                </a:r>
                <a:r>
                  <a:rPr lang="en-AU" dirty="0" err="1">
                    <a:latin typeface="Castellar" panose="020A0402060406010301" pitchFamily="18" charset="0"/>
                  </a:rPr>
                  <a:t>Z</a:t>
                </a:r>
                <a:endParaRPr lang="en-AU" dirty="0">
                  <a:latin typeface="Castellar" panose="020A0402060406010301" pitchFamily="18" charset="0"/>
                </a:endParaRPr>
              </a:p>
              <a:p>
                <a:r>
                  <a:rPr lang="en-AU" dirty="0"/>
                  <a:t>Axis intercepts: x=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, </a:t>
                </a:r>
                <a:r>
                  <a:rPr lang="en-AU" dirty="0" err="1"/>
                  <a:t>k∈</a:t>
                </a:r>
                <a:r>
                  <a:rPr lang="en-AU" dirty="0" err="1">
                    <a:latin typeface="Castellar" panose="020A0402060406010301" pitchFamily="18" charset="0"/>
                  </a:rPr>
                  <a:t>Z</a:t>
                </a:r>
                <a:endParaRPr lang="en-AU" dirty="0">
                  <a:latin typeface="Castellar" panose="020A0402060406010301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F666EA-0F47-4B6A-80EC-4059A25F82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81750"/>
                <a:ext cx="10515600" cy="4351338"/>
              </a:xfrm>
              <a:blipFill>
                <a:blip r:embed="rId4"/>
                <a:stretch>
                  <a:fillRect l="-1043" t="-266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PIC">
            <a:extLst>
              <a:ext uri="{FF2B5EF4-FFF2-40B4-BE49-F238E27FC236}">
                <a16:creationId xmlns:a16="http://schemas.microsoft.com/office/drawing/2014/main" id="{28BB26B3-D37F-4E92-A577-2B3556ABB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61" y="1331025"/>
            <a:ext cx="5200254" cy="359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40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8BCBC-1F6A-41BE-9971-D280C5A08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Section 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F666EA-0F47-4B6A-80EC-4059A25F82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AU" dirty="0"/>
                  <a:t>The tangent function is given by tan</a:t>
                </a:r>
                <a:r>
                  <a:rPr lang="el-GR" dirty="0"/>
                  <a:t>θ=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 </a:t>
                </a:r>
                <a:r>
                  <a:rPr lang="en-AU" dirty="0"/>
                  <a:t>for cos</a:t>
                </a:r>
                <a:r>
                  <a:rPr lang="el-GR" dirty="0"/>
                  <a:t>θ≠0.</a:t>
                </a:r>
              </a:p>
              <a:p>
                <a:pPr marL="0" indent="0">
                  <a:buNone/>
                </a:pPr>
                <a:r>
                  <a:rPr lang="en-AU" dirty="0"/>
                  <a:t>The graph of y=</a:t>
                </a:r>
                <a:r>
                  <a:rPr lang="en-AU" dirty="0" err="1"/>
                  <a:t>tanx</a:t>
                </a:r>
                <a:r>
                  <a:rPr lang="en-AU" dirty="0"/>
                  <a:t>:</a:t>
                </a:r>
              </a:p>
              <a:p>
                <a:r>
                  <a:rPr lang="en-AU" dirty="0"/>
                  <a:t>The period is </a:t>
                </a:r>
                <a:r>
                  <a:rPr lang="el-GR" dirty="0"/>
                  <a:t>π.</a:t>
                </a:r>
              </a:p>
              <a:p>
                <a:r>
                  <a:rPr lang="en-AU" dirty="0"/>
                  <a:t>The vertical asymptotes have equations x=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 </a:t>
                </a:r>
                <a:r>
                  <a:rPr lang="en-AU" dirty="0"/>
                  <a:t>where </a:t>
                </a:r>
                <a:r>
                  <a:rPr lang="en-AU" dirty="0" err="1"/>
                  <a:t>k∈</a:t>
                </a:r>
                <a:r>
                  <a:rPr lang="en-AU" dirty="0" err="1">
                    <a:latin typeface="Castellar" panose="020A0402060406010301" pitchFamily="18" charset="0"/>
                  </a:rPr>
                  <a:t>Z</a:t>
                </a:r>
                <a:r>
                  <a:rPr lang="en-AU" dirty="0"/>
                  <a:t>.</a:t>
                </a:r>
              </a:p>
              <a:p>
                <a:r>
                  <a:rPr lang="en-AU" dirty="0"/>
                  <a:t>The axis intercepts are at x=k</a:t>
                </a:r>
                <a:r>
                  <a:rPr lang="el-GR" dirty="0"/>
                  <a:t>π </a:t>
                </a:r>
                <a:r>
                  <a:rPr lang="en-AU" dirty="0"/>
                  <a:t>where </a:t>
                </a:r>
                <a:r>
                  <a:rPr lang="en-AU" dirty="0" err="1"/>
                  <a:t>k∈</a:t>
                </a:r>
                <a:r>
                  <a:rPr lang="en-AU" dirty="0" err="1">
                    <a:latin typeface="Castellar" panose="020A0402060406010301" pitchFamily="18" charset="0"/>
                  </a:rPr>
                  <a:t>Z</a:t>
                </a:r>
                <a:r>
                  <a:rPr lang="en-AU" dirty="0"/>
                  <a:t>.</a:t>
                </a:r>
              </a:p>
              <a:p>
                <a:pPr marL="0" indent="0">
                  <a:buNone/>
                </a:pPr>
                <a:r>
                  <a:rPr lang="en-AU" dirty="0"/>
                  <a:t>Useful symmetry properties:</a:t>
                </a:r>
              </a:p>
              <a:p>
                <a:r>
                  <a:rPr lang="en-AU" dirty="0"/>
                  <a:t>tan(</a:t>
                </a:r>
                <a:r>
                  <a:rPr lang="el-GR" dirty="0"/>
                  <a:t>π+θ)=</a:t>
                </a:r>
                <a:r>
                  <a:rPr lang="en-AU" dirty="0"/>
                  <a:t>tan</a:t>
                </a:r>
                <a:r>
                  <a:rPr lang="el-GR" dirty="0"/>
                  <a:t>θ</a:t>
                </a:r>
              </a:p>
              <a:p>
                <a:r>
                  <a:rPr lang="en-AU" dirty="0"/>
                  <a:t>tan(−</a:t>
                </a:r>
                <a:r>
                  <a:rPr lang="el-GR" dirty="0"/>
                  <a:t>θ)=−</a:t>
                </a:r>
                <a:r>
                  <a:rPr lang="en-AU" dirty="0"/>
                  <a:t>tan</a:t>
                </a:r>
                <a:r>
                  <a:rPr lang="el-GR" dirty="0"/>
                  <a:t>θ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F666EA-0F47-4B6A-80EC-4059A25F82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17" t="-84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229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8BCBC-1F6A-41BE-9971-D280C5A08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Tangent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666EA-0F47-4B6A-80EC-4059A25F8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38993" cy="4351338"/>
          </a:xfrm>
        </p:spPr>
        <p:txBody>
          <a:bodyPr/>
          <a:lstStyle/>
          <a:p>
            <a:r>
              <a:rPr lang="en-US" dirty="0"/>
              <a:t>Consider the unit circle. If we draw a tangent to the unit circle at A, then the y-coordinate of C, the point of intersection of the line OP and the tangent, is called </a:t>
            </a:r>
            <a:r>
              <a:rPr lang="en-US" dirty="0">
                <a:solidFill>
                  <a:srgbClr val="FF0000"/>
                </a:solidFill>
              </a:rPr>
              <a:t>Tangent</a:t>
            </a:r>
            <a:r>
              <a:rPr lang="en-US" dirty="0"/>
              <a:t> θ (abbreviated to </a:t>
            </a:r>
            <a:r>
              <a:rPr lang="en-US" dirty="0" err="1"/>
              <a:t>tanθ</a:t>
            </a:r>
            <a:r>
              <a:rPr lang="en-US" dirty="0"/>
              <a:t>).</a:t>
            </a:r>
            <a:endParaRPr lang="en-AU" dirty="0"/>
          </a:p>
        </p:txBody>
      </p:sp>
      <p:pic>
        <p:nvPicPr>
          <p:cNvPr id="1026" name="Picture 2" descr="PIC">
            <a:extLst>
              <a:ext uri="{FF2B5EF4-FFF2-40B4-BE49-F238E27FC236}">
                <a16:creationId xmlns:a16="http://schemas.microsoft.com/office/drawing/2014/main" id="{25B54E49-2C18-4344-A4AA-8BC8BF773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431" y="730250"/>
            <a:ext cx="4252839" cy="405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798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8BCBC-1F6A-41BE-9971-D280C5A08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Tangent 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F666EA-0F47-4B6A-80EC-4059A25F82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538993" cy="4351338"/>
              </a:xfrm>
            </p:spPr>
            <p:txBody>
              <a:bodyPr/>
              <a:lstStyle/>
              <a:p>
                <a:r>
                  <a:rPr lang="en-US" dirty="0"/>
                  <a:t>By considering the similar triangles OPD and OCA: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∴ </a:t>
                </a:r>
                <a:r>
                  <a:rPr lang="en-US" dirty="0" err="1"/>
                  <a:t>tanθ</a:t>
                </a:r>
                <a:r>
                  <a:rPr lang="en-US" dirty="0"/>
                  <a:t>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Note that </a:t>
                </a:r>
                <a:r>
                  <a:rPr lang="en-US" dirty="0" err="1"/>
                  <a:t>tanθ</a:t>
                </a:r>
                <a:r>
                  <a:rPr lang="en-US" dirty="0"/>
                  <a:t> is undefined when </a:t>
                </a:r>
                <a:r>
                  <a:rPr lang="en-US" dirty="0" err="1"/>
                  <a:t>cosθ</a:t>
                </a:r>
                <a:r>
                  <a:rPr lang="en-US" dirty="0"/>
                  <a:t>=0.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F666EA-0F47-4B6A-80EC-4059A25F82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538993" cy="4351338"/>
              </a:xfrm>
              <a:blipFill>
                <a:blip r:embed="rId4"/>
                <a:stretch>
                  <a:fillRect l="-1679" t="-2241" r="-10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PIC">
            <a:extLst>
              <a:ext uri="{FF2B5EF4-FFF2-40B4-BE49-F238E27FC236}">
                <a16:creationId xmlns:a16="http://schemas.microsoft.com/office/drawing/2014/main" id="{25B54E49-2C18-4344-A4AA-8BC8BF773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431" y="730250"/>
            <a:ext cx="4252839" cy="405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917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8BCBC-1F6A-41BE-9971-D280C5A08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Tangent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666EA-0F47-4B6A-80EC-4059A25F8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table of values for y=</a:t>
            </a:r>
            <a:r>
              <a:rPr lang="en-US" dirty="0" err="1"/>
              <a:t>tanx</a:t>
            </a:r>
            <a:r>
              <a:rPr lang="en-US" dirty="0"/>
              <a:t> is given below.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E4492-D1CE-4427-A557-48DEAAF2C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56" y="2770257"/>
            <a:ext cx="1162628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02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8BCBC-1F6A-41BE-9971-D280C5A08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917"/>
            <a:ext cx="10515600" cy="800086"/>
          </a:xfrm>
        </p:spPr>
        <p:txBody>
          <a:bodyPr/>
          <a:lstStyle/>
          <a:p>
            <a:r>
              <a:rPr lang="en-US" dirty="0"/>
              <a:t>Tangent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666EA-0F47-4B6A-80EC-4059A25F8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5211"/>
            <a:ext cx="10515600" cy="4351338"/>
          </a:xfrm>
        </p:spPr>
        <p:txBody>
          <a:bodyPr/>
          <a:lstStyle/>
          <a:p>
            <a:r>
              <a:rPr lang="en-US" dirty="0"/>
              <a:t>The graph of y=</a:t>
            </a:r>
            <a:r>
              <a:rPr lang="en-US" dirty="0" err="1"/>
              <a:t>tanx</a:t>
            </a:r>
            <a:r>
              <a:rPr lang="en-US" dirty="0"/>
              <a:t> is given below.</a:t>
            </a:r>
            <a:endParaRPr lang="en-AU" dirty="0"/>
          </a:p>
        </p:txBody>
      </p:sp>
      <p:pic>
        <p:nvPicPr>
          <p:cNvPr id="2050" name="Picture 2" descr="PIC">
            <a:extLst>
              <a:ext uri="{FF2B5EF4-FFF2-40B4-BE49-F238E27FC236}">
                <a16:creationId xmlns:a16="http://schemas.microsoft.com/office/drawing/2014/main" id="{3BD4F557-C725-422A-8C84-2A8FD4B19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80" y="1826768"/>
            <a:ext cx="9617039" cy="386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334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8BCBC-1F6A-41BE-9971-D280C5A08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Tangent 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F666EA-0F47-4B6A-80EC-4059A25F82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must also know the following exact values:</a:t>
                </a:r>
              </a:p>
              <a:p>
                <a:r>
                  <a:rPr lang="en-US" dirty="0"/>
                  <a:t>tan(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)=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tan(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)=1,</a:t>
                </a:r>
              </a:p>
              <a:p>
                <a:r>
                  <a:rPr lang="en-US" dirty="0"/>
                  <a:t>tan(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F666EA-0F47-4B6A-80EC-4059A25F82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9502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8BCBC-1F6A-41BE-9971-D280C5A08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tangent function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F666EA-0F47-4B6A-80EC-4059A25F82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graph repeats itself every π units, i.e. the period of tan is π.</a:t>
                </a:r>
              </a:p>
              <a:p>
                <a:r>
                  <a:rPr lang="en-US" dirty="0"/>
                  <a:t>The range of tan is </a:t>
                </a:r>
                <a:r>
                  <a:rPr lang="en-US" dirty="0">
                    <a:latin typeface="Castellar" panose="020A0402060406010301" pitchFamily="18" charset="0"/>
                  </a:rPr>
                  <a:t>R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The vertical asymptotes have equations x=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where </a:t>
                </a:r>
                <a:r>
                  <a:rPr lang="en-US" dirty="0" err="1"/>
                  <a:t>k∈</a:t>
                </a:r>
                <a:r>
                  <a:rPr lang="en-US" dirty="0" err="1">
                    <a:latin typeface="Castellar" panose="020A0402060406010301" pitchFamily="18" charset="0"/>
                  </a:rPr>
                  <a:t>Z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The axis intercepts are at x=kπ where </a:t>
                </a:r>
                <a:r>
                  <a:rPr lang="en-US" dirty="0" err="1"/>
                  <a:t>k∈</a:t>
                </a:r>
                <a:r>
                  <a:rPr lang="en-US" dirty="0" err="1">
                    <a:latin typeface="Castellar" panose="020A0402060406010301" pitchFamily="18" charset="0"/>
                  </a:rPr>
                  <a:t>Z</a:t>
                </a:r>
                <a:r>
                  <a:rPr lang="en-US" dirty="0"/>
                  <a:t>.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F666EA-0F47-4B6A-80EC-4059A25F82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5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8BCBC-1F6A-41BE-9971-D280C5A08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Symmetry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F666EA-0F47-4B6A-80EC-4059A25F82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4332"/>
                <a:ext cx="10515600" cy="464263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AU" dirty="0"/>
                  <a:t>Using symmetry properties of sine and cosine, we have</a:t>
                </a:r>
              </a:p>
              <a:p>
                <a:r>
                  <a:rPr lang="en-AU" dirty="0"/>
                  <a:t>tan(</a:t>
                </a:r>
                <a:r>
                  <a:rPr lang="el-GR" dirty="0"/>
                  <a:t>π−θ)=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den>
                    </m:f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i="0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=−</a:t>
                </a:r>
                <a:r>
                  <a:rPr lang="en-AU" dirty="0"/>
                  <a:t>tan</a:t>
                </a:r>
                <a:r>
                  <a:rPr lang="el-GR" dirty="0"/>
                  <a:t>θ</a:t>
                </a:r>
              </a:p>
              <a:p>
                <a:r>
                  <a:rPr lang="en-AU" dirty="0"/>
                  <a:t>Similarly, we obtain:</a:t>
                </a:r>
              </a:p>
              <a:p>
                <a:r>
                  <a:rPr lang="en-AU" dirty="0"/>
                  <a:t>tan(</a:t>
                </a:r>
                <a:r>
                  <a:rPr lang="el-GR" dirty="0"/>
                  <a:t>π+θ)=</a:t>
                </a:r>
                <a:r>
                  <a:rPr lang="en-AU" dirty="0"/>
                  <a:t>tan</a:t>
                </a:r>
                <a:r>
                  <a:rPr lang="el-GR" dirty="0"/>
                  <a:t>θ</a:t>
                </a:r>
              </a:p>
              <a:p>
                <a:r>
                  <a:rPr lang="en-AU" dirty="0"/>
                  <a:t>tan(2</a:t>
                </a:r>
                <a:r>
                  <a:rPr lang="el-GR" dirty="0"/>
                  <a:t>π−θ)=−</a:t>
                </a:r>
                <a:r>
                  <a:rPr lang="en-AU" dirty="0"/>
                  <a:t>tan</a:t>
                </a:r>
                <a:r>
                  <a:rPr lang="el-GR" dirty="0"/>
                  <a:t>θ</a:t>
                </a:r>
              </a:p>
              <a:p>
                <a:r>
                  <a:rPr lang="en-AU" dirty="0"/>
                  <a:t>tan(−</a:t>
                </a:r>
                <a:r>
                  <a:rPr lang="el-GR" dirty="0"/>
                  <a:t>θ)=−</a:t>
                </a:r>
                <a:r>
                  <a:rPr lang="en-AU" dirty="0"/>
                  <a:t>tan</a:t>
                </a:r>
                <a:r>
                  <a:rPr lang="el-GR" dirty="0"/>
                  <a:t>θ</a:t>
                </a:r>
              </a:p>
              <a:p>
                <a:r>
                  <a:rPr lang="en-AU" dirty="0"/>
                  <a:t>tan(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−θ)=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in</m:t>
                            </m:r>
                          </m:fName>
                          <m:e>
                            <m:r>
                              <a:rPr lang="en-US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AU" dirty="0"/>
                  <a:t>tan(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+θ)=−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in</m:t>
                            </m:r>
                          </m:fName>
                          <m:e>
                            <m:r>
                              <a:rPr lang="en-US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dirty="0"/>
              </a:p>
              <a:p>
                <a:r>
                  <a:rPr lang="en-AU" dirty="0"/>
                  <a:t>Note: We will see in Section 14E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in</m:t>
                            </m:r>
                          </m:fName>
                          <m:e>
                            <m:r>
                              <a:rPr lang="en-US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θ </a:t>
                </a:r>
                <a:r>
                  <a:rPr lang="en-AU" dirty="0"/>
                  <a:t>can be written as cot</a:t>
                </a:r>
                <a:r>
                  <a:rPr lang="el-GR" dirty="0"/>
                  <a:t>θ.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F666EA-0F47-4B6A-80EC-4059A25F82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4332"/>
                <a:ext cx="10515600" cy="4642631"/>
              </a:xfrm>
              <a:blipFill>
                <a:blip r:embed="rId4"/>
                <a:stretch>
                  <a:fillRect l="-928" t="-2760" b="-131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91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8BCBC-1F6A-41BE-9971-D280C5A08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580271"/>
          </a:xfrm>
        </p:spPr>
        <p:txBody>
          <a:bodyPr>
            <a:noAutofit/>
          </a:bodyPr>
          <a:lstStyle/>
          <a:p>
            <a:r>
              <a:rPr lang="en-US" sz="3800" dirty="0"/>
              <a:t>Example-Solution of equations involving the tangent function</a:t>
            </a:r>
            <a:endParaRPr lang="en-AU" sz="3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F666EA-0F47-4B6A-80EC-4059A25F82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4949" y="1146875"/>
                <a:ext cx="11329261" cy="522292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Solve the equation 3tan(2x)=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 for x∈(0,2π).</a:t>
                </a:r>
              </a:p>
              <a:p>
                <a:r>
                  <a:rPr lang="en-US" dirty="0"/>
                  <a:t>Solution	</a:t>
                </a:r>
              </a:p>
              <a:p>
                <a:r>
                  <a:rPr lang="en-US" dirty="0"/>
                  <a:t>Since we want solutions for x in (0,2π), we find solutions for 2x in (0,4π).</a:t>
                </a:r>
              </a:p>
              <a:p>
                <a:r>
                  <a:rPr lang="en-US" dirty="0"/>
                  <a:t>Once we have found one solution for 2x, we can obtain all other solutions by adding and subtracting multiples of π.</a:t>
                </a:r>
              </a:p>
              <a:p>
                <a:r>
                  <a:rPr lang="en-US" dirty="0"/>
                  <a:t>3tan(2x) 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tan(2x) 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∴2x 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US" dirty="0"/>
              </a:p>
              <a:p>
                <a:r>
                  <a:rPr lang="en-US" dirty="0"/>
                  <a:t>x 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F666EA-0F47-4B6A-80EC-4059A25F82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949" y="1146875"/>
                <a:ext cx="11329261" cy="5222928"/>
              </a:xfrm>
              <a:blipFill>
                <a:blip r:embed="rId4"/>
                <a:stretch>
                  <a:fillRect l="-968" t="-151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03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684</Words>
  <Application>Microsoft Office PowerPoint</Application>
  <PresentationFormat>Widescreen</PresentationFormat>
  <Paragraphs>78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Castellar</vt:lpstr>
      <vt:lpstr>Office Theme</vt:lpstr>
      <vt:lpstr>The tangent function</vt:lpstr>
      <vt:lpstr>Tangent </vt:lpstr>
      <vt:lpstr>Tangent </vt:lpstr>
      <vt:lpstr>Tangent </vt:lpstr>
      <vt:lpstr>Tangent </vt:lpstr>
      <vt:lpstr>Tangent </vt:lpstr>
      <vt:lpstr>Properties of the tangent function</vt:lpstr>
      <vt:lpstr>Symmetry</vt:lpstr>
      <vt:lpstr>Example-Solution of equations involving the tangent function</vt:lpstr>
      <vt:lpstr>Example-Solution of equations involving the tangent function</vt:lpstr>
      <vt:lpstr>Graphing the tangent function</vt:lpstr>
      <vt:lpstr>Example </vt:lpstr>
      <vt:lpstr>Example </vt:lpstr>
      <vt:lpstr>Section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tangent function</dc:title>
  <dc:creator>Lyn ZHANG</dc:creator>
  <cp:lastModifiedBy>Lyn ZHANG</cp:lastModifiedBy>
  <cp:revision>12</cp:revision>
  <dcterms:created xsi:type="dcterms:W3CDTF">2021-09-23T02:18:42Z</dcterms:created>
  <dcterms:modified xsi:type="dcterms:W3CDTF">2021-09-23T03:07:44Z</dcterms:modified>
</cp:coreProperties>
</file>