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57" r:id="rId4"/>
    <p:sldId id="258" r:id="rId5"/>
    <p:sldId id="276" r:id="rId6"/>
    <p:sldId id="277" r:id="rId7"/>
    <p:sldId id="259" r:id="rId8"/>
    <p:sldId id="278" r:id="rId9"/>
    <p:sldId id="260" r:id="rId10"/>
    <p:sldId id="261" r:id="rId11"/>
    <p:sldId id="262" r:id="rId12"/>
    <p:sldId id="279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-15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EA9D2-CB1C-4066-A8AD-18A2F24F123D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CF114-90F8-4BE4-BF76-14B2F12FD61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41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https://www.transum.org/Software/sw/Starter_of_the_day/Starter_November5.asp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effectLst/>
                <a:latin typeface="Segoe UI" panose="020B0502040204020203" pitchFamily="34" charset="0"/>
              </a:rPr>
              <a:t>Lesson starter </a:t>
            </a:r>
            <a:r>
              <a:rPr lang="en-US" b="0" i="0" dirty="0" err="1">
                <a:effectLst/>
                <a:latin typeface="Segoe UI" panose="020B0502040204020203" pitchFamily="34" charset="0"/>
              </a:rPr>
              <a:t>HInts</a:t>
            </a:r>
            <a:r>
              <a:rPr lang="en-US" b="0" i="0" dirty="0">
                <a:effectLst/>
                <a:latin typeface="Segoe UI" panose="020B0502040204020203" pitchFamily="34" charset="0"/>
              </a:rPr>
              <a:t>: No. &gt;27; weekdays; </a:t>
            </a:r>
            <a:r>
              <a:rPr lang="en-US" b="0" i="0" dirty="0" err="1">
                <a:effectLst/>
                <a:latin typeface="Segoe UI" panose="020B0502040204020203" pitchFamily="34" charset="0"/>
              </a:rPr>
              <a:t>maths</a:t>
            </a:r>
            <a:r>
              <a:rPr lang="en-US" b="0" i="0" dirty="0">
                <a:effectLst/>
                <a:latin typeface="Segoe UI" panose="020B0502040204020203" pitchFamily="34" charset="0"/>
              </a:rPr>
              <a:t> shapes (plural); circular functions(plural); one </a:t>
            </a:r>
            <a:r>
              <a:rPr lang="en-US" b="0" i="0" dirty="0" err="1">
                <a:effectLst/>
                <a:latin typeface="Segoe UI" panose="020B0502040204020203" pitchFamily="34" charset="0"/>
              </a:rPr>
              <a:t>wrod</a:t>
            </a:r>
            <a:r>
              <a:rPr lang="en-US" b="0" i="0">
                <a:effectLst/>
                <a:latin typeface="Segoe UI" panose="020B0502040204020203" pitchFamily="34" charset="0"/>
              </a:rPr>
              <a:t> from 14C section title; Animals start with E or T.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CF114-90F8-4BE4-BF76-14B2F12FD61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176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2564C-418E-48F0-BA68-FEEA5536A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FED3C-38DF-4A5D-B3B1-624439A6F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60BCE-4302-4678-B213-A9E6CB763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6E0F5-0060-4738-85A8-7C6AA5C7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5B4F2-01C7-4F7C-B5AC-B50D6C1F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63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4359-23E5-462C-B645-52FFBAD1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7F41C-A485-4D08-B70E-30F12514F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CDFEB-0C40-49BE-AF02-A51A3775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6C88-6D4A-4365-95BE-AAB1C8CF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04507-8841-4612-9D72-AB7E2F57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338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943CB9-5C3A-490F-BE13-D6BB31795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015F3-00CC-46C3-843B-A0B2AD830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6DF2B-92FB-4110-8A85-1AF22338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A0C03-DD2A-482B-B01B-92CFFD32B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9080F-498E-438B-96FB-38FACA9F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365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E33B-F07F-44EB-ADBB-4D45F750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166DA-E446-4205-B878-F992B695F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A896-1603-414E-9F5C-72917710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82E7-B930-48E6-A878-71938FFD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2FC5-9622-4869-AAC4-A2073F2D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01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68A4B-430A-461C-88DB-687A0460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01912-9048-40FB-963F-9714E2329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591DA-83C6-4D83-9D89-3EC32619D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CF730-2B0A-4161-905E-9C8022B1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5E021-8BF4-4D91-9A20-26B900CF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256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15987-99E3-4D9A-B70C-39038A60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D7764-27E7-478E-8AE3-43B29172C7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2DB9-6F1D-4199-909B-284372389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C04CB-4F66-4E45-B9E8-CBCF3815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2D136-7363-43C3-9064-79458880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12992-D995-4531-BE2B-EFC4D1A60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336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F514F-9DFF-4005-BE36-8EC80112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DF7A2-DB27-42CF-B12E-35AD833FF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6CE97-FDE4-4B3B-9992-C0EC4CC90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AD193-C567-483A-8C7D-4733C3D4F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2A7BAC-3555-4700-B35A-A995EA765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652665-1CDF-48AA-83D9-C8987EB09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435DC-5B58-4EA5-867C-B125D93AE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4AFA38-8FEF-40A6-97B4-F1314C9E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37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2AF5-1718-41C4-8DFD-BAA1D1495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6BD03F-D955-4AE2-92E1-56E89163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C8932F-650F-4E2A-854F-5B514D5E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1723F-E59A-499D-8286-30EAB90A4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713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74A6DE-0F0D-4795-B39A-8BE3B0E12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2856D2-70BF-4E32-9363-432B9D32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3632E-26E7-4D35-AAA5-0690EB8B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56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F075-81F2-4849-B263-961B4594F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4E8D-3B5F-4FB3-A0AA-BE878417E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64A25-931E-40F5-A6BC-5DCEF1DFB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17E83-E3EC-4430-A91E-F3544C08A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9C4E6-EF88-4570-9DFC-0EA5591A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84FDC-B157-4283-BBA6-BF354729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72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ECC1F-D881-4DE1-B6F2-F4B774FC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5D2A67-22C5-4B71-813D-3D3EF443FD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A36D2-641B-41B6-A186-5861F1B99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0C0A5-1D8C-41A4-A3D3-D317596A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32DD7-245B-4ACA-A23D-E3FEB5215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0B81D-DB41-45E0-A3BD-4EC792B34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101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561B37-B5C2-497B-A8A2-2FB340B33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B7954-463C-44CF-B618-3E08CA0C9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10992-12D7-4393-A2C2-6BDB9EF94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BB361-B39E-4026-80C9-0C435316F3A6}" type="datetimeFigureOut">
              <a:rPr lang="en-AU" smtClean="0"/>
              <a:t>12/11/2021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504E0-F732-46A6-9909-5D0487999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CA268-56FC-41D6-8215-1B70368DE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A2DD5-EB04-49D8-B816-CC9D45C2B1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66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ogoodreason.typepad.co.uk/no_good_reason/2009/04/the-reciprocity-economy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ciprocal_gamma_functio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FAA00-0570-4B54-A370-4DC2354406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Reciprocal functions and the Pythagorean identity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2937AB-38A8-4DD2-B665-1AC941FA1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714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753"/>
          </a:xfrm>
        </p:spPr>
        <p:txBody>
          <a:bodyPr/>
          <a:lstStyle/>
          <a:p>
            <a:r>
              <a:rPr lang="en-AU" dirty="0"/>
              <a:t>Pythagorean identity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15878"/>
                <a:ext cx="10515600" cy="5376997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AU" dirty="0"/>
                  <a:t>We can 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cosθ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sinθ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as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AU" dirty="0" smtClean="0"/>
                          <m:t>and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func>
                  </m:oMath>
                </a14:m>
                <a:r>
                  <a:rPr lang="el-GR" dirty="0"/>
                  <a:t>, </a:t>
                </a:r>
                <a:r>
                  <a:rPr lang="en-AU" dirty="0"/>
                  <a:t>and therefore we obtain:</a:t>
                </a:r>
              </a:p>
              <a:p>
                <a:pPr>
                  <a:lnSpc>
                    <a:spcPct val="110000"/>
                  </a:lnSpc>
                </a:pPr>
                <a:r>
                  <a:rPr lang="en-AU" dirty="0">
                    <a:solidFill>
                      <a:srgbClr val="0070C0"/>
                    </a:solidFill>
                  </a:rPr>
                  <a:t>Pythagorean identity</a:t>
                </a:r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rgbClr val="0070C0"/>
                            </a:solidFill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func>
                    <m:r>
                      <a:rPr lang="en-A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rgbClr val="0070C0"/>
                    </a:solidFill>
                  </a:rPr>
                  <a:t>=1</a:t>
                </a:r>
              </a:p>
              <a:p>
                <a:pPr>
                  <a:lnSpc>
                    <a:spcPct val="110000"/>
                  </a:lnSpc>
                </a:pPr>
                <a:r>
                  <a:rPr lang="en-AU" dirty="0"/>
                  <a:t>We can derive other forms of this identity:</a:t>
                </a:r>
              </a:p>
              <a:p>
                <a:pPr>
                  <a:lnSpc>
                    <a:spcPct val="110000"/>
                  </a:lnSpc>
                </a:pPr>
                <a:r>
                  <a:rPr lang="en-AU" dirty="0"/>
                  <a:t>Dividing both sides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 </a:t>
                </a:r>
                <a:r>
                  <a:rPr lang="en-AU" dirty="0"/>
                  <a:t>gives</a:t>
                </a:r>
              </a:p>
              <a:p>
                <a:pPr>
                  <a:lnSpc>
                    <a:spcPct val="110000"/>
                  </a:lnSpc>
                </a:pPr>
                <a:r>
                  <a:rPr lang="en-AU" dirty="0"/>
                  <a:t>∴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</a:p>
              <a:p>
                <a:pPr>
                  <a:lnSpc>
                    <a:spcPct val="110000"/>
                  </a:lnSpc>
                </a:pPr>
                <a:r>
                  <a:rPr lang="el-GR" dirty="0"/>
                  <a:t>1+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l-GR" dirty="0"/>
              </a:p>
              <a:p>
                <a:pPr>
                  <a:lnSpc>
                    <a:spcPct val="110000"/>
                  </a:lnSpc>
                </a:pPr>
                <a:r>
                  <a:rPr lang="en-AU" dirty="0"/>
                  <a:t>Dividing both sides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s</a:t>
                </a:r>
                <a:r>
                  <a:rPr lang="el-GR" dirty="0"/>
                  <a:t> </a:t>
                </a:r>
                <a:r>
                  <a:rPr lang="en-AU" dirty="0"/>
                  <a:t>gives</a:t>
                </a:r>
              </a:p>
              <a:p>
                <a:pPr>
                  <a:lnSpc>
                    <a:spcPct val="110000"/>
                  </a:lnSpc>
                </a:pPr>
                <a:r>
                  <a:rPr lang="en-AU" dirty="0"/>
                  <a:t>∴ 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1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+1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15878"/>
                <a:ext cx="10515600" cy="5376997"/>
              </a:xfrm>
              <a:blipFill>
                <a:blip r:embed="rId4"/>
                <a:stretch>
                  <a:fillRect l="-812" t="-907" b="-12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51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3336"/>
                <a:ext cx="10515600" cy="467362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If cosec x=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, find </a:t>
                </a:r>
                <a:r>
                  <a:rPr lang="en-AU" dirty="0" err="1"/>
                  <a:t>cosx</a:t>
                </a:r>
                <a:r>
                  <a:rPr lang="en-AU" dirty="0"/>
                  <a:t>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Since cosec x=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AU" dirty="0"/>
                  <a:t>, we have </a:t>
                </a:r>
                <a:r>
                  <a:rPr lang="en-AU" dirty="0" err="1"/>
                  <a:t>sinx</a:t>
                </a:r>
                <a:r>
                  <a:rPr lang="en-AU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AU" dirty="0"/>
                  <a:t>.</a:t>
                </a:r>
              </a:p>
              <a:p>
                <a:r>
                  <a:rPr lang="en-AU" dirty="0"/>
                  <a:t>Now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func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=1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l-GR" dirty="0"/>
                  <a:t> </a:t>
                </a:r>
                <a:r>
                  <a:rPr lang="en-AU" dirty="0"/>
                  <a:t>+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=1 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AU" dirty="0"/>
                  <a:t>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49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</a:t>
                </a:r>
              </a:p>
              <a:p>
                <a:r>
                  <a:rPr lang="en-AU" dirty="0"/>
                  <a:t>∴ </a:t>
                </a:r>
                <a:r>
                  <a:rPr lang="en-AU" dirty="0" err="1"/>
                  <a:t>cosx</a:t>
                </a:r>
                <a:r>
                  <a:rPr lang="en-AU" dirty="0"/>
                  <a:t>  =±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rad>
                      </m:num>
                      <m:den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3336"/>
                <a:ext cx="10515600" cy="4673627"/>
              </a:xfrm>
              <a:blipFill>
                <a:blip r:embed="rId4"/>
                <a:stretch>
                  <a:fillRect l="-1043" t="-14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62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03336"/>
                <a:ext cx="10515600" cy="467362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If </a:t>
                </a:r>
                <a:r>
                  <a:rPr lang="en-AU" dirty="0" err="1"/>
                  <a:t>secx</a:t>
                </a:r>
                <a:r>
                  <a:rPr lang="en-AU" dirty="0"/>
                  <a:t>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≤</a:t>
                </a:r>
                <a:r>
                  <a:rPr lang="en-AU" dirty="0"/>
                  <a:t>x≤</a:t>
                </a:r>
                <a:r>
                  <a:rPr lang="el-GR" dirty="0"/>
                  <a:t>π, </a:t>
                </a:r>
                <a:r>
                  <a:rPr lang="en-AU" dirty="0"/>
                  <a:t>find </a:t>
                </a:r>
                <a:r>
                  <a:rPr lang="en-AU" dirty="0" err="1"/>
                  <a:t>sinx</a:t>
                </a:r>
                <a:r>
                  <a:rPr lang="en-AU" dirty="0"/>
                  <a:t>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Since </a:t>
                </a:r>
                <a:r>
                  <a:rPr lang="en-AU" dirty="0" err="1"/>
                  <a:t>secx</a:t>
                </a:r>
                <a:r>
                  <a:rPr lang="en-AU" dirty="0"/>
                  <a:t>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dirty="0"/>
                  <a:t>, we have </a:t>
                </a:r>
                <a:r>
                  <a:rPr lang="en-AU" dirty="0" err="1"/>
                  <a:t>cosx</a:t>
                </a:r>
                <a:r>
                  <a:rPr lang="en-AU" dirty="0"/>
                  <a:t>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dirty="0"/>
                  <a:t>.</a:t>
                </a:r>
              </a:p>
              <a:p>
                <a:r>
                  <a:rPr lang="en-AU" dirty="0"/>
                  <a:t>Now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fun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=1</a:t>
                </a:r>
              </a:p>
              <a:p>
                <a:r>
                  <a:rPr lang="en-AU" dirty="0"/>
                  <a:t>49+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AU" dirty="0"/>
                  <a:t> =1</a:t>
                </a:r>
              </a:p>
              <a:p>
                <a:r>
                  <a:rPr lang="en-AU" dirty="0"/>
                  <a:t>∴</a:t>
                </a:r>
                <a:r>
                  <a:rPr lang="en-AU" dirty="0" err="1"/>
                  <a:t>sinx</a:t>
                </a:r>
                <a:r>
                  <a:rPr lang="en-AU" dirty="0"/>
                  <a:t> =±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But </a:t>
                </a:r>
                <a:r>
                  <a:rPr lang="en-AU" dirty="0" err="1"/>
                  <a:t>sinx</a:t>
                </a:r>
                <a:r>
                  <a:rPr lang="en-AU" dirty="0"/>
                  <a:t> is positive for P(x) in the 2nd quadrant, and so </a:t>
                </a:r>
                <a:r>
                  <a:rPr lang="en-AU" dirty="0" err="1"/>
                  <a:t>sinx</a:t>
                </a:r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03336"/>
                <a:ext cx="10515600" cy="4673627"/>
              </a:xfrm>
              <a:blipFill>
                <a:blip r:embed="rId4"/>
                <a:stretch>
                  <a:fillRect l="-1043" t="-13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62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If sin</a:t>
                </a:r>
                <a:r>
                  <a:rPr lang="el-GR" dirty="0"/>
                  <a:t>θ=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</a:t>
                </a:r>
                <a:r>
                  <a:rPr lang="en-AU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&lt;θ&lt;π, </a:t>
                </a:r>
                <a:r>
                  <a:rPr lang="en-AU" dirty="0"/>
                  <a:t>find the values of cos</a:t>
                </a:r>
                <a:r>
                  <a:rPr lang="el-GR" dirty="0"/>
                  <a:t>θ </a:t>
                </a:r>
                <a:r>
                  <a:rPr lang="en-AU" dirty="0"/>
                  <a:t>and tan</a:t>
                </a:r>
                <a:r>
                  <a:rPr lang="el-GR" dirty="0"/>
                  <a:t>θ.</a:t>
                </a:r>
              </a:p>
              <a:p>
                <a:r>
                  <a:rPr lang="en-AU" dirty="0"/>
                  <a:t>Solution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func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=1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 +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=1</a:t>
                </a:r>
                <a:endParaRPr lang="en-US" dirty="0"/>
              </a:p>
              <a:p>
                <a:r>
                  <a:rPr lang="el-GR" dirty="0"/>
                  <a:t>∴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  <a:p>
                <a:r>
                  <a:rPr lang="en-AU" dirty="0"/>
                  <a:t>Thus cos</a:t>
                </a:r>
                <a:r>
                  <a:rPr lang="el-GR" dirty="0"/>
                  <a:t>θ=−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, </a:t>
                </a:r>
                <a:r>
                  <a:rPr lang="en-AU" dirty="0"/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&lt;θ&lt;π, </a:t>
                </a:r>
                <a:r>
                  <a:rPr lang="en-AU" dirty="0"/>
                  <a:t>and therefore tan</a:t>
                </a:r>
                <a:r>
                  <a:rPr lang="el-GR" dirty="0"/>
                  <a:t>θ=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</m:fName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𝑖𝑛</m:t>
                            </m:r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90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AU" dirty="0"/>
                  <a:t>Prove the identity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=2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.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Solution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LHS=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00000"/>
                  </a:lnSpc>
                </a:pP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func>
                          <m:func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AU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00000"/>
                  </a:lnSpc>
                </a:pPr>
                <a:r>
                  <a:rPr lang="el-GR" dirty="0"/>
                  <a:t>=2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l-GR" dirty="0"/>
                  <a:t>=</a:t>
                </a:r>
                <a:r>
                  <a:rPr lang="en-AU" dirty="0"/>
                  <a:t>RHS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74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34332"/>
                <a:ext cx="10515600" cy="4642631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AU" dirty="0">
                    <a:solidFill>
                      <a:srgbClr val="0070C0"/>
                    </a:solidFill>
                  </a:rPr>
                  <a:t>Reciprocal functions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Sec</a:t>
                </a:r>
                <a:r>
                  <a:rPr lang="el-GR" dirty="0"/>
                  <a:t>θ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l-GR" dirty="0"/>
                  <a:t>(</a:t>
                </a:r>
                <a:r>
                  <a:rPr lang="en-AU" dirty="0"/>
                  <a:t>for cos</a:t>
                </a:r>
                <a:r>
                  <a:rPr lang="el-GR" dirty="0"/>
                  <a:t>θ≠0)</a:t>
                </a:r>
                <a:r>
                  <a:rPr lang="en-US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cosec </a:t>
                </a:r>
                <a:r>
                  <a:rPr lang="el-GR" dirty="0"/>
                  <a:t>θ 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(</a:t>
                </a:r>
                <a:r>
                  <a:rPr lang="en-AU" dirty="0"/>
                  <a:t>for sin</a:t>
                </a:r>
                <a:r>
                  <a:rPr lang="el-GR" dirty="0"/>
                  <a:t>θ≠0)</a:t>
                </a:r>
                <a:r>
                  <a:rPr lang="en-US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/>
                  <a:t>cot</a:t>
                </a:r>
                <a:r>
                  <a:rPr lang="el-GR" dirty="0"/>
                  <a:t>θ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(</a:t>
                </a:r>
                <a:r>
                  <a:rPr lang="en-AU" dirty="0"/>
                  <a:t>for sin</a:t>
                </a:r>
                <a:r>
                  <a:rPr lang="el-GR" dirty="0"/>
                  <a:t>θ≠0)</a:t>
                </a:r>
              </a:p>
              <a:p>
                <a:pPr>
                  <a:lnSpc>
                    <a:spcPct val="100000"/>
                  </a:lnSpc>
                </a:pPr>
                <a:r>
                  <a:rPr lang="en-AU" dirty="0">
                    <a:solidFill>
                      <a:srgbClr val="0070C0"/>
                    </a:solidFill>
                  </a:rPr>
                  <a:t>Pythagorean identity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func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=1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l-GR" dirty="0"/>
                  <a:t>1+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e>
                          <m:sup>
                            <m: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 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+1</a:t>
                </a:r>
                <a:r>
                  <a:rPr lang="en-US" dirty="0"/>
                  <a:t> </a:t>
                </a:r>
                <a:r>
                  <a:rPr lang="el-GR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i="1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𝑒𝑐</m:t>
                            </m:r>
                          </m:e>
                          <m:sup>
                            <m:r>
                              <a:rPr lang="en-AU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34332"/>
                <a:ext cx="10515600" cy="4642631"/>
              </a:xfrm>
              <a:blipFill>
                <a:blip r:embed="rId4"/>
                <a:stretch>
                  <a:fillRect l="-1043" t="-2234" b="-19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01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8D843E6-A1B8-4BED-AA11-F39528017A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4098" y="305917"/>
            <a:ext cx="9683804" cy="6043367"/>
          </a:xfrm>
        </p:spPr>
      </p:pic>
    </p:spTree>
    <p:extLst>
      <p:ext uri="{BB962C8B-B14F-4D97-AF65-F5344CB8AC3E}">
        <p14:creationId xmlns:p14="http://schemas.microsoft.com/office/powerpoint/2010/main" val="247427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Reciprocal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The </a:t>
                </a:r>
                <a:r>
                  <a:rPr lang="en-AU" dirty="0">
                    <a:solidFill>
                      <a:srgbClr val="FF0000"/>
                    </a:solidFill>
                  </a:rPr>
                  <a:t>circular functions </a:t>
                </a:r>
                <a:r>
                  <a:rPr lang="en-AU" dirty="0"/>
                  <a:t>sine, cosine and tangent can be used to form three other functions, called the </a:t>
                </a:r>
                <a:r>
                  <a:rPr lang="en-AU" dirty="0">
                    <a:solidFill>
                      <a:srgbClr val="FF0000"/>
                    </a:solidFill>
                  </a:rPr>
                  <a:t>reciprocal circular functions</a:t>
                </a:r>
                <a:r>
                  <a:rPr lang="en-AU" dirty="0"/>
                  <a:t>.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Secant, cosecant and cotangent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sec</a:t>
                </a:r>
                <a:r>
                  <a:rPr lang="el-GR" dirty="0">
                    <a:solidFill>
                      <a:schemeClr val="tx1"/>
                    </a:solidFill>
                  </a:rPr>
                  <a:t>θ=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 </a:t>
                </a:r>
                <a:r>
                  <a:rPr lang="el-GR" dirty="0">
                    <a:solidFill>
                      <a:schemeClr val="tx1"/>
                    </a:solidFill>
                  </a:rPr>
                  <a:t>(</a:t>
                </a:r>
                <a:r>
                  <a:rPr lang="en-AU" dirty="0">
                    <a:solidFill>
                      <a:schemeClr val="tx1"/>
                    </a:solidFill>
                  </a:rPr>
                  <a:t>for cos</a:t>
                </a:r>
                <a:r>
                  <a:rPr lang="el-GR" dirty="0">
                    <a:solidFill>
                      <a:schemeClr val="tx1"/>
                    </a:solidFill>
                  </a:rPr>
                  <a:t>θ≠0)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cosec </a:t>
                </a:r>
                <a:r>
                  <a:rPr lang="el-GR" dirty="0">
                    <a:solidFill>
                      <a:schemeClr val="tx1"/>
                    </a:solidFill>
                  </a:rPr>
                  <a:t>θ=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</a:t>
                </a:r>
                <a:r>
                  <a:rPr lang="el-GR" dirty="0">
                    <a:solidFill>
                      <a:schemeClr val="tx1"/>
                    </a:solidFill>
                  </a:rPr>
                  <a:t>(</a:t>
                </a:r>
                <a:r>
                  <a:rPr lang="en-AU" dirty="0">
                    <a:solidFill>
                      <a:schemeClr val="tx1"/>
                    </a:solidFill>
                  </a:rPr>
                  <a:t>for sin</a:t>
                </a:r>
                <a:r>
                  <a:rPr lang="el-GR" dirty="0">
                    <a:solidFill>
                      <a:schemeClr val="tx1"/>
                    </a:solidFill>
                  </a:rPr>
                  <a:t>θ≠0)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cot</a:t>
                </a:r>
                <a:r>
                  <a:rPr lang="el-GR" dirty="0">
                    <a:solidFill>
                      <a:schemeClr val="tx1"/>
                    </a:solidFill>
                  </a:rPr>
                  <a:t>θ=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(</a:t>
                </a:r>
                <a:r>
                  <a:rPr lang="en-AU" dirty="0">
                    <a:solidFill>
                      <a:schemeClr val="tx1"/>
                    </a:solidFill>
                  </a:rPr>
                  <a:t>for sin</a:t>
                </a:r>
                <a:r>
                  <a:rPr lang="el-GR" dirty="0">
                    <a:solidFill>
                      <a:schemeClr val="tx1"/>
                    </a:solidFill>
                  </a:rPr>
                  <a:t>θ≠0)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Note: For cos</a:t>
                </a:r>
                <a:r>
                  <a:rPr lang="el-GR" dirty="0">
                    <a:solidFill>
                      <a:schemeClr val="tx1"/>
                    </a:solidFill>
                  </a:rPr>
                  <a:t>θ≠0 </a:t>
                </a:r>
                <a:r>
                  <a:rPr lang="en-AU" dirty="0">
                    <a:solidFill>
                      <a:schemeClr val="tx1"/>
                    </a:solidFill>
                  </a:rPr>
                  <a:t>and sin</a:t>
                </a:r>
                <a:r>
                  <a:rPr lang="el-GR" dirty="0">
                    <a:solidFill>
                      <a:schemeClr val="tx1"/>
                    </a:solidFill>
                  </a:rPr>
                  <a:t>θ≠0, </a:t>
                </a:r>
                <a:r>
                  <a:rPr lang="en-AU" dirty="0">
                    <a:solidFill>
                      <a:schemeClr val="tx1"/>
                    </a:solidFill>
                  </a:rPr>
                  <a:t>we have cot</a:t>
                </a:r>
                <a:r>
                  <a:rPr lang="el-GR" dirty="0">
                    <a:solidFill>
                      <a:schemeClr val="tx1"/>
                    </a:solidFill>
                  </a:rPr>
                  <a:t>θ=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:r>
                  <a:rPr lang="en-AU" dirty="0"/>
                  <a:t>and tan</a:t>
                </a:r>
                <a:r>
                  <a:rPr lang="el-GR" dirty="0"/>
                  <a:t>θ=</a:t>
                </a:r>
                <a:r>
                  <a:rPr lang="el-GR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l-GR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l-GR" i="0" dirty="0" smtClean="0">
                                <a:latin typeface="Cambria Math" panose="02040503050406030204" pitchFamily="18" charset="0"/>
                              </a:rPr>
                              <m:t>co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fName>
                          <m:e>
                            <m:r>
                              <a:rPr lang="el-GR" i="1" dirty="0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r>
                  <a:rPr lang="el-GR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94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Find the exact value of each of the following:</a:t>
                </a:r>
              </a:p>
              <a:p>
                <a:r>
                  <a:rPr lang="en-AU" dirty="0"/>
                  <a:t>sec(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sec(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=1÷(−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)=−2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29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Find the exact value of each of the following:</a:t>
                </a:r>
              </a:p>
              <a:p>
                <a:r>
                  <a:rPr lang="en-AU" dirty="0"/>
                  <a:t>cot(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cot(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l-GR" dirty="0"/>
                  <a:t>÷(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l-GR" dirty="0"/>
                  <a:t>)=1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11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AU" dirty="0"/>
                  <a:t>Find the exact value of each of the following:</a:t>
                </a:r>
              </a:p>
              <a:p>
                <a:r>
                  <a:rPr lang="en-AU" dirty="0"/>
                  <a:t>cosec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cosec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el-GR" i="1" dirty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l-GR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l-GR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=1÷(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l-GR" dirty="0"/>
                  <a:t>)=−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062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80827"/>
                <a:ext cx="10515600" cy="459613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Find the values of x between 0 and 2</a:t>
                </a:r>
                <a:r>
                  <a:rPr lang="el-GR" dirty="0"/>
                  <a:t>π </a:t>
                </a:r>
                <a:r>
                  <a:rPr lang="en-AU" dirty="0"/>
                  <a:t>for which:</a:t>
                </a:r>
              </a:p>
              <a:p>
                <a:r>
                  <a:rPr lang="en-AU" dirty="0" err="1"/>
                  <a:t>secx</a:t>
                </a:r>
                <a:r>
                  <a:rPr lang="en-AU" dirty="0"/>
                  <a:t>=−2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 err="1"/>
                  <a:t>secx</a:t>
                </a:r>
                <a:r>
                  <a:rPr lang="en-AU" dirty="0"/>
                  <a:t> =−2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=−2</a:t>
                </a:r>
              </a:p>
              <a:p>
                <a:r>
                  <a:rPr lang="en-AU" dirty="0" err="1"/>
                  <a:t>cosx</a:t>
                </a:r>
                <a:r>
                  <a:rPr lang="en-AU" dirty="0"/>
                  <a:t> =−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</a:t>
                </a:r>
              </a:p>
              <a:p>
                <a:r>
                  <a:rPr lang="en-AU" dirty="0"/>
                  <a:t>∴x =</a:t>
                </a:r>
                <a:r>
                  <a:rPr lang="el-GR" dirty="0"/>
                  <a:t>π−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en-AU" dirty="0"/>
                  <a:t>or x =</a:t>
                </a:r>
                <a:r>
                  <a:rPr lang="el-GR" dirty="0"/>
                  <a:t>π+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endParaRPr lang="en-AU" dirty="0"/>
              </a:p>
              <a:p>
                <a:r>
                  <a:rPr lang="en-AU" dirty="0"/>
                  <a:t>∴x </a:t>
                </a: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en-AU" dirty="0"/>
                  <a:t>or  x </a:t>
                </a: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80827"/>
                <a:ext cx="10515600" cy="4596136"/>
              </a:xfrm>
              <a:blipFill>
                <a:blip r:embed="rId4"/>
                <a:stretch>
                  <a:fillRect l="-1043" t="-29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88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Find the values of x between 0 and 2</a:t>
                </a:r>
                <a:r>
                  <a:rPr lang="el-GR" dirty="0"/>
                  <a:t>π </a:t>
                </a:r>
                <a:r>
                  <a:rPr lang="en-AU" dirty="0"/>
                  <a:t>for which:</a:t>
                </a:r>
              </a:p>
              <a:p>
                <a:r>
                  <a:rPr lang="en-AU" dirty="0" err="1"/>
                  <a:t>cotx</a:t>
                </a:r>
                <a:r>
                  <a:rPr lang="en-AU" dirty="0"/>
                  <a:t>=−1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 err="1"/>
                  <a:t>cotx</a:t>
                </a:r>
                <a:r>
                  <a:rPr lang="en-AU" dirty="0"/>
                  <a:t> =−1</a:t>
                </a:r>
              </a:p>
              <a:p>
                <a:r>
                  <a:rPr lang="en-AU" dirty="0" err="1"/>
                  <a:t>tanx</a:t>
                </a:r>
                <a:r>
                  <a:rPr lang="en-AU" dirty="0"/>
                  <a:t> =−1</a:t>
                </a:r>
              </a:p>
              <a:p>
                <a:r>
                  <a:rPr lang="en-AU" dirty="0"/>
                  <a:t>∴x =</a:t>
                </a:r>
                <a:r>
                  <a:rPr lang="el-GR" dirty="0"/>
                  <a:t>π−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AU" dirty="0"/>
                  <a:t>or x=2</a:t>
                </a:r>
                <a:r>
                  <a:rPr lang="el-GR" dirty="0"/>
                  <a:t>π−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endParaRPr lang="en-AU" dirty="0"/>
              </a:p>
              <a:p>
                <a:r>
                  <a:rPr lang="en-AU" dirty="0"/>
                  <a:t>∴x </a:t>
                </a:r>
                <a:r>
                  <a:rPr lang="el-GR" dirty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en-AU" dirty="0"/>
                  <a:t>or x </a:t>
                </a:r>
                <a:r>
                  <a:rPr lang="el-GR" dirty="0"/>
                  <a:t>=</a:t>
                </a:r>
                <a:r>
                  <a:rPr lang="el-GR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l-GR" i="1" dirty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0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t="-3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EFD8-1244-44DD-B2E4-30BD6A36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Pythagorean identity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a point, P(θ), on the unit circle.</a:t>
                </a:r>
              </a:p>
              <a:p>
                <a:r>
                  <a:rPr lang="en-US" dirty="0"/>
                  <a:t>By Pythagoras’ theorem: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latin typeface="Cambria Math" panose="02040503050406030204" pitchFamily="18" charset="0"/>
                      </a:rPr>
                      <m:t>O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latin typeface="Cambria Math" panose="02040503050406030204" pitchFamily="18" charset="0"/>
                      </a:rPr>
                      <m:t>O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1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cosθ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/>
                          <m:t>(</m:t>
                        </m:r>
                        <m:r>
                          <m:rPr>
                            <m:nor/>
                          </m:rPr>
                          <a:rPr lang="en-US" dirty="0" smtClean="0"/>
                          <m:t>sinθ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Since this is true for all values of θ, it is called an identity.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533763-5A61-4F2F-B655-36BAF2F2A8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A4569106-44C3-4C1D-AAF8-54388E5D9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709" y="201940"/>
            <a:ext cx="3206535" cy="297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03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705</Words>
  <Application>Microsoft Office PowerPoint</Application>
  <PresentationFormat>Widescreen</PresentationFormat>
  <Paragraphs>101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Segoe UI</vt:lpstr>
      <vt:lpstr>Office Theme</vt:lpstr>
      <vt:lpstr>Reciprocal functions and the Pythagorean identity</vt:lpstr>
      <vt:lpstr>PowerPoint Presentation</vt:lpstr>
      <vt:lpstr>Reciprocal functions</vt:lpstr>
      <vt:lpstr>Example </vt:lpstr>
      <vt:lpstr>Example </vt:lpstr>
      <vt:lpstr>Example </vt:lpstr>
      <vt:lpstr>Example </vt:lpstr>
      <vt:lpstr>Example </vt:lpstr>
      <vt:lpstr>The Pythagorean identity</vt:lpstr>
      <vt:lpstr>Pythagorean identity</vt:lpstr>
      <vt:lpstr>Example</vt:lpstr>
      <vt:lpstr>Example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Reciprocal functions and the Pythagorean identity</dc:title>
  <dc:creator>Lyn ZHANG</dc:creator>
  <cp:lastModifiedBy>Lyn ZHANG</cp:lastModifiedBy>
  <cp:revision>19</cp:revision>
  <dcterms:created xsi:type="dcterms:W3CDTF">2021-09-23T03:08:28Z</dcterms:created>
  <dcterms:modified xsi:type="dcterms:W3CDTF">2021-11-11T21:10:55Z</dcterms:modified>
</cp:coreProperties>
</file>