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1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4" r:id="rId17"/>
    <p:sldId id="275" r:id="rId18"/>
    <p:sldId id="270" r:id="rId19"/>
    <p:sldId id="272" r:id="rId20"/>
    <p:sldId id="273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96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06D299-8EB2-484E-8E19-FCF4FCF80B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0FD0E8-B570-4692-8FCE-1A2ED448B2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9D0357-F24F-40E5-B734-927EDABCF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80462-E4AA-4CA1-9C33-A202DC55E707}" type="datetimeFigureOut">
              <a:rPr lang="en-AU" smtClean="0"/>
              <a:t>23/09/2021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70F7BF-61FD-492A-A005-B12FD5B62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F15A10-56BF-47DD-ABB1-B9DB648DD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78765-84D9-4734-B909-5AD92B7D609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98439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6E5D2-6B26-44E5-8839-435885248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8C80B0-CF9D-436C-BF32-CC20731685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E841E4-2E2B-4282-BB9D-479F67C92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80462-E4AA-4CA1-9C33-A202DC55E707}" type="datetimeFigureOut">
              <a:rPr lang="en-AU" smtClean="0"/>
              <a:t>23/09/2021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DF0D28-5BCC-4002-A204-A86504ECF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9A0134-E1FA-4562-85B2-EE70DAD98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78765-84D9-4734-B909-5AD92B7D609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43749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7209D31-A006-4609-8844-4587BA7465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787EE9-D29E-4A88-8D18-6C46609E45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A7B6B0-193E-4A39-86DF-E79525111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80462-E4AA-4CA1-9C33-A202DC55E707}" type="datetimeFigureOut">
              <a:rPr lang="en-AU" smtClean="0"/>
              <a:t>23/09/2021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BF3666-663B-4779-834E-E88A1A2BC2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C1A105-AFE8-43FE-BE7F-7586AD6F6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78765-84D9-4734-B909-5AD92B7D609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00752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FDA32-98D8-4F9B-9ADE-2FBCC93B48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25DF0-B000-4EF4-93CD-D170BE12C7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53AA8C-021E-4BE7-942C-26FA3B62F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80462-E4AA-4CA1-9C33-A202DC55E707}" type="datetimeFigureOut">
              <a:rPr lang="en-AU" smtClean="0"/>
              <a:t>23/09/2021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0F42D7-DD78-4BE5-BC1F-B8CFDCFB6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3F60BE-572C-462B-8987-878802F6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78765-84D9-4734-B909-5AD92B7D609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59751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12BBE-D194-4A0A-9DB7-88189C7CF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9AD940-653A-425D-ACA3-F8405FA808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AB466B-B90B-4B0F-806D-6E02B5DEB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80462-E4AA-4CA1-9C33-A202DC55E707}" type="datetimeFigureOut">
              <a:rPr lang="en-AU" smtClean="0"/>
              <a:t>23/09/2021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C77FF2-F228-4E9B-914C-3C64CA7DE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753A13-9C3B-4D7E-B49A-E4D489FD6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78765-84D9-4734-B909-5AD92B7D609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5278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2CB66-58D7-43C1-9F86-4C98F6C8D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6F27BC-B568-4882-AFD6-0313FBCA35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9F4D91-8383-4CA8-9CF7-9A989B86CE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A5CC92-9037-420A-A575-CD6C9C4E5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80462-E4AA-4CA1-9C33-A202DC55E707}" type="datetimeFigureOut">
              <a:rPr lang="en-AU" smtClean="0"/>
              <a:t>23/09/2021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694870-E87A-4044-844A-EDFCEE0EC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B9646A-22E1-4B5F-B92D-33DE39F44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78765-84D9-4734-B909-5AD92B7D609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1642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8F66C1-4483-416F-B882-EE12A7C574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B125F8-8E31-4310-BF0B-16FCBDEF22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B733CB-57F0-48AB-AEB5-F7B3DD33E3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F19F0E-0D18-4522-930C-C8EC1D246D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1E23ABE-0F8A-4687-9813-7ED9B15181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BF0AFE6-9AD1-4747-9447-579CA1887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80462-E4AA-4CA1-9C33-A202DC55E707}" type="datetimeFigureOut">
              <a:rPr lang="en-AU" smtClean="0"/>
              <a:t>23/09/2021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5F489D0-60BA-4C4F-B531-DE1CA5388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E8F7558-B69B-4CD7-982D-A174021D2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78765-84D9-4734-B909-5AD92B7D609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5217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BFCE3-91C7-4874-A881-E5A099BF4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E53A66-CAB7-4813-A38F-F3DF314AD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80462-E4AA-4CA1-9C33-A202DC55E707}" type="datetimeFigureOut">
              <a:rPr lang="en-AU" smtClean="0"/>
              <a:t>23/09/2021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2B5B15-85F8-4739-99EF-EC4CBC3DD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C52DB0-EB8C-42B4-A312-63DD2A796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78765-84D9-4734-B909-5AD92B7D609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24834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0A4CA4-7FE7-47C7-8D28-130709978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80462-E4AA-4CA1-9C33-A202DC55E707}" type="datetimeFigureOut">
              <a:rPr lang="en-AU" smtClean="0"/>
              <a:t>23/09/2021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A0E931-597C-4F02-B053-6257BC2CD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487456-C447-433D-90D7-D6BA038B3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78765-84D9-4734-B909-5AD92B7D609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21610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B638DF-F4D7-450F-B1CD-D918A43DA5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3DF02C-2A49-4452-9B21-7B73D440DE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10A7FB-6C37-4BA1-B534-329040FBF7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660E47-E327-4071-8771-797576694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80462-E4AA-4CA1-9C33-A202DC55E707}" type="datetimeFigureOut">
              <a:rPr lang="en-AU" smtClean="0"/>
              <a:t>23/09/2021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B0F076-7D64-420B-BC69-ADDA3994A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2F1D3D-FE72-4681-AD82-76721C46A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78765-84D9-4734-B909-5AD92B7D609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96174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55CD0-A31E-41E7-8490-ADC9DC871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4F3C29-6D00-4125-A93A-01F0E5E996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26E3F7-F51B-42E7-9789-5649AA8597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8E59AE-BEC5-4253-B767-9D6A130A3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80462-E4AA-4CA1-9C33-A202DC55E707}" type="datetimeFigureOut">
              <a:rPr lang="en-AU" smtClean="0"/>
              <a:t>23/09/2021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BF36B9-D77D-4CEA-91C1-CFDA45ED46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F13047-BE45-4125-A688-D7AD2DF2F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78765-84D9-4734-B909-5AD92B7D609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13988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34334F-AE65-4D08-A205-546495C705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64CC59-B458-4484-9478-8130224608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6247B4-2E28-4180-A594-18BE5B27F6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580462-E4AA-4CA1-9C33-A202DC55E707}" type="datetimeFigureOut">
              <a:rPr lang="en-AU" smtClean="0"/>
              <a:t>23/09/2021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5A0FE-6B50-48A4-8D34-7441F7AA51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146475-C019-4E0C-8AF9-9C9367F4E3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378765-84D9-4734-B909-5AD92B7D609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02165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Symmetry_Of_Addition.sv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eacherspayteachers.com/Product/Addition-Table-943299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eacherspayteachers.com/Product/Addition-Table-943299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eacherspayteachers.com/Product/Addition-Table-943299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eacherspayteachers.com/Product/Addition-Table-943299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eacherspayteachers.com/Product/Addition-Table-943299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eacherspayteachers.com/Product/Addition-Table-943299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eacherspayteachers.com/Product/Addition-Table-943299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eacherspayteachers.com/Product/Addition-Table-943299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eacherspayteachers.com/Product/Addition-Table-943299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eacherspayteachers.com/Product/Addition-Table-943299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eacherspayteachers.com/Product/Addition-Table-943299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eacherspayteachers.com/Product/Addition-Table-943299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eacherspayteachers.com/Product/Addition-Table-943299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eacherspayteachers.com/Product/Addition-Table-943299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eacherspayteachers.com/Product/Addition-Table-943299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eacherspayteachers.com/Product/Addition-Table-943299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eacherspayteachers.com/Product/Addition-Table-943299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eacherspayteachers.com/Product/Addition-Table-943299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eacherspayteachers.com/Product/Addition-Table-943299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r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F769D-1DA8-42EA-9567-A62BC56B479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Addition formulas and double angle formulas</a:t>
            </a: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90D007-03C9-4D93-930A-3047CE17106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14D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149130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13000" t="-33000" r="-5000" b="-2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07B40-FFFA-4C79-9F67-4D7C6B45B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endParaRPr lang="en-A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42B1482-A1B8-4FE7-949D-21CC28F7ED8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AU" dirty="0"/>
                  <a:t>If u and v are acute angles such that </a:t>
                </a:r>
                <a:r>
                  <a:rPr lang="en-AU" dirty="0" err="1"/>
                  <a:t>tanu</a:t>
                </a:r>
                <a:r>
                  <a:rPr lang="en-AU" dirty="0"/>
                  <a:t>=4 and </a:t>
                </a:r>
                <a:r>
                  <a:rPr lang="en-AU" dirty="0" err="1"/>
                  <a:t>tanv</a:t>
                </a:r>
                <a:r>
                  <a:rPr lang="en-AU" dirty="0"/>
                  <a:t>=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AU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, show that u−v=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i="1" dirty="0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AU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l-GR" dirty="0"/>
                  <a:t>.</a:t>
                </a:r>
              </a:p>
              <a:p>
                <a:r>
                  <a:rPr lang="en-AU" dirty="0"/>
                  <a:t>Solution</a:t>
                </a:r>
              </a:p>
              <a:p>
                <a:r>
                  <a:rPr lang="en-AU" dirty="0"/>
                  <a:t>tan(u−v) =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b="0" i="1" dirty="0">
                            <a:latin typeface="Cambria Math" panose="02040503050406030204" pitchFamily="18" charset="0"/>
                          </a:rPr>
                          <m:t>𝑡𝑎𝑛𝑢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AU" b="0" i="1" dirty="0">
                            <a:latin typeface="Cambria Math" panose="02040503050406030204" pitchFamily="18" charset="0"/>
                          </a:rPr>
                          <m:t>𝑡𝑎𝑛𝑣</m:t>
                        </m:r>
                      </m:num>
                      <m:den>
                        <m:r>
                          <a:rPr lang="en-US" b="0" i="1" dirty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dirty="0">
                            <a:latin typeface="Cambria Math" panose="02040503050406030204" pitchFamily="18" charset="0"/>
                          </a:rPr>
                          <m:t>𝑡𝑎𝑛𝑢</m:t>
                        </m:r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b="0" i="1" dirty="0">
                            <a:latin typeface="Cambria Math" panose="02040503050406030204" pitchFamily="18" charset="0"/>
                          </a:rPr>
                          <m:t>𝑎𝑛𝑣</m:t>
                        </m:r>
                      </m:den>
                    </m:f>
                    <m:r>
                      <a:rPr lang="en-US" b="1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=</a:t>
                </a:r>
                <a:r>
                  <a:rPr lang="en-AU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US" b="0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5</m:t>
                            </m:r>
                          </m:den>
                        </m:f>
                      </m:num>
                      <m:den>
                        <m:r>
                          <a:rPr lang="en-US" b="0" i="1" dirty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4×</m:t>
                        </m:r>
                        <m:f>
                          <m:fPr>
                            <m:ctrlP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US" b="0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5</m:t>
                            </m:r>
                          </m:den>
                        </m:f>
                      </m:den>
                    </m:f>
                    <m:r>
                      <a:rPr lang="en-US" b="1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=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20−</m:t>
                        </m:r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4×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=1 </a:t>
                </a:r>
              </a:p>
              <a:p>
                <a:r>
                  <a:rPr lang="en-AU" dirty="0"/>
                  <a:t>∴u−v =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i="1" dirty="0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AU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l-GR" dirty="0"/>
              </a:p>
              <a:p>
                <a:r>
                  <a:rPr lang="en-AU" dirty="0"/>
                  <a:t>Note: The function tan</a:t>
                </a:r>
                <a:r>
                  <a:rPr lang="el-GR" dirty="0"/>
                  <a:t>θ </a:t>
                </a:r>
                <a:r>
                  <a:rPr lang="en-AU" dirty="0"/>
                  <a:t>is one-to-one for 0&lt;</a:t>
                </a:r>
                <a:r>
                  <a:rPr lang="el-GR" dirty="0"/>
                  <a:t>θ&lt;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i="1" dirty="0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AU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l-GR" dirty="0"/>
                  <a:t>.</a:t>
                </a:r>
                <a:endParaRPr lang="en-AU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42B1482-A1B8-4FE7-949D-21CC28F7ED8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043" t="-28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67523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13000" t="-33000" r="-5000" b="-2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07B40-FFFA-4C79-9F67-4D7C6B45B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Double angle formulas for cosine</a:t>
            </a:r>
            <a:endParaRPr lang="en-A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42B1482-A1B8-4FE7-949D-21CC28F7ED8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AU" b="1" dirty="0"/>
                  <a:t>cos(2u)=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b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AU" b="1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b="1" i="1" dirty="0" smtClean="0">
                                <a:latin typeface="Cambria Math" panose="02040503050406030204" pitchFamily="18" charset="0"/>
                              </a:rPr>
                              <m:t>𝒄𝒐𝒔</m:t>
                            </m:r>
                          </m:e>
                          <m:sup>
                            <m:r>
                              <a:rPr lang="en-AU" b="1" i="0" dirty="0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fName>
                      <m:e>
                        <m:r>
                          <a:rPr lang="en-AU" b="1" i="1" dirty="0" smtClean="0">
                            <a:latin typeface="Cambria Math" panose="02040503050406030204" pitchFamily="18" charset="0"/>
                          </a:rPr>
                          <m:t>𝒖</m:t>
                        </m:r>
                      </m:e>
                    </m:func>
                  </m:oMath>
                </a14:m>
                <a:r>
                  <a:rPr lang="en-AU" b="1" dirty="0"/>
                  <a:t> −</a:t>
                </a:r>
                <a:r>
                  <a:rPr lang="en-AU" b="1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b="1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AU" b="1" i="1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b="1" i="1" dirty="0" smtClean="0">
                                <a:latin typeface="Cambria Math" panose="02040503050406030204" pitchFamily="18" charset="0"/>
                              </a:rPr>
                              <m:t>𝐬</m:t>
                            </m:r>
                            <m:r>
                              <a:rPr lang="en-US" b="1" i="0" dirty="0" smtClean="0">
                                <a:latin typeface="Cambria Math" panose="02040503050406030204" pitchFamily="18" charset="0"/>
                              </a:rPr>
                              <m:t>𝐢𝐧</m:t>
                            </m:r>
                          </m:e>
                          <m:sup>
                            <m:r>
                              <a:rPr lang="en-AU" b="1" i="0" dirty="0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fName>
                      <m:e>
                        <m:r>
                          <a:rPr lang="en-AU" b="1" i="1" dirty="0" smtClean="0">
                            <a:latin typeface="Cambria Math" panose="02040503050406030204" pitchFamily="18" charset="0"/>
                          </a:rPr>
                          <m:t>𝒖</m:t>
                        </m:r>
                      </m:e>
                    </m:func>
                    <m:r>
                      <a:rPr lang="en-AU" b="1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AU" b="1" dirty="0"/>
              </a:p>
              <a:p>
                <a:r>
                  <a:rPr lang="en-AU" b="1" dirty="0"/>
                  <a:t>=2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b="1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AU" b="1" i="1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b="1" i="1" dirty="0" smtClean="0">
                                <a:latin typeface="Cambria Math" panose="02040503050406030204" pitchFamily="18" charset="0"/>
                              </a:rPr>
                              <m:t>𝒄𝒐𝒔</m:t>
                            </m:r>
                          </m:e>
                          <m:sup>
                            <m:r>
                              <a:rPr lang="en-AU" b="1" i="0" dirty="0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fName>
                      <m:e>
                        <m:r>
                          <a:rPr lang="en-AU" b="1" i="1" dirty="0" smtClean="0">
                            <a:latin typeface="Cambria Math" panose="02040503050406030204" pitchFamily="18" charset="0"/>
                          </a:rPr>
                          <m:t>𝒖</m:t>
                        </m:r>
                      </m:e>
                    </m:func>
                    <m:r>
                      <a:rPr lang="en-AU" b="1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b="1" dirty="0"/>
                  <a:t>−1  (since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b="1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AU" b="1" i="1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b="1" i="1" dirty="0" smtClean="0">
                                <a:latin typeface="Cambria Math" panose="02040503050406030204" pitchFamily="18" charset="0"/>
                              </a:rPr>
                              <m:t>𝐬</m:t>
                            </m:r>
                            <m:r>
                              <a:rPr lang="en-US" b="1" i="0" dirty="0" smtClean="0">
                                <a:latin typeface="Cambria Math" panose="02040503050406030204" pitchFamily="18" charset="0"/>
                              </a:rPr>
                              <m:t>𝐢𝐧</m:t>
                            </m:r>
                          </m:e>
                          <m:sup>
                            <m:r>
                              <a:rPr lang="en-AU" b="1" i="0" dirty="0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fName>
                      <m:e>
                        <m:r>
                          <a:rPr lang="en-AU" b="1" i="1" dirty="0" smtClean="0">
                            <a:latin typeface="Cambria Math" panose="02040503050406030204" pitchFamily="18" charset="0"/>
                          </a:rPr>
                          <m:t>𝒖</m:t>
                        </m:r>
                      </m:e>
                    </m:func>
                    <m:r>
                      <a:rPr lang="en-AU" b="1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b="1" dirty="0"/>
                  <a:t>=1−</a:t>
                </a:r>
                <a:r>
                  <a:rPr lang="en-AU" b="1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b="1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AU" b="1" i="1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b="1" i="1" dirty="0" smtClean="0">
                                <a:latin typeface="Cambria Math" panose="02040503050406030204" pitchFamily="18" charset="0"/>
                              </a:rPr>
                              <m:t>𝒄𝒐𝒔</m:t>
                            </m:r>
                          </m:e>
                          <m:sup>
                            <m:r>
                              <a:rPr lang="en-AU" b="1" i="0" dirty="0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fName>
                      <m:e>
                        <m:r>
                          <a:rPr lang="en-AU" b="1" i="1" dirty="0" smtClean="0">
                            <a:latin typeface="Cambria Math" panose="02040503050406030204" pitchFamily="18" charset="0"/>
                          </a:rPr>
                          <m:t>𝒖</m:t>
                        </m:r>
                      </m:e>
                    </m:func>
                  </m:oMath>
                </a14:m>
                <a:r>
                  <a:rPr lang="en-AU" b="1" dirty="0"/>
                  <a:t> ) </a:t>
                </a:r>
              </a:p>
              <a:p>
                <a:r>
                  <a:rPr lang="en-AU" b="1" dirty="0"/>
                  <a:t>=1−2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b="1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AU" b="1" i="1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b="1" i="1" dirty="0" smtClean="0">
                                <a:latin typeface="Cambria Math" panose="02040503050406030204" pitchFamily="18" charset="0"/>
                              </a:rPr>
                              <m:t>𝐬</m:t>
                            </m:r>
                            <m:r>
                              <a:rPr lang="en-US" b="1" i="0" dirty="0" smtClean="0">
                                <a:latin typeface="Cambria Math" panose="02040503050406030204" pitchFamily="18" charset="0"/>
                              </a:rPr>
                              <m:t>𝐢𝐧</m:t>
                            </m:r>
                          </m:e>
                          <m:sup>
                            <m:r>
                              <a:rPr lang="en-AU" b="1" i="0" dirty="0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fName>
                      <m:e>
                        <m:r>
                          <a:rPr lang="en-AU" b="1" i="1" dirty="0" smtClean="0">
                            <a:latin typeface="Cambria Math" panose="02040503050406030204" pitchFamily="18" charset="0"/>
                          </a:rPr>
                          <m:t>𝒖</m:t>
                        </m:r>
                      </m:e>
                    </m:func>
                  </m:oMath>
                </a14:m>
                <a:r>
                  <a:rPr lang="en-AU" b="1" dirty="0"/>
                  <a:t> (since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b="1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AU" b="1" i="1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b="1" i="1" dirty="0" smtClean="0">
                                <a:latin typeface="Cambria Math" panose="02040503050406030204" pitchFamily="18" charset="0"/>
                              </a:rPr>
                              <m:t>𝒄𝒐𝒔</m:t>
                            </m:r>
                          </m:e>
                          <m:sup>
                            <m:r>
                              <a:rPr lang="en-AU" b="1" i="0" dirty="0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fName>
                      <m:e>
                        <m:r>
                          <a:rPr lang="en-AU" b="1" i="1" dirty="0" smtClean="0">
                            <a:latin typeface="Cambria Math" panose="02040503050406030204" pitchFamily="18" charset="0"/>
                          </a:rPr>
                          <m:t>𝒖</m:t>
                        </m:r>
                      </m:e>
                    </m:func>
                    <m:r>
                      <a:rPr lang="en-AU" b="1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b="1" dirty="0"/>
                  <a:t>=1−</a:t>
                </a:r>
                <a:r>
                  <a:rPr lang="en-AU" b="1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b="1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AU" b="1" i="1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b="1" i="1" dirty="0" smtClean="0">
                                <a:latin typeface="Cambria Math" panose="02040503050406030204" pitchFamily="18" charset="0"/>
                              </a:rPr>
                              <m:t>𝐬</m:t>
                            </m:r>
                            <m:r>
                              <a:rPr lang="en-US" b="1" i="0" dirty="0" smtClean="0">
                                <a:latin typeface="Cambria Math" panose="02040503050406030204" pitchFamily="18" charset="0"/>
                              </a:rPr>
                              <m:t>𝐢𝐧</m:t>
                            </m:r>
                          </m:e>
                          <m:sup>
                            <m:r>
                              <a:rPr lang="en-AU" b="1" i="0" dirty="0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fName>
                      <m:e>
                        <m:r>
                          <a:rPr lang="en-AU" b="1" i="1" dirty="0" smtClean="0">
                            <a:latin typeface="Cambria Math" panose="02040503050406030204" pitchFamily="18" charset="0"/>
                          </a:rPr>
                          <m:t>𝒖</m:t>
                        </m:r>
                      </m:e>
                    </m:func>
                  </m:oMath>
                </a14:m>
                <a:r>
                  <a:rPr lang="en-AU" b="1" dirty="0"/>
                  <a:t>) </a:t>
                </a:r>
              </a:p>
              <a:p>
                <a:r>
                  <a:rPr lang="en-AU" dirty="0"/>
                  <a:t>Proof</a:t>
                </a:r>
              </a:p>
              <a:p>
                <a:r>
                  <a:rPr lang="en-AU" dirty="0"/>
                  <a:t>cos(</a:t>
                </a:r>
                <a:r>
                  <a:rPr lang="en-AU" dirty="0" err="1"/>
                  <a:t>u+u</a:t>
                </a:r>
                <a:r>
                  <a:rPr lang="en-AU" dirty="0"/>
                  <a:t>)=</a:t>
                </a:r>
                <a:r>
                  <a:rPr lang="en-AU" dirty="0" err="1"/>
                  <a:t>cosu</a:t>
                </a:r>
                <a:r>
                  <a:rPr lang="en-AU" dirty="0"/>
                  <a:t> </a:t>
                </a:r>
                <a:r>
                  <a:rPr lang="en-AU" dirty="0" err="1"/>
                  <a:t>cosu−sinu</a:t>
                </a:r>
                <a:r>
                  <a:rPr lang="en-AU" dirty="0"/>
                  <a:t> </a:t>
                </a:r>
                <a:r>
                  <a:rPr lang="en-AU" dirty="0" err="1"/>
                  <a:t>sinu</a:t>
                </a:r>
                <a:r>
                  <a:rPr lang="en-AU" dirty="0"/>
                  <a:t>=</a:t>
                </a:r>
                <a:r>
                  <a:rPr lang="en-AU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b="0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co</m:t>
                            </m:r>
                            <m:r>
                              <m:rPr>
                                <m:sty m:val="p"/>
                              </m:rPr>
                              <a:rPr lang="en-AU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s</m:t>
                            </m:r>
                          </m:e>
                          <m:sup>
                            <m:r>
                              <a:rPr lang="en-AU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func>
                  </m:oMath>
                </a14:m>
                <a:r>
                  <a:rPr lang="en-AU" dirty="0"/>
                  <a:t>−</a:t>
                </a:r>
                <a:r>
                  <a:rPr lang="en-AU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AU" i="1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AU" dirty="0" smtClean="0">
                                <a:latin typeface="Cambria Math" panose="02040503050406030204" pitchFamily="18" charset="0"/>
                              </a:rPr>
                              <m:t>s</m:t>
                            </m:r>
                            <m:r>
                              <m:rPr>
                                <m:sty m:val="p"/>
                              </m:rPr>
                              <a:rPr lang="en-US" b="0" i="0" dirty="0" smtClean="0">
                                <a:latin typeface="Cambria Math" panose="02040503050406030204" pitchFamily="18" charset="0"/>
                              </a:rPr>
                              <m:t>in</m:t>
                            </m:r>
                          </m:e>
                          <m:sup>
                            <m:r>
                              <a:rPr lang="en-AU" i="0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AU" i="1" dirty="0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func>
                  </m:oMath>
                </a14:m>
                <a:endParaRPr lang="en-AU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42B1482-A1B8-4FE7-949D-21CC28F7ED8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043" t="-196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91870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13000" t="-33000" r="-5000" b="-2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07B40-FFFA-4C79-9F67-4D7C6B45B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Double angle formula for sine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2B1482-A1B8-4FE7-949D-21CC28F7ED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b="1" dirty="0"/>
              <a:t>sin(2u)=2sinu </a:t>
            </a:r>
            <a:r>
              <a:rPr lang="es-ES" b="1" dirty="0" err="1"/>
              <a:t>cosu</a:t>
            </a:r>
            <a:endParaRPr lang="es-ES" b="1" dirty="0"/>
          </a:p>
          <a:p>
            <a:r>
              <a:rPr lang="es-ES" dirty="0" err="1"/>
              <a:t>Proof</a:t>
            </a:r>
            <a:endParaRPr lang="es-ES" dirty="0"/>
          </a:p>
          <a:p>
            <a:r>
              <a:rPr lang="es-ES" dirty="0"/>
              <a:t>sin(</a:t>
            </a:r>
            <a:r>
              <a:rPr lang="es-ES" dirty="0" err="1"/>
              <a:t>u+u</a:t>
            </a:r>
            <a:r>
              <a:rPr lang="es-ES" dirty="0"/>
              <a:t>)=</a:t>
            </a:r>
            <a:r>
              <a:rPr lang="es-ES" dirty="0" err="1"/>
              <a:t>sinu</a:t>
            </a:r>
            <a:r>
              <a:rPr lang="es-ES" dirty="0"/>
              <a:t> </a:t>
            </a:r>
            <a:r>
              <a:rPr lang="es-ES" dirty="0" err="1"/>
              <a:t>cosu+cosu</a:t>
            </a:r>
            <a:r>
              <a:rPr lang="es-ES" dirty="0"/>
              <a:t> </a:t>
            </a:r>
            <a:r>
              <a:rPr lang="es-ES" dirty="0" err="1"/>
              <a:t>sinu</a:t>
            </a:r>
            <a:r>
              <a:rPr lang="es-ES" dirty="0"/>
              <a:t>=2sinu </a:t>
            </a:r>
            <a:r>
              <a:rPr lang="es-ES" dirty="0" err="1"/>
              <a:t>cosu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71178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13000" t="-33000" r="-5000" b="-2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07B40-FFFA-4C79-9F67-4D7C6B45B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Double angle formula for tangent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42B1482-A1B8-4FE7-949D-21CC28F7ED8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pl-PL" b="1" dirty="0"/>
                  <a:t>tan(2u)=</a:t>
                </a:r>
                <a:r>
                  <a:rPr lang="en-AU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b="1" i="1" dirty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AU" b="1" i="1" dirty="0">
                            <a:latin typeface="Cambria Math" panose="02040503050406030204" pitchFamily="18" charset="0"/>
                          </a:rPr>
                          <m:t>𝒕𝒂𝒏𝒖</m:t>
                        </m:r>
                      </m:num>
                      <m:den>
                        <m:r>
                          <a:rPr lang="en-US" b="1" i="1" dirty="0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b="1" dirty="0">
                            <a:latin typeface="Cambria Math" panose="02040503050406030204" pitchFamily="18" charset="0"/>
                          </a:rPr>
                          <m:t>−</m:t>
                        </m:r>
                        <m:func>
                          <m:funcPr>
                            <m:ctrlPr>
                              <a:rPr lang="en-AU" b="1" i="1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AU" b="1" i="1" dirty="0" smtClean="0">
                                    <a:solidFill>
                                      <a:srgbClr val="836967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1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𝐭𝐚𝐧</m:t>
                                </m:r>
                              </m:e>
                              <m:sup>
                                <m:r>
                                  <a:rPr lang="en-AU" b="1" i="0" dirty="0" smtClean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</m:fName>
                          <m:e>
                            <m:r>
                              <a:rPr lang="en-AU" b="1" i="1" dirty="0" smtClean="0">
                                <a:latin typeface="Cambria Math" panose="02040503050406030204" pitchFamily="18" charset="0"/>
                              </a:rPr>
                              <m:t>𝒖</m:t>
                            </m:r>
                          </m:e>
                        </m:func>
                      </m:den>
                    </m:f>
                  </m:oMath>
                </a14:m>
                <a:endParaRPr lang="pl-PL" b="1" dirty="0"/>
              </a:p>
              <a:p>
                <a:r>
                  <a:rPr lang="pl-PL" dirty="0"/>
                  <a:t>Proof</a:t>
                </a:r>
              </a:p>
              <a:p>
                <a:r>
                  <a:rPr lang="pl-PL" dirty="0"/>
                  <a:t>tan(u+u)=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b="0" i="1" dirty="0">
                            <a:latin typeface="Cambria Math" panose="02040503050406030204" pitchFamily="18" charset="0"/>
                          </a:rPr>
                          <m:t>𝑡𝑎𝑛𝑢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AU" b="0" i="1" dirty="0">
                            <a:latin typeface="Cambria Math" panose="02040503050406030204" pitchFamily="18" charset="0"/>
                          </a:rPr>
                          <m:t>𝑡𝑎𝑛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𝑢</m:t>
                        </m:r>
                      </m:num>
                      <m:den>
                        <m:r>
                          <a:rPr lang="en-US" b="0" i="1" dirty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dirty="0">
                            <a:latin typeface="Cambria Math" panose="02040503050406030204" pitchFamily="18" charset="0"/>
                          </a:rPr>
                          <m:t>𝑡𝑎𝑛𝑢</m:t>
                        </m:r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b="0" i="1" dirty="0">
                            <a:latin typeface="Cambria Math" panose="02040503050406030204" pitchFamily="18" charset="0"/>
                          </a:rPr>
                          <m:t>𝑎𝑛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𝑢</m:t>
                        </m:r>
                      </m:den>
                    </m:f>
                    <m:r>
                      <a:rPr lang="en-US" b="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pl-PL" dirty="0"/>
                  <a:t>=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𝑡𝑎𝑛𝑢</m:t>
                        </m:r>
                      </m:num>
                      <m:den>
                        <m:r>
                          <a:rPr lang="en-US" dirty="0">
                            <a:latin typeface="Cambria Math" panose="02040503050406030204" pitchFamily="18" charset="0"/>
                          </a:rPr>
                          <m:t>1−</m:t>
                        </m:r>
                        <m:func>
                          <m:funcPr>
                            <m:ctrlPr>
                              <a:rPr lang="en-AU" i="1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AU" i="1" dirty="0" smtClean="0">
                                    <a:solidFill>
                                      <a:srgbClr val="836967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US" b="0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tan</m:t>
                                </m:r>
                              </m:e>
                              <m:sup>
                                <m:r>
                                  <a:rPr lang="en-AU" i="0" dirty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fName>
                          <m:e>
                            <m:r>
                              <a:rPr lang="en-AU" i="1" dirty="0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</m:func>
                      </m:den>
                    </m:f>
                  </m:oMath>
                </a14:m>
                <a:endParaRPr lang="en-AU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42B1482-A1B8-4FE7-949D-21CC28F7ED8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04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25494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13000" t="-33000" r="-5000" b="-2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07B40-FFFA-4C79-9F67-4D7C6B45B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4739"/>
          </a:xfrm>
        </p:spPr>
        <p:txBody>
          <a:bodyPr/>
          <a:lstStyle/>
          <a:p>
            <a:r>
              <a:rPr lang="en-US" dirty="0"/>
              <a:t>Example </a:t>
            </a:r>
            <a:endParaRPr lang="en-A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42B1482-A1B8-4FE7-949D-21CC28F7ED8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456841"/>
                <a:ext cx="10515600" cy="4720122"/>
              </a:xfrm>
            </p:spPr>
            <p:txBody>
              <a:bodyPr>
                <a:normAutofit/>
              </a:bodyPr>
              <a:lstStyle/>
              <a:p>
                <a:r>
                  <a:rPr lang="en-AU" dirty="0"/>
                  <a:t>If tan</a:t>
                </a:r>
                <a:r>
                  <a:rPr lang="el-GR" dirty="0"/>
                  <a:t>θ=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AU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l-GR" dirty="0"/>
                  <a:t> </a:t>
                </a:r>
                <a:r>
                  <a:rPr lang="en-AU" dirty="0"/>
                  <a:t>and 0&lt;</a:t>
                </a:r>
                <a:r>
                  <a:rPr lang="el-GR" dirty="0"/>
                  <a:t>θ&lt;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i="1" dirty="0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AU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l-GR" dirty="0"/>
                  <a:t>, </a:t>
                </a:r>
                <a:r>
                  <a:rPr lang="en-AU" dirty="0"/>
                  <a:t>evaluate:</a:t>
                </a:r>
              </a:p>
              <a:p>
                <a:r>
                  <a:rPr lang="en-AU" dirty="0"/>
                  <a:t>sin(2</a:t>
                </a:r>
                <a:r>
                  <a:rPr lang="el-GR" dirty="0"/>
                  <a:t>θ)</a:t>
                </a:r>
              </a:p>
              <a:p>
                <a:r>
                  <a:rPr lang="en-AU" dirty="0"/>
                  <a:t>tan(2</a:t>
                </a:r>
                <a:r>
                  <a:rPr lang="el-GR" dirty="0"/>
                  <a:t>θ)</a:t>
                </a:r>
              </a:p>
              <a:p>
                <a:r>
                  <a:rPr lang="en-AU" dirty="0"/>
                  <a:t>Solution</a:t>
                </a:r>
              </a:p>
              <a:p>
                <a:r>
                  <a:rPr lang="en-AU" dirty="0"/>
                  <a:t> sin</a:t>
                </a:r>
                <a:r>
                  <a:rPr lang="el-GR" dirty="0"/>
                  <a:t>θ=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l-GR" dirty="0"/>
                  <a:t> </a:t>
                </a:r>
                <a:r>
                  <a:rPr lang="en-AU" dirty="0"/>
                  <a:t>and cos</a:t>
                </a:r>
                <a:r>
                  <a:rPr lang="el-GR" dirty="0"/>
                  <a:t>θ=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AU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l-GR" dirty="0"/>
              </a:p>
              <a:p>
                <a:r>
                  <a:rPr lang="el-GR" dirty="0"/>
                  <a:t>∴ </a:t>
                </a:r>
                <a:r>
                  <a:rPr lang="en-AU" dirty="0"/>
                  <a:t>sin(2</a:t>
                </a:r>
                <a:r>
                  <a:rPr lang="el-GR" dirty="0"/>
                  <a:t>θ)=2</a:t>
                </a:r>
                <a:r>
                  <a:rPr lang="en-AU" dirty="0"/>
                  <a:t>sin</a:t>
                </a:r>
                <a:r>
                  <a:rPr lang="el-GR" dirty="0"/>
                  <a:t>θ</a:t>
                </a:r>
                <a:r>
                  <a:rPr lang="en-AU" dirty="0"/>
                  <a:t>cos</a:t>
                </a:r>
                <a:r>
                  <a:rPr lang="el-GR" dirty="0"/>
                  <a:t>θ=2×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l-GR" dirty="0"/>
                  <a:t> ×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AU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l-GR" dirty="0"/>
                  <a:t>=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24</m:t>
                        </m:r>
                      </m:num>
                      <m:den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AU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l-GR" dirty="0"/>
              </a:p>
              <a:p>
                <a:r>
                  <a:rPr lang="en-AU" dirty="0"/>
                  <a:t>tan(2</a:t>
                </a:r>
                <a:r>
                  <a:rPr lang="el-GR" dirty="0"/>
                  <a:t>θ)=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b="0" i="1" dirty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AU" b="0" i="1" dirty="0">
                            <a:latin typeface="Cambria Math" panose="02040503050406030204" pitchFamily="18" charset="0"/>
                          </a:rPr>
                          <m:t>𝑡𝑎𝑛</m:t>
                        </m:r>
                        <m:r>
                          <a:rPr lang="el-GR" i="1" dirty="0">
                            <a:latin typeface="Cambria Math" panose="02040503050406030204" pitchFamily="18" charset="0"/>
                          </a:rPr>
                          <m:t>𝜃</m:t>
                        </m:r>
                      </m:num>
                      <m:den>
                        <m:r>
                          <a:rPr lang="en-US" b="0" i="1" dirty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b="0" dirty="0">
                            <a:latin typeface="Cambria Math" panose="02040503050406030204" pitchFamily="18" charset="0"/>
                          </a:rPr>
                          <m:t>−</m:t>
                        </m:r>
                        <m:func>
                          <m:funcPr>
                            <m:ctrlPr>
                              <a:rPr lang="en-AU" i="1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AU" i="1" dirty="0" smtClean="0">
                                    <a:solidFill>
                                      <a:srgbClr val="836967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US" b="0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tan</m:t>
                                </m:r>
                              </m:e>
                              <m:sup>
                                <m:r>
                                  <a:rPr lang="en-AU" b="0" i="0" dirty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fName>
                          <m:e>
                            <m:r>
                              <a:rPr lang="el-GR" i="1" dirty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den>
                    </m:f>
                    <m:r>
                      <a:rPr lang="en-AU" b="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l-GR" dirty="0"/>
                  <a:t>=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b="0" i="1" dirty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nor/>
                          </m:rPr>
                          <a:rPr lang="el-GR" dirty="0" smtClean="0"/>
                          <m:t>×</m:t>
                        </m:r>
                        <m:r>
                          <m:rPr>
                            <m:nor/>
                          </m:rPr>
                          <a:rPr lang="en-AU" dirty="0" smtClean="0">
                            <a:solidFill>
                              <a:schemeClr val="tx1"/>
                            </a:solidFill>
                          </a:rPr>
                          <m:t> </m:t>
                        </m:r>
                        <m:f>
                          <m:fPr>
                            <m:ctrlP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num>
                          <m:den>
                            <m:r>
                              <a:rPr lang="en-US" b="0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num>
                      <m:den>
                        <m:r>
                          <a:rPr lang="en-US" b="0" i="1" dirty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b="0" dirty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16</m:t>
                            </m:r>
                          </m:num>
                          <m:den>
                            <m:r>
                              <a:rPr lang="en-US" b="0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9</m:t>
                            </m:r>
                          </m:den>
                        </m:f>
                      </m:den>
                    </m:f>
                    <m:r>
                      <a:rPr lang="el-GR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l-GR" dirty="0"/>
                  <a:t>=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b="0" i="1" dirty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nor/>
                          </m:rPr>
                          <a:rPr lang="el-GR" dirty="0" smtClean="0"/>
                          <m:t>×</m:t>
                        </m:r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m:rPr>
                            <m:nor/>
                          </m:rPr>
                          <a:rPr lang="el-GR" dirty="0" smtClean="0"/>
                          <m:t>×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en-US" b="0" dirty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l-GR" dirty="0"/>
                  <a:t>=−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l-GR" dirty="0"/>
                  <a:t> </a:t>
                </a:r>
                <a:endParaRPr lang="en-AU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42B1482-A1B8-4FE7-949D-21CC28F7ED8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456841"/>
                <a:ext cx="10515600" cy="4720122"/>
              </a:xfrm>
              <a:blipFill>
                <a:blip r:embed="rId4"/>
                <a:stretch>
                  <a:fillRect l="-1043" t="-38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63445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13000" t="-33000" r="-5000" b="-2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07B40-FFFA-4C79-9F67-4D7C6B45B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endParaRPr lang="en-A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42B1482-A1B8-4FE7-949D-21CC28F7ED8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AU" dirty="0"/>
                  <a:t>Prove each of the following identities: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n-US" dirty="0">
                            <a:latin typeface="Cambria Math" panose="02040503050406030204" pitchFamily="18" charset="0"/>
                          </a:rPr>
                          <m:t>s</m:t>
                        </m:r>
                        <m:r>
                          <m:rPr>
                            <m:sty m:val="p"/>
                          </m:rPr>
                          <a:rPr lang="en-US" b="0" i="0" dirty="0" smtClean="0">
                            <a:latin typeface="Cambria Math" panose="02040503050406030204" pitchFamily="18" charset="0"/>
                          </a:rPr>
                          <m:t>in</m:t>
                        </m:r>
                        <m:r>
                          <a:rPr lang="el-GR" i="1" dirty="0">
                            <a:latin typeface="Cambria Math" panose="02040503050406030204" pitchFamily="18" charset="0"/>
                          </a:rPr>
                          <m:t>𝜃</m:t>
                        </m:r>
                        <m:r>
                          <m:rPr>
                            <m:sty m:val="p"/>
                          </m:rPr>
                          <a:rPr lang="en-US" i="1" dirty="0" smtClean="0">
                            <a:latin typeface="Cambria Math" panose="02040503050406030204" pitchFamily="18" charset="0"/>
                          </a:rPr>
                          <m:t>cos</m:t>
                        </m:r>
                        <m:r>
                          <a:rPr lang="el-GR" i="1" dirty="0">
                            <a:latin typeface="Cambria Math" panose="02040503050406030204" pitchFamily="18" charset="0"/>
                          </a:rPr>
                          <m:t>𝜃</m:t>
                        </m:r>
                      </m:num>
                      <m:den>
                        <m:func>
                          <m:funcPr>
                            <m:ctrlP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AU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US" b="0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co</m:t>
                                </m:r>
                                <m:r>
                                  <m:rPr>
                                    <m:sty m:val="p"/>
                                  </m:rPr>
                                  <a:rPr lang="en-AU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s</m:t>
                                </m:r>
                              </m:e>
                              <m:sup>
                                <m:r>
                                  <a:rPr lang="en-AU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fName>
                          <m:e>
                            <m:r>
                              <a:rPr lang="el-GR" i="1" dirty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func>
                          <m:funcPr>
                            <m:ctrlP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AU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AU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s</m:t>
                                </m:r>
                                <m:r>
                                  <m:rPr>
                                    <m:sty m:val="p"/>
                                  </m:rPr>
                                  <a:rPr lang="en-US" b="0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in</m:t>
                                </m:r>
                              </m:e>
                              <m:sup>
                                <m:r>
                                  <a:rPr lang="en-AU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fName>
                          <m:e>
                            <m:r>
                              <a:rPr lang="el-GR" i="1" dirty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den>
                    </m:f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l-GR" dirty="0"/>
                  <a:t>=</a:t>
                </a:r>
                <a:r>
                  <a:rPr lang="en-AU" dirty="0"/>
                  <a:t>tan(2</a:t>
                </a:r>
                <a:r>
                  <a:rPr lang="el-GR" dirty="0"/>
                  <a:t>θ)</a:t>
                </a:r>
              </a:p>
              <a:p>
                <a:r>
                  <a:rPr lang="en-AU" dirty="0"/>
                  <a:t>Solution</a:t>
                </a:r>
              </a:p>
              <a:p>
                <a:r>
                  <a:rPr lang="en-AU" dirty="0"/>
                  <a:t>LHS=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n-US" dirty="0">
                            <a:latin typeface="Cambria Math" panose="02040503050406030204" pitchFamily="18" charset="0"/>
                          </a:rPr>
                          <m:t>s</m:t>
                        </m:r>
                        <m:r>
                          <m:rPr>
                            <m:sty m:val="p"/>
                          </m:rPr>
                          <a:rPr lang="en-US" b="0" i="0" dirty="0" smtClean="0">
                            <a:latin typeface="Cambria Math" panose="02040503050406030204" pitchFamily="18" charset="0"/>
                          </a:rPr>
                          <m:t>in</m:t>
                        </m:r>
                        <m:r>
                          <a:rPr lang="el-GR" i="1" dirty="0">
                            <a:latin typeface="Cambria Math" panose="02040503050406030204" pitchFamily="18" charset="0"/>
                          </a:rPr>
                          <m:t>𝜃</m:t>
                        </m:r>
                        <m:r>
                          <m:rPr>
                            <m:sty m:val="p"/>
                          </m:rPr>
                          <a:rPr lang="en-US" i="1" dirty="0" smtClean="0">
                            <a:latin typeface="Cambria Math" panose="02040503050406030204" pitchFamily="18" charset="0"/>
                          </a:rPr>
                          <m:t>cos</m:t>
                        </m:r>
                        <m:r>
                          <a:rPr lang="el-GR" i="1" dirty="0">
                            <a:latin typeface="Cambria Math" panose="02040503050406030204" pitchFamily="18" charset="0"/>
                          </a:rPr>
                          <m:t>𝜃</m:t>
                        </m:r>
                      </m:num>
                      <m:den>
                        <m:func>
                          <m:funcPr>
                            <m:ctrlP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AU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US" b="0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co</m:t>
                                </m:r>
                                <m:r>
                                  <m:rPr>
                                    <m:sty m:val="p"/>
                                  </m:rPr>
                                  <a:rPr lang="en-AU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s</m:t>
                                </m:r>
                              </m:e>
                              <m:sup>
                                <m:r>
                                  <a:rPr lang="en-AU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fName>
                          <m:e>
                            <m:r>
                              <a:rPr lang="el-GR" i="1" dirty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func>
                          <m:funcPr>
                            <m:ctrlP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AU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AU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s</m:t>
                                </m:r>
                                <m:r>
                                  <m:rPr>
                                    <m:sty m:val="p"/>
                                  </m:rPr>
                                  <a:rPr lang="en-US" b="0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in</m:t>
                                </m:r>
                              </m:e>
                              <m:sup>
                                <m:r>
                                  <a:rPr lang="en-AU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fName>
                          <m:e>
                            <m:r>
                              <a:rPr lang="el-GR" i="1" dirty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den>
                    </m:f>
                    <m:r>
                      <a:rPr lang="el-GR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l-GR" dirty="0"/>
                  <a:t>=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𝑠𝑖𝑛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(2</m:t>
                        </m:r>
                        <m:r>
                          <a:rPr lang="el-GR" i="1" dirty="0">
                            <a:latin typeface="Cambria Math" panose="02040503050406030204" pitchFamily="18" charset="0"/>
                          </a:rPr>
                          <m:t>𝜃</m:t>
                        </m:r>
                        <m:r>
                          <a:rPr lang="el-GR" i="1" dirty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dirty="0">
                            <a:latin typeface="Cambria Math" panose="02040503050406030204" pitchFamily="18" charset="0"/>
                          </a:rPr>
                          <m:t>cos</m:t>
                        </m:r>
                        <m:r>
                          <a:rPr lang="en-US" dirty="0">
                            <a:latin typeface="Cambria Math" panose="02040503050406030204" pitchFamily="18" charset="0"/>
                          </a:rPr>
                          <m:t>(2</m:t>
                        </m:r>
                        <m:r>
                          <m:rPr>
                            <m:sty m:val="p"/>
                          </m:rPr>
                          <a:rPr lang="el-GR" dirty="0">
                            <a:latin typeface="Cambria Math" panose="02040503050406030204" pitchFamily="18" charset="0"/>
                          </a:rPr>
                          <m:t>θ</m:t>
                        </m:r>
                        <m:r>
                          <a:rPr lang="el-GR" dirty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  <m:r>
                      <a:rPr lang="en-AU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l-GR" dirty="0"/>
                  <a:t>=</a:t>
                </a:r>
                <a:r>
                  <a:rPr lang="en-AU" dirty="0"/>
                  <a:t>tan(2</a:t>
                </a:r>
                <a:r>
                  <a:rPr lang="el-GR" dirty="0"/>
                  <a:t>θ)=</a:t>
                </a:r>
                <a:r>
                  <a:rPr lang="en-AU" dirty="0"/>
                  <a:t>RHS</a:t>
                </a:r>
              </a:p>
              <a:p>
                <a:r>
                  <a:rPr lang="en-AU" dirty="0"/>
                  <a:t>Note: Identity holds when cos(2</a:t>
                </a:r>
                <a:r>
                  <a:rPr lang="el-GR" dirty="0"/>
                  <a:t>θ)≠0.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42B1482-A1B8-4FE7-949D-21CC28F7ED8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43654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13000" t="-33000" r="-5000" b="-2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07B40-FFFA-4C79-9F67-4D7C6B45B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endParaRPr lang="en-A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42B1482-A1B8-4FE7-949D-21CC28F7ED8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AU" dirty="0"/>
                  <a:t>Prove each of the following identities: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𝑠𝑖𝑛</m:t>
                        </m:r>
                        <m:r>
                          <a:rPr lang="el-GR" i="1" dirty="0">
                            <a:latin typeface="Cambria Math" panose="02040503050406030204" pitchFamily="18" charset="0"/>
                          </a:rPr>
                          <m:t>𝜃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dirty="0">
                            <a:latin typeface="Cambria Math" panose="02040503050406030204" pitchFamily="18" charset="0"/>
                          </a:rPr>
                          <m:t>sin</m:t>
                        </m:r>
                        <m:r>
                          <m:rPr>
                            <m:nor/>
                          </m:rPr>
                          <a:rPr lang="el-GR" dirty="0" smtClean="0"/>
                          <m:t>ϕ</m:t>
                        </m:r>
                      </m:den>
                    </m:f>
                    <m:r>
                      <a:rPr lang="en-AU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l-GR" dirty="0"/>
                  <a:t>+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𝑐𝑜</m:t>
                        </m:r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l-GR" i="1" dirty="0">
                            <a:latin typeface="Cambria Math" panose="02040503050406030204" pitchFamily="18" charset="0"/>
                          </a:rPr>
                          <m:t>𝜃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b="0" i="0" dirty="0" smtClean="0">
                            <a:latin typeface="Cambria Math" panose="02040503050406030204" pitchFamily="18" charset="0"/>
                          </a:rPr>
                          <m:t>co</m:t>
                        </m:r>
                        <m:r>
                          <m:rPr>
                            <m:sty m:val="p"/>
                          </m:rPr>
                          <a:rPr lang="en-US" dirty="0">
                            <a:latin typeface="Cambria Math" panose="02040503050406030204" pitchFamily="18" charset="0"/>
                          </a:rPr>
                          <m:t>s</m:t>
                        </m:r>
                        <m:r>
                          <m:rPr>
                            <m:nor/>
                          </m:rPr>
                          <a:rPr lang="el-GR" dirty="0" smtClean="0"/>
                          <m:t>ϕ</m:t>
                        </m:r>
                      </m:den>
                    </m:f>
                    <m:r>
                      <a:rPr lang="el-GR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l-GR" dirty="0"/>
                  <a:t>=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𝑠𝑖𝑛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l-GR" i="1" dirty="0">
                            <a:latin typeface="Cambria Math" panose="02040503050406030204" pitchFamily="18" charset="0"/>
                          </a:rPr>
                          <m:t>𝜃</m:t>
                        </m:r>
                        <m:r>
                          <a:rPr lang="el-GR" i="1" dirty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m:rPr>
                            <m:nor/>
                          </m:rPr>
                          <a:rPr lang="el-GR" dirty="0" smtClean="0"/>
                          <m:t>ϕ</m:t>
                        </m:r>
                        <m:r>
                          <a:rPr lang="el-GR" i="1" dirty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dirty="0">
                            <a:latin typeface="Cambria Math" panose="02040503050406030204" pitchFamily="18" charset="0"/>
                          </a:rPr>
                          <m:t>sin</m:t>
                        </m:r>
                        <m:r>
                          <a:rPr lang="en-US" dirty="0">
                            <a:latin typeface="Cambria Math" panose="02040503050406030204" pitchFamily="18" charset="0"/>
                          </a:rPr>
                          <m:t>(2</m:t>
                        </m:r>
                        <m:r>
                          <m:rPr>
                            <m:nor/>
                          </m:rPr>
                          <a:rPr lang="el-GR" dirty="0" smtClean="0"/>
                          <m:t>ϕ</m:t>
                        </m:r>
                        <m:r>
                          <a:rPr lang="el-GR" dirty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el-GR" dirty="0"/>
              </a:p>
              <a:p>
                <a:r>
                  <a:rPr lang="en-AU" dirty="0"/>
                  <a:t>Solution</a:t>
                </a:r>
              </a:p>
              <a:p>
                <a:r>
                  <a:rPr lang="en-AU" dirty="0"/>
                  <a:t>LHS=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𝑠𝑖𝑛</m:t>
                        </m:r>
                        <m:r>
                          <a:rPr lang="el-GR" i="1" dirty="0">
                            <a:latin typeface="Cambria Math" panose="02040503050406030204" pitchFamily="18" charset="0"/>
                          </a:rPr>
                          <m:t>𝜃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dirty="0">
                            <a:latin typeface="Cambria Math" panose="02040503050406030204" pitchFamily="18" charset="0"/>
                          </a:rPr>
                          <m:t>sin</m:t>
                        </m:r>
                        <m:r>
                          <m:rPr>
                            <m:nor/>
                          </m:rPr>
                          <a:rPr lang="el-GR" dirty="0" smtClean="0"/>
                          <m:t>ϕ</m:t>
                        </m:r>
                      </m:den>
                    </m:f>
                    <m:r>
                      <a:rPr lang="en-AU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l-GR" dirty="0"/>
                  <a:t>+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𝑐𝑜</m:t>
                        </m:r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l-GR" i="1" dirty="0">
                            <a:latin typeface="Cambria Math" panose="02040503050406030204" pitchFamily="18" charset="0"/>
                          </a:rPr>
                          <m:t>𝜃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b="0" i="0" dirty="0" smtClean="0">
                            <a:latin typeface="Cambria Math" panose="02040503050406030204" pitchFamily="18" charset="0"/>
                          </a:rPr>
                          <m:t>co</m:t>
                        </m:r>
                        <m:r>
                          <m:rPr>
                            <m:sty m:val="p"/>
                          </m:rPr>
                          <a:rPr lang="en-US" dirty="0">
                            <a:latin typeface="Cambria Math" panose="02040503050406030204" pitchFamily="18" charset="0"/>
                          </a:rPr>
                          <m:t>s</m:t>
                        </m:r>
                        <m:r>
                          <m:rPr>
                            <m:nor/>
                          </m:rPr>
                          <a:rPr lang="el-GR" dirty="0" smtClean="0"/>
                          <m:t>ϕ</m:t>
                        </m:r>
                      </m:den>
                    </m:f>
                    <m:r>
                      <a:rPr lang="el-GR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l-GR" dirty="0"/>
                  <a:t>=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𝑠𝑖𝑛</m:t>
                        </m:r>
                        <m:r>
                          <a:rPr lang="el-GR" i="1" dirty="0">
                            <a:latin typeface="Cambria Math" panose="02040503050406030204" pitchFamily="18" charset="0"/>
                          </a:rPr>
                          <m:t>𝜃</m:t>
                        </m:r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𝑐𝑜𝑠</m:t>
                        </m:r>
                        <m:r>
                          <m:rPr>
                            <m:nor/>
                          </m:rPr>
                          <a:rPr lang="el-GR" dirty="0" smtClean="0"/>
                          <m:t>ϕ</m:t>
                        </m:r>
                        <m:r>
                          <a:rPr lang="el-GR" i="1" dirty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𝑐𝑜𝑠</m:t>
                        </m:r>
                        <m:r>
                          <a:rPr lang="el-GR" i="1" dirty="0">
                            <a:latin typeface="Cambria Math" panose="02040503050406030204" pitchFamily="18" charset="0"/>
                          </a:rPr>
                          <m:t>𝜃</m:t>
                        </m:r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𝑠𝑖𝑛</m:t>
                        </m:r>
                        <m:r>
                          <m:rPr>
                            <m:nor/>
                          </m:rPr>
                          <a:rPr lang="el-GR" dirty="0" smtClean="0"/>
                          <m:t>ϕ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AU" dirty="0">
                            <a:latin typeface="Cambria Math" panose="02040503050406030204" pitchFamily="18" charset="0"/>
                          </a:rPr>
                          <m:t>sin</m:t>
                        </m:r>
                        <m:r>
                          <m:rPr>
                            <m:nor/>
                          </m:rPr>
                          <a:rPr lang="el-GR" dirty="0" smtClean="0"/>
                          <m:t>ϕ</m:t>
                        </m:r>
                        <m:r>
                          <m:rPr>
                            <m:sty m:val="p"/>
                          </m:rPr>
                          <a:rPr lang="en-US" b="0" i="0" dirty="0" smtClean="0">
                            <a:latin typeface="Cambria Math" panose="02040503050406030204" pitchFamily="18" charset="0"/>
                          </a:rPr>
                          <m:t>co</m:t>
                        </m:r>
                        <m:r>
                          <m:rPr>
                            <m:sty m:val="p"/>
                          </m:rPr>
                          <a:rPr lang="en-US" dirty="0">
                            <a:latin typeface="Cambria Math" panose="02040503050406030204" pitchFamily="18" charset="0"/>
                          </a:rPr>
                          <m:t>s</m:t>
                        </m:r>
                        <m:r>
                          <m:rPr>
                            <m:nor/>
                          </m:rPr>
                          <a:rPr lang="el-GR" dirty="0" smtClean="0"/>
                          <m:t>ϕ</m:t>
                        </m:r>
                      </m:den>
                    </m:f>
                    <m:r>
                      <a:rPr lang="el-GR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l-GR" dirty="0"/>
                  <a:t>=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𝑠𝑖𝑛</m:t>
                        </m:r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l-GR" i="1" dirty="0">
                            <a:latin typeface="Cambria Math" panose="02040503050406030204" pitchFamily="18" charset="0"/>
                          </a:rPr>
                          <m:t>𝜃</m:t>
                        </m:r>
                        <m:r>
                          <a:rPr lang="el-GR" i="1" dirty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m:rPr>
                            <m:nor/>
                          </m:rPr>
                          <a:rPr lang="el-GR" dirty="0" smtClean="0"/>
                          <m:t>ϕ</m:t>
                        </m:r>
                        <m:r>
                          <a:rPr lang="el-GR" i="1" dirty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f>
                          <m:fPr>
                            <m:ctrlP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𝑠𝑖𝑛</m:t>
                        </m:r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(2</m:t>
                        </m:r>
                        <m:r>
                          <m:rPr>
                            <m:nor/>
                          </m:rPr>
                          <a:rPr lang="el-GR" dirty="0" smtClean="0"/>
                          <m:t>ϕ</m:t>
                        </m:r>
                        <m:r>
                          <a:rPr lang="el-GR" i="1" dirty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l-GR" dirty="0"/>
                  <a:t>=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𝑠𝑖𝑛</m:t>
                        </m:r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l-GR" i="1" dirty="0">
                            <a:latin typeface="Cambria Math" panose="02040503050406030204" pitchFamily="18" charset="0"/>
                          </a:rPr>
                          <m:t>𝜃</m:t>
                        </m:r>
                        <m:r>
                          <a:rPr lang="el-GR" i="1" dirty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m:rPr>
                            <m:nor/>
                          </m:rPr>
                          <a:rPr lang="el-GR" dirty="0" smtClean="0"/>
                          <m:t>ϕ</m:t>
                        </m:r>
                        <m:r>
                          <a:rPr lang="el-GR" i="1" dirty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𝑠𝑖𝑛</m:t>
                        </m:r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(2</m:t>
                        </m:r>
                        <m:r>
                          <m:rPr>
                            <m:nor/>
                          </m:rPr>
                          <a:rPr lang="el-GR" dirty="0" smtClean="0"/>
                          <m:t>ϕ</m:t>
                        </m:r>
                        <m:r>
                          <a:rPr lang="el-GR" i="1" dirty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  <m:r>
                      <a:rPr lang="el-GR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l-GR" dirty="0"/>
                  <a:t>=</a:t>
                </a:r>
                <a:r>
                  <a:rPr lang="en-AU" dirty="0"/>
                  <a:t>RHS</a:t>
                </a:r>
              </a:p>
              <a:p>
                <a:r>
                  <a:rPr lang="en-AU" dirty="0"/>
                  <a:t>Note: Identity holds when sin(2</a:t>
                </a:r>
                <a:r>
                  <a:rPr lang="el-GR" dirty="0"/>
                  <a:t>ϕ)≠0.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42B1482-A1B8-4FE7-949D-21CC28F7ED8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82878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13000" t="-33000" r="-5000" b="-2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07B40-FFFA-4C79-9F67-4D7C6B45B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8244"/>
          </a:xfrm>
        </p:spPr>
        <p:txBody>
          <a:bodyPr/>
          <a:lstStyle/>
          <a:p>
            <a:r>
              <a:rPr lang="en-US" dirty="0"/>
              <a:t>Example </a:t>
            </a:r>
            <a:endParaRPr lang="en-A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42B1482-A1B8-4FE7-949D-21CC28F7ED8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441342"/>
                <a:ext cx="10515600" cy="5176434"/>
              </a:xfrm>
            </p:spPr>
            <p:txBody>
              <a:bodyPr>
                <a:norm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AU" dirty="0"/>
                  <a:t>Prove each of the following identities:</a:t>
                </a:r>
              </a:p>
              <a:p>
                <a:pPr>
                  <a:lnSpc>
                    <a:spcPct val="100000"/>
                  </a:lnSpc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i="1" dirty="0">
                            <a:latin typeface="Cambria Math" panose="02040503050406030204" pitchFamily="18" charset="0"/>
                          </a:rPr>
                          <m:t>cos</m:t>
                        </m:r>
                        <m:r>
                          <m:rPr>
                            <m:sty m:val="p"/>
                          </m:rPr>
                          <a:rPr lang="el-GR" i="1" dirty="0">
                            <a:latin typeface="Cambria Math" panose="02040503050406030204" pitchFamily="18" charset="0"/>
                          </a:rPr>
                          <m:t>θ</m:t>
                        </m:r>
                        <m:r>
                          <a:rPr lang="en-US" dirty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m:rPr>
                            <m:sty m:val="p"/>
                          </m:rPr>
                          <a:rPr lang="en-US" i="1" dirty="0">
                            <a:latin typeface="Cambria Math" panose="02040503050406030204" pitchFamily="18" charset="0"/>
                          </a:rPr>
                          <m:t>s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𝑖𝑛</m:t>
                        </m:r>
                        <m:r>
                          <m:rPr>
                            <m:sty m:val="p"/>
                          </m:rPr>
                          <a:rPr lang="el-GR" i="1" dirty="0">
                            <a:latin typeface="Cambria Math" panose="02040503050406030204" pitchFamily="18" charset="0"/>
                          </a:rPr>
                          <m:t>θ</m:t>
                        </m:r>
                      </m:den>
                    </m:f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l-GR" dirty="0"/>
                  <a:t>+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i="1" dirty="0">
                            <a:latin typeface="Cambria Math" panose="02040503050406030204" pitchFamily="18" charset="0"/>
                          </a:rPr>
                          <m:t>cos</m:t>
                        </m:r>
                        <m:r>
                          <m:rPr>
                            <m:sty m:val="p"/>
                          </m:rPr>
                          <a:rPr lang="el-GR" i="1" dirty="0">
                            <a:latin typeface="Cambria Math" panose="02040503050406030204" pitchFamily="18" charset="0"/>
                          </a:rPr>
                          <m:t>θ</m:t>
                        </m:r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i="1" dirty="0">
                            <a:latin typeface="Cambria Math" panose="02040503050406030204" pitchFamily="18" charset="0"/>
                          </a:rPr>
                          <m:t>s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𝑖𝑛</m:t>
                        </m:r>
                        <m:r>
                          <m:rPr>
                            <m:sty m:val="p"/>
                          </m:rPr>
                          <a:rPr lang="el-GR" i="1" dirty="0">
                            <a:latin typeface="Cambria Math" panose="02040503050406030204" pitchFamily="18" charset="0"/>
                          </a:rPr>
                          <m:t>θ</m:t>
                        </m:r>
                      </m:den>
                    </m:f>
                    <m:r>
                      <a:rPr lang="el-GR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l-GR" dirty="0"/>
                  <a:t>=</a:t>
                </a:r>
                <a:r>
                  <a:rPr lang="en-AU" dirty="0"/>
                  <a:t>tan(2</a:t>
                </a:r>
                <a:r>
                  <a:rPr lang="el-GR" dirty="0"/>
                  <a:t>θ)</a:t>
                </a:r>
                <a:r>
                  <a:rPr lang="en-AU" dirty="0"/>
                  <a:t>cosec </a:t>
                </a:r>
                <a:r>
                  <a:rPr lang="el-GR" dirty="0"/>
                  <a:t>θ</a:t>
                </a:r>
              </a:p>
              <a:p>
                <a:pPr>
                  <a:lnSpc>
                    <a:spcPct val="100000"/>
                  </a:lnSpc>
                </a:pPr>
                <a:r>
                  <a:rPr lang="en-AU" dirty="0"/>
                  <a:t>Solution</a:t>
                </a:r>
              </a:p>
              <a:p>
                <a:pPr>
                  <a:lnSpc>
                    <a:spcPct val="100000"/>
                  </a:lnSpc>
                </a:pPr>
                <a:r>
                  <a:rPr lang="en-AU" dirty="0"/>
                  <a:t>LHS=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i="1" dirty="0">
                            <a:latin typeface="Cambria Math" panose="02040503050406030204" pitchFamily="18" charset="0"/>
                          </a:rPr>
                          <m:t>cos</m:t>
                        </m:r>
                        <m:r>
                          <m:rPr>
                            <m:sty m:val="p"/>
                          </m:rPr>
                          <a:rPr lang="el-GR" i="1" dirty="0">
                            <a:latin typeface="Cambria Math" panose="02040503050406030204" pitchFamily="18" charset="0"/>
                          </a:rPr>
                          <m:t>θ</m:t>
                        </m:r>
                        <m:r>
                          <a:rPr lang="en-US" dirty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m:rPr>
                            <m:sty m:val="p"/>
                          </m:rPr>
                          <a:rPr lang="en-US" i="1" dirty="0">
                            <a:latin typeface="Cambria Math" panose="02040503050406030204" pitchFamily="18" charset="0"/>
                          </a:rPr>
                          <m:t>s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𝑖𝑛</m:t>
                        </m:r>
                        <m:r>
                          <m:rPr>
                            <m:sty m:val="p"/>
                          </m:rPr>
                          <a:rPr lang="el-GR" i="1" dirty="0">
                            <a:latin typeface="Cambria Math" panose="02040503050406030204" pitchFamily="18" charset="0"/>
                          </a:rPr>
                          <m:t>θ</m:t>
                        </m:r>
                      </m:den>
                    </m:f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l-GR" dirty="0"/>
                  <a:t>+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i="1" dirty="0">
                            <a:latin typeface="Cambria Math" panose="02040503050406030204" pitchFamily="18" charset="0"/>
                          </a:rPr>
                          <m:t>cos</m:t>
                        </m:r>
                        <m:r>
                          <m:rPr>
                            <m:sty m:val="p"/>
                          </m:rPr>
                          <a:rPr lang="el-GR" i="1" dirty="0">
                            <a:latin typeface="Cambria Math" panose="02040503050406030204" pitchFamily="18" charset="0"/>
                          </a:rPr>
                          <m:t>θ</m:t>
                        </m:r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i="1" dirty="0">
                            <a:latin typeface="Cambria Math" panose="02040503050406030204" pitchFamily="18" charset="0"/>
                          </a:rPr>
                          <m:t>s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𝑖𝑛</m:t>
                        </m:r>
                        <m:r>
                          <m:rPr>
                            <m:sty m:val="p"/>
                          </m:rPr>
                          <a:rPr lang="el-GR" i="1" dirty="0">
                            <a:latin typeface="Cambria Math" panose="02040503050406030204" pitchFamily="18" charset="0"/>
                          </a:rPr>
                          <m:t>θ</m:t>
                        </m:r>
                      </m:den>
                    </m:f>
                    <m:r>
                      <a:rPr lang="el-GR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l-GR" dirty="0"/>
                  <a:t>=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dirty="0">
                            <a:latin typeface="Cambria Math" panose="02040503050406030204" pitchFamily="18" charset="0"/>
                          </a:rPr>
                          <m:t>cos</m:t>
                        </m:r>
                        <m:r>
                          <m:rPr>
                            <m:sty m:val="p"/>
                          </m:rPr>
                          <a:rPr lang="el-GR" dirty="0">
                            <a:latin typeface="Cambria Math" panose="02040503050406030204" pitchFamily="18" charset="0"/>
                          </a:rPr>
                          <m:t>θ</m:t>
                        </m:r>
                        <m:r>
                          <a:rPr lang="el-GR" dirty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dirty="0">
                            <a:latin typeface="Cambria Math" panose="02040503050406030204" pitchFamily="18" charset="0"/>
                          </a:rPr>
                          <m:t>sin</m:t>
                        </m:r>
                        <m:r>
                          <m:rPr>
                            <m:sty m:val="p"/>
                          </m:rPr>
                          <a:rPr lang="el-GR" dirty="0">
                            <a:latin typeface="Cambria Math" panose="02040503050406030204" pitchFamily="18" charset="0"/>
                          </a:rPr>
                          <m:t>θ</m:t>
                        </m:r>
                        <m:r>
                          <a:rPr lang="el-GR" dirty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m:rPr>
                            <m:sty m:val="p"/>
                          </m:rPr>
                          <a:rPr lang="en-US" dirty="0">
                            <a:latin typeface="Cambria Math" panose="02040503050406030204" pitchFamily="18" charset="0"/>
                          </a:rPr>
                          <m:t>cos</m:t>
                        </m:r>
                        <m:r>
                          <m:rPr>
                            <m:sty m:val="p"/>
                          </m:rPr>
                          <a:rPr lang="el-GR" dirty="0">
                            <a:latin typeface="Cambria Math" panose="02040503050406030204" pitchFamily="18" charset="0"/>
                          </a:rPr>
                          <m:t>θ</m:t>
                        </m:r>
                        <m:r>
                          <a:rPr lang="el-GR" dirty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m:rPr>
                            <m:sty m:val="p"/>
                          </m:rPr>
                          <a:rPr lang="en-US" dirty="0">
                            <a:latin typeface="Cambria Math" panose="02040503050406030204" pitchFamily="18" charset="0"/>
                          </a:rPr>
                          <m:t>sin</m:t>
                        </m:r>
                        <m:r>
                          <m:rPr>
                            <m:sty m:val="p"/>
                          </m:rPr>
                          <a:rPr lang="el-GR" dirty="0">
                            <a:latin typeface="Cambria Math" panose="02040503050406030204" pitchFamily="18" charset="0"/>
                          </a:rPr>
                          <m:t>θ</m:t>
                        </m:r>
                      </m:num>
                      <m:den>
                        <m:func>
                          <m:funcPr>
                            <m:ctrlP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AU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US" b="0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co</m:t>
                                </m:r>
                                <m:r>
                                  <m:rPr>
                                    <m:sty m:val="p"/>
                                  </m:rPr>
                                  <a:rPr lang="en-AU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s</m:t>
                                </m:r>
                              </m:e>
                              <m:sup>
                                <m:r>
                                  <a:rPr lang="en-AU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fName>
                          <m:e>
                            <m:r>
                              <a:rPr lang="el-GR" i="1" dirty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func>
                          <m:funcPr>
                            <m:ctrlP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AU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AU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s</m:t>
                                </m:r>
                                <m:r>
                                  <m:rPr>
                                    <m:sty m:val="p"/>
                                  </m:rPr>
                                  <a:rPr lang="en-US" b="0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in</m:t>
                                </m:r>
                              </m:e>
                              <m:sup>
                                <m:r>
                                  <a:rPr lang="en-AU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fName>
                          <m:e>
                            <m:r>
                              <a:rPr lang="el-GR" i="1" dirty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den>
                    </m:f>
                    <m:r>
                      <a:rPr lang="el-GR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l-GR" dirty="0"/>
                  <a:t>=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𝑐𝑜𝑠</m:t>
                        </m:r>
                        <m:r>
                          <a:rPr lang="el-GR" i="1" dirty="0">
                            <a:latin typeface="Cambria Math" panose="02040503050406030204" pitchFamily="18" charset="0"/>
                          </a:rPr>
                          <m:t>𝜃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dirty="0">
                            <a:latin typeface="Cambria Math" panose="02040503050406030204" pitchFamily="18" charset="0"/>
                          </a:rPr>
                          <m:t>cos</m:t>
                        </m:r>
                        <m:r>
                          <a:rPr lang="en-US" dirty="0">
                            <a:latin typeface="Cambria Math" panose="02040503050406030204" pitchFamily="18" charset="0"/>
                          </a:rPr>
                          <m:t>(2</m:t>
                        </m:r>
                        <m:r>
                          <m:rPr>
                            <m:sty m:val="p"/>
                          </m:rPr>
                          <a:rPr lang="el-GR" dirty="0">
                            <a:latin typeface="Cambria Math" panose="02040503050406030204" pitchFamily="18" charset="0"/>
                          </a:rPr>
                          <m:t>θ</m:t>
                        </m:r>
                        <m:r>
                          <a:rPr lang="el-GR" dirty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  <m:r>
                      <a:rPr lang="en-AU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/>
              </a:p>
              <a:p>
                <a:pPr>
                  <a:lnSpc>
                    <a:spcPct val="100000"/>
                  </a:lnSpc>
                </a:pPr>
                <a:r>
                  <a:rPr lang="el-GR" dirty="0"/>
                  <a:t>=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𝑐𝑜𝑠</m:t>
                        </m:r>
                        <m:r>
                          <a:rPr lang="el-GR" i="1" dirty="0">
                            <a:latin typeface="Cambria Math" panose="02040503050406030204" pitchFamily="18" charset="0"/>
                          </a:rPr>
                          <m:t>𝜃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dirty="0">
                            <a:latin typeface="Cambria Math" panose="02040503050406030204" pitchFamily="18" charset="0"/>
                          </a:rPr>
                          <m:t>cos</m:t>
                        </m:r>
                        <m:r>
                          <a:rPr lang="en-US" dirty="0">
                            <a:latin typeface="Cambria Math" panose="02040503050406030204" pitchFamily="18" charset="0"/>
                          </a:rPr>
                          <m:t>(2</m:t>
                        </m:r>
                        <m:r>
                          <m:rPr>
                            <m:sty m:val="p"/>
                          </m:rPr>
                          <a:rPr lang="el-GR" dirty="0">
                            <a:latin typeface="Cambria Math" panose="02040503050406030204" pitchFamily="18" charset="0"/>
                          </a:rPr>
                          <m:t>θ</m:t>
                        </m:r>
                        <m:r>
                          <a:rPr lang="el-GR" dirty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l-GR" dirty="0"/>
                  <a:t>⋅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𝑖𝑛</m:t>
                        </m:r>
                        <m:r>
                          <a:rPr lang="el-GR" i="1" dirty="0">
                            <a:latin typeface="Cambria Math" panose="02040503050406030204" pitchFamily="18" charset="0"/>
                          </a:rPr>
                          <m:t>𝜃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dirty="0">
                            <a:latin typeface="Cambria Math" panose="02040503050406030204" pitchFamily="18" charset="0"/>
                          </a:rPr>
                          <m:t>s</m:t>
                        </m:r>
                        <m:r>
                          <m:rPr>
                            <m:sty m:val="p"/>
                          </m:rPr>
                          <a:rPr lang="en-US" b="0" i="0" dirty="0" smtClean="0">
                            <a:latin typeface="Cambria Math" panose="02040503050406030204" pitchFamily="18" charset="0"/>
                          </a:rPr>
                          <m:t>in</m:t>
                        </m:r>
                        <m:r>
                          <m:rPr>
                            <m:sty m:val="p"/>
                          </m:rPr>
                          <a:rPr lang="el-GR" dirty="0">
                            <a:latin typeface="Cambria Math" panose="02040503050406030204" pitchFamily="18" charset="0"/>
                          </a:rPr>
                          <m:t>θ</m:t>
                        </m:r>
                      </m:den>
                    </m:f>
                    <m:r>
                      <a:rPr lang="el-GR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l-GR" dirty="0"/>
                  <a:t>=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𝑠𝑖𝑛</m:t>
                        </m:r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(2</m:t>
                        </m:r>
                        <m:r>
                          <a:rPr lang="el-GR" i="1" dirty="0">
                            <a:latin typeface="Cambria Math" panose="02040503050406030204" pitchFamily="18" charset="0"/>
                          </a:rPr>
                          <m:t>𝜃</m:t>
                        </m:r>
                        <m:r>
                          <a:rPr lang="el-GR" i="1" dirty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dirty="0">
                            <a:latin typeface="Cambria Math" panose="02040503050406030204" pitchFamily="18" charset="0"/>
                          </a:rPr>
                          <m:t>cos</m:t>
                        </m:r>
                        <m:r>
                          <a:rPr lang="en-US" dirty="0">
                            <a:latin typeface="Cambria Math" panose="02040503050406030204" pitchFamily="18" charset="0"/>
                          </a:rPr>
                          <m:t>(2</m:t>
                        </m:r>
                        <m:r>
                          <m:rPr>
                            <m:sty m:val="p"/>
                          </m:rPr>
                          <a:rPr lang="el-GR" dirty="0">
                            <a:latin typeface="Cambria Math" panose="02040503050406030204" pitchFamily="18" charset="0"/>
                          </a:rPr>
                          <m:t>θ</m:t>
                        </m:r>
                        <m:r>
                          <a:rPr lang="el-GR" dirty="0">
                            <a:latin typeface="Cambria Math" panose="02040503050406030204" pitchFamily="18" charset="0"/>
                          </a:rPr>
                          <m:t>)</m:t>
                        </m:r>
                        <m:r>
                          <m:rPr>
                            <m:sty m:val="p"/>
                          </m:rPr>
                          <a:rPr lang="en-AU" i="1" dirty="0">
                            <a:latin typeface="Cambria Math" panose="02040503050406030204" pitchFamily="18" charset="0"/>
                          </a:rPr>
                          <m:t>sin</m:t>
                        </m:r>
                        <m:r>
                          <m:rPr>
                            <m:sty m:val="p"/>
                          </m:rPr>
                          <a:rPr lang="el-GR" i="1" dirty="0">
                            <a:latin typeface="Cambria Math" panose="02040503050406030204" pitchFamily="18" charset="0"/>
                          </a:rPr>
                          <m:t>θ</m:t>
                        </m:r>
                      </m:den>
                    </m:f>
                    <m:r>
                      <a:rPr lang="el-GR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l-GR" dirty="0"/>
                  <a:t>=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𝑡𝑎𝑛</m:t>
                        </m:r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(2</m:t>
                        </m:r>
                        <m:r>
                          <a:rPr lang="el-GR" i="1" dirty="0">
                            <a:latin typeface="Cambria Math" panose="02040503050406030204" pitchFamily="18" charset="0"/>
                          </a:rPr>
                          <m:t>𝜃</m:t>
                        </m:r>
                        <m:r>
                          <a:rPr lang="el-GR" i="1" dirty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AU" i="1" dirty="0">
                            <a:latin typeface="Cambria Math" panose="02040503050406030204" pitchFamily="18" charset="0"/>
                          </a:rPr>
                          <m:t>sin</m:t>
                        </m:r>
                        <m:r>
                          <m:rPr>
                            <m:sty m:val="p"/>
                          </m:rPr>
                          <a:rPr lang="el-GR" i="1" dirty="0">
                            <a:latin typeface="Cambria Math" panose="02040503050406030204" pitchFamily="18" charset="0"/>
                          </a:rPr>
                          <m:t>θ</m:t>
                        </m:r>
                      </m:den>
                    </m:f>
                    <m:r>
                      <a:rPr lang="el-GR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l-GR" dirty="0"/>
                  <a:t>=</a:t>
                </a:r>
                <a:r>
                  <a:rPr lang="en-AU" dirty="0"/>
                  <a:t>tan(2</a:t>
                </a:r>
                <a:r>
                  <a:rPr lang="el-GR" dirty="0"/>
                  <a:t>θ)</a:t>
                </a:r>
                <a:r>
                  <a:rPr lang="en-AU" dirty="0"/>
                  <a:t>cosec </a:t>
                </a:r>
                <a:r>
                  <a:rPr lang="el-GR" dirty="0"/>
                  <a:t>θ=</a:t>
                </a:r>
                <a:r>
                  <a:rPr lang="en-AU" dirty="0"/>
                  <a:t>RHS</a:t>
                </a:r>
              </a:p>
              <a:p>
                <a:pPr>
                  <a:lnSpc>
                    <a:spcPct val="100000"/>
                  </a:lnSpc>
                </a:pPr>
                <a:r>
                  <a:rPr lang="en-AU" dirty="0"/>
                  <a:t>Note: Identity holds when cos(2</a:t>
                </a:r>
                <a:r>
                  <a:rPr lang="el-GR" dirty="0"/>
                  <a:t>θ)≠0 </a:t>
                </a:r>
                <a:r>
                  <a:rPr lang="en-AU" dirty="0"/>
                  <a:t>and sin</a:t>
                </a:r>
                <a:r>
                  <a:rPr lang="el-GR" dirty="0"/>
                  <a:t>θ≠0.</a:t>
                </a:r>
                <a:endParaRPr lang="en-AU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42B1482-A1B8-4FE7-949D-21CC28F7ED8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441342"/>
                <a:ext cx="10515600" cy="5176434"/>
              </a:xfrm>
              <a:blipFill>
                <a:blip r:embed="rId4"/>
                <a:stretch>
                  <a:fillRect l="-1043" t="-105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73410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13000" t="-33000" r="-5000" b="-2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07B40-FFFA-4C79-9F67-4D7C6B45B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endParaRPr lang="en-A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42B1482-A1B8-4FE7-949D-21CC28F7ED8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AU" dirty="0"/>
                  <a:t>Prove that (</a:t>
                </a:r>
                <a:r>
                  <a:rPr lang="en-AU" dirty="0" err="1"/>
                  <a:t>secA−cosA</a:t>
                </a:r>
                <a:r>
                  <a:rPr lang="en-AU" dirty="0"/>
                  <a:t>)(cosec A−</a:t>
                </a:r>
                <a:r>
                  <a:rPr lang="en-AU" dirty="0" err="1"/>
                  <a:t>sinA</a:t>
                </a:r>
                <a:r>
                  <a:rPr lang="en-AU" dirty="0"/>
                  <a:t>)=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dirty="0">
                            <a:latin typeface="Cambria Math" panose="02040503050406030204" pitchFamily="18" charset="0"/>
                          </a:rPr>
                          <m:t>tanA</m:t>
                        </m:r>
                        <m:r>
                          <a:rPr lang="en-US" dirty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m:rPr>
                            <m:sty m:val="p"/>
                          </m:rPr>
                          <a:rPr lang="en-US" dirty="0">
                            <a:latin typeface="Cambria Math" panose="02040503050406030204" pitchFamily="18" charset="0"/>
                          </a:rPr>
                          <m:t>cotA</m:t>
                        </m:r>
                      </m:den>
                    </m:f>
                  </m:oMath>
                </a14:m>
                <a:r>
                  <a:rPr lang="en-AU" dirty="0"/>
                  <a:t>.</a:t>
                </a:r>
              </a:p>
              <a:p>
                <a:r>
                  <a:rPr lang="en-AU" dirty="0"/>
                  <a:t>Solution</a:t>
                </a:r>
              </a:p>
              <a:p>
                <a:r>
                  <a:rPr lang="en-AU" dirty="0"/>
                  <a:t>LHS=(</a:t>
                </a:r>
                <a:r>
                  <a:rPr lang="en-AU" dirty="0" err="1"/>
                  <a:t>secA−cosA</a:t>
                </a:r>
                <a:r>
                  <a:rPr lang="en-AU" dirty="0"/>
                  <a:t>)(cosec A−</a:t>
                </a:r>
                <a:r>
                  <a:rPr lang="en-AU" dirty="0" err="1"/>
                  <a:t>sinA</a:t>
                </a:r>
                <a:r>
                  <a:rPr lang="en-AU" dirty="0"/>
                  <a:t>)=(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dirty="0">
                            <a:latin typeface="Cambria Math" panose="02040503050406030204" pitchFamily="18" charset="0"/>
                          </a:rPr>
                          <m:t>cosA</m:t>
                        </m:r>
                      </m:den>
                    </m:f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−cosA)(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dirty="0">
                            <a:latin typeface="Cambria Math" panose="02040503050406030204" pitchFamily="18" charset="0"/>
                          </a:rPr>
                          <m:t>s</m:t>
                        </m:r>
                        <m:r>
                          <m:rPr>
                            <m:sty m:val="p"/>
                          </m:rPr>
                          <a:rPr lang="en-US" b="0" i="0" dirty="0" smtClean="0">
                            <a:latin typeface="Cambria Math" panose="02040503050406030204" pitchFamily="18" charset="0"/>
                          </a:rPr>
                          <m:t>in</m:t>
                        </m:r>
                        <m:r>
                          <m:rPr>
                            <m:sty m:val="p"/>
                          </m:rPr>
                          <a:rPr lang="en-US" dirty="0">
                            <a:latin typeface="Cambria Math" panose="02040503050406030204" pitchFamily="18" charset="0"/>
                          </a:rPr>
                          <m:t>A</m:t>
                        </m:r>
                      </m:den>
                    </m:f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−sinA)=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1−</m:t>
                        </m:r>
                        <m:func>
                          <m:funcPr>
                            <m:ctrlP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AU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US" b="0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co</m:t>
                                </m:r>
                                <m:r>
                                  <m:rPr>
                                    <m:sty m:val="p"/>
                                  </m:rPr>
                                  <a:rPr lang="en-AU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s</m:t>
                                </m:r>
                              </m:e>
                              <m:sup>
                                <m:r>
                                  <a:rPr lang="en-AU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fName>
                          <m:e>
                            <m:r>
                              <a:rPr lang="en-US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</m:func>
                      </m:num>
                      <m:den>
                        <m:r>
                          <m:rPr>
                            <m:sty m:val="p"/>
                          </m:rPr>
                          <a:rPr lang="en-US" dirty="0">
                            <a:latin typeface="Cambria Math" panose="02040503050406030204" pitchFamily="18" charset="0"/>
                          </a:rPr>
                          <m:t>cosA</m:t>
                        </m:r>
                      </m:den>
                    </m:f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×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1−</m:t>
                        </m:r>
                        <m:func>
                          <m:funcPr>
                            <m:ctrlP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AU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AU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s</m:t>
                                </m:r>
                                <m:r>
                                  <m:rPr>
                                    <m:sty m:val="p"/>
                                  </m:rPr>
                                  <a:rPr lang="en-US" b="0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in</m:t>
                                </m:r>
                              </m:e>
                              <m:sup>
                                <m:r>
                                  <a:rPr lang="en-AU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fName>
                          <m:e>
                            <m:r>
                              <a:rPr lang="en-US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</m:func>
                      </m:num>
                      <m:den>
                        <m:r>
                          <m:rPr>
                            <m:sty m:val="p"/>
                          </m:rPr>
                          <a:rPr lang="en-US" dirty="0">
                            <a:latin typeface="Cambria Math" panose="02040503050406030204" pitchFamily="18" charset="0"/>
                          </a:rPr>
                          <m:t>s</m:t>
                        </m:r>
                        <m:r>
                          <m:rPr>
                            <m:sty m:val="p"/>
                          </m:rPr>
                          <a:rPr lang="en-US" b="0" i="0" dirty="0" smtClean="0">
                            <a:latin typeface="Cambria Math" panose="02040503050406030204" pitchFamily="18" charset="0"/>
                          </a:rPr>
                          <m:t>in</m:t>
                        </m:r>
                        <m:r>
                          <m:rPr>
                            <m:sty m:val="p"/>
                          </m:rPr>
                          <a:rPr lang="en-US" dirty="0">
                            <a:latin typeface="Cambria Math" panose="02040503050406030204" pitchFamily="18" charset="0"/>
                          </a:rPr>
                          <m:t>A</m:t>
                        </m:r>
                      </m:den>
                    </m:f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=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AU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AU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s</m:t>
                                </m:r>
                                <m:r>
                                  <m:rPr>
                                    <m:sty m:val="p"/>
                                  </m:rPr>
                                  <a:rPr lang="en-US" b="0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in</m:t>
                                </m:r>
                              </m:e>
                              <m:sup>
                                <m:r>
                                  <a:rPr lang="en-AU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fName>
                          <m:e>
                            <m:r>
                              <a:rPr lang="en-US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𝐴</m:t>
                            </m:r>
                            <m:func>
                              <m:funcPr>
                                <m:ctrlPr>
                                  <a:rPr lang="en-AU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sSup>
                                  <m:sSupPr>
                                    <m:ctrlPr>
                                      <a:rPr lang="en-AU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b="0" i="0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co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AU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s</m:t>
                                    </m:r>
                                  </m:e>
                                  <m:sup>
                                    <m:r>
                                      <a:rPr lang="en-AU" i="0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fName>
                              <m:e>
                                <m:r>
                                  <a:rPr lang="en-US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</m:func>
                          </m:e>
                        </m:func>
                      </m:num>
                      <m:den>
                        <m:r>
                          <m:rPr>
                            <m:sty m:val="p"/>
                          </m:rPr>
                          <a:rPr lang="en-US" i="1" dirty="0">
                            <a:latin typeface="Cambria Math" panose="02040503050406030204" pitchFamily="18" charset="0"/>
                          </a:rPr>
                          <m:t>cosA</m:t>
                        </m:r>
                        <m:r>
                          <m:rPr>
                            <m:sty m:val="p"/>
                          </m:rPr>
                          <a:rPr lang="en-US" dirty="0">
                            <a:latin typeface="Cambria Math" panose="02040503050406030204" pitchFamily="18" charset="0"/>
                          </a:rPr>
                          <m:t>s</m:t>
                        </m:r>
                        <m:r>
                          <m:rPr>
                            <m:sty m:val="p"/>
                          </m:rPr>
                          <a:rPr lang="en-US" b="0" i="0" dirty="0" smtClean="0">
                            <a:latin typeface="Cambria Math" panose="02040503050406030204" pitchFamily="18" charset="0"/>
                          </a:rPr>
                          <m:t>in</m:t>
                        </m:r>
                        <m:r>
                          <m:rPr>
                            <m:sty m:val="p"/>
                          </m:rPr>
                          <a:rPr lang="en-US" dirty="0">
                            <a:latin typeface="Cambria Math" panose="02040503050406030204" pitchFamily="18" charset="0"/>
                          </a:rPr>
                          <m:t>A</m:t>
                        </m:r>
                      </m:den>
                    </m:f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s=</a:t>
                </a:r>
                <a:r>
                  <a:rPr lang="en-AU" dirty="0" err="1"/>
                  <a:t>cosAsinA</a:t>
                </a:r>
                <a:endParaRPr lang="en-AU" dirty="0"/>
              </a:p>
              <a:p>
                <a:r>
                  <a:rPr lang="en-AU" dirty="0"/>
                  <a:t>RHS=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dirty="0">
                            <a:latin typeface="Cambria Math" panose="02040503050406030204" pitchFamily="18" charset="0"/>
                          </a:rPr>
                          <m:t>tanA</m:t>
                        </m:r>
                        <m:r>
                          <a:rPr lang="en-US" dirty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m:rPr>
                            <m:sty m:val="p"/>
                          </m:rPr>
                          <a:rPr lang="en-US" dirty="0">
                            <a:latin typeface="Cambria Math" panose="02040503050406030204" pitchFamily="18" charset="0"/>
                          </a:rPr>
                          <m:t>cotA</m:t>
                        </m:r>
                      </m:den>
                    </m:f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=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f>
                          <m:fPr>
                            <m:ctrlPr>
                              <a:rPr lang="en-AU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n-US" b="0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sinA</m:t>
                            </m:r>
                          </m:num>
                          <m:den>
                            <m:r>
                              <m:rPr>
                                <m:sty m:val="p"/>
                              </m:rPr>
                              <a:rPr lang="en-US" i="0" dirty="0">
                                <a:latin typeface="Cambria Math" panose="02040503050406030204" pitchFamily="18" charset="0"/>
                              </a:rPr>
                              <m:t>cosA</m:t>
                            </m:r>
                          </m:den>
                        </m:f>
                        <m:r>
                          <a:rPr lang="en-US" dirty="0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n-AU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US" b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b="0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cos</m:t>
                                </m:r>
                              </m:fName>
                              <m:e>
                                <m:r>
                                  <m:rPr>
                                    <m:sty m:val="p"/>
                                  </m:rPr>
                                  <a:rPr lang="en-US" b="0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A</m:t>
                                </m:r>
                              </m:e>
                            </m:func>
                          </m:num>
                          <m:den>
                            <m:r>
                              <m:rPr>
                                <m:sty m:val="p"/>
                              </m:rPr>
                              <a:rPr lang="en-US" i="0" dirty="0">
                                <a:latin typeface="Cambria Math" panose="02040503050406030204" pitchFamily="18" charset="0"/>
                              </a:rPr>
                              <m:t>s</m:t>
                            </m:r>
                            <m:r>
                              <m:rPr>
                                <m:sty m:val="p"/>
                              </m:rPr>
                              <a:rPr lang="en-US" b="0" i="0" dirty="0" smtClean="0">
                                <a:latin typeface="Cambria Math" panose="02040503050406030204" pitchFamily="18" charset="0"/>
                              </a:rPr>
                              <m:t>in</m:t>
                            </m:r>
                            <m:r>
                              <m:rPr>
                                <m:sty m:val="p"/>
                              </m:rPr>
                              <a:rPr lang="en-US" i="0" dirty="0">
                                <a:latin typeface="Cambria Math" panose="02040503050406030204" pitchFamily="18" charset="0"/>
                              </a:rPr>
                              <m:t>A</m:t>
                            </m:r>
                          </m:den>
                        </m:f>
                      </m:den>
                    </m:f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 =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i="1" dirty="0" smtClean="0">
                            <a:latin typeface="Cambria Math" panose="02040503050406030204" pitchFamily="18" charset="0"/>
                          </a:rPr>
                          <m:t>cosA</m:t>
                        </m:r>
                        <m:r>
                          <m:rPr>
                            <m:sty m:val="p"/>
                          </m:rPr>
                          <a:rPr lang="en-US" dirty="0">
                            <a:latin typeface="Cambria Math" panose="02040503050406030204" pitchFamily="18" charset="0"/>
                          </a:rPr>
                          <m:t>s</m:t>
                        </m:r>
                        <m:r>
                          <m:rPr>
                            <m:sty m:val="p"/>
                          </m:rPr>
                          <a:rPr lang="en-US" b="0" i="0" dirty="0" smtClean="0">
                            <a:latin typeface="Cambria Math" panose="02040503050406030204" pitchFamily="18" charset="0"/>
                          </a:rPr>
                          <m:t>in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num>
                      <m:den>
                        <m:func>
                          <m:funcPr>
                            <m:ctrlP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AU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AU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s</m:t>
                                </m:r>
                                <m:r>
                                  <m:rPr>
                                    <m:sty m:val="p"/>
                                  </m:rPr>
                                  <a:rPr lang="en-US" b="0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in</m:t>
                                </m:r>
                              </m:e>
                              <m:sup>
                                <m:r>
                                  <a:rPr lang="en-AU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fName>
                          <m:e>
                            <m:r>
                              <a:rPr lang="en-US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𝐴</m:t>
                            </m:r>
                            <m:func>
                              <m:funcPr>
                                <m:ctrlPr>
                                  <a:rPr lang="en-AU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a:rPr lang="en-US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n-AU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b="0" i="0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co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AU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s</m:t>
                                    </m:r>
                                  </m:e>
                                  <m:sup>
                                    <m:r>
                                      <a:rPr lang="en-AU" i="0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fName>
                              <m:e>
                                <m:r>
                                  <a:rPr lang="en-US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</m:func>
                          </m:e>
                        </m:func>
                      </m:den>
                    </m:f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=</a:t>
                </a:r>
                <a:r>
                  <a:rPr lang="en-AU" dirty="0" err="1"/>
                  <a:t>cosAsinA</a:t>
                </a:r>
                <a:endParaRPr lang="en-AU" dirty="0"/>
              </a:p>
              <a:p>
                <a:r>
                  <a:rPr lang="en-AU" dirty="0"/>
                  <a:t>We have shown that LHS=RHS.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42B1482-A1B8-4FE7-949D-21CC28F7ED8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043" t="-28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94373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13000" t="-33000" r="-5000" b="-2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07B40-FFFA-4C79-9F67-4D7C6B45B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Section summary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42B1482-A1B8-4FE7-949D-21CC28F7ED8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AU" dirty="0">
                    <a:solidFill>
                      <a:srgbClr val="0070C0"/>
                    </a:solidFill>
                  </a:rPr>
                  <a:t>Addition formulas</a:t>
                </a:r>
              </a:p>
              <a:p>
                <a:r>
                  <a:rPr lang="en-AU" dirty="0"/>
                  <a:t>cos(</a:t>
                </a:r>
                <a:r>
                  <a:rPr lang="en-AU" dirty="0" err="1"/>
                  <a:t>u+v</a:t>
                </a:r>
                <a:r>
                  <a:rPr lang="en-AU" dirty="0"/>
                  <a:t>)=</a:t>
                </a:r>
                <a:r>
                  <a:rPr lang="en-AU" dirty="0" err="1"/>
                  <a:t>cosu</a:t>
                </a:r>
                <a:r>
                  <a:rPr lang="en-AU" dirty="0"/>
                  <a:t> </a:t>
                </a:r>
                <a:r>
                  <a:rPr lang="en-AU" dirty="0" err="1"/>
                  <a:t>cosv−sinu</a:t>
                </a:r>
                <a:r>
                  <a:rPr lang="en-AU" dirty="0"/>
                  <a:t> </a:t>
                </a:r>
                <a:r>
                  <a:rPr lang="en-AU" dirty="0" err="1"/>
                  <a:t>sinv</a:t>
                </a:r>
                <a:endParaRPr lang="en-AU" dirty="0"/>
              </a:p>
              <a:p>
                <a:r>
                  <a:rPr lang="en-AU" dirty="0"/>
                  <a:t>cos(u−v)=</a:t>
                </a:r>
                <a:r>
                  <a:rPr lang="en-AU" dirty="0" err="1"/>
                  <a:t>cosu</a:t>
                </a:r>
                <a:r>
                  <a:rPr lang="en-AU" dirty="0"/>
                  <a:t> </a:t>
                </a:r>
                <a:r>
                  <a:rPr lang="en-AU" dirty="0" err="1"/>
                  <a:t>cosv+sinu</a:t>
                </a:r>
                <a:r>
                  <a:rPr lang="en-AU" dirty="0"/>
                  <a:t> </a:t>
                </a:r>
                <a:r>
                  <a:rPr lang="en-AU" dirty="0" err="1"/>
                  <a:t>sinv</a:t>
                </a:r>
                <a:endParaRPr lang="en-AU" dirty="0"/>
              </a:p>
              <a:p>
                <a:r>
                  <a:rPr lang="en-AU" dirty="0"/>
                  <a:t>sin(</a:t>
                </a:r>
                <a:r>
                  <a:rPr lang="en-AU" dirty="0" err="1"/>
                  <a:t>u+v</a:t>
                </a:r>
                <a:r>
                  <a:rPr lang="en-AU" dirty="0"/>
                  <a:t>)=</a:t>
                </a:r>
                <a:r>
                  <a:rPr lang="en-AU" dirty="0" err="1"/>
                  <a:t>sinu</a:t>
                </a:r>
                <a:r>
                  <a:rPr lang="en-AU" dirty="0"/>
                  <a:t> </a:t>
                </a:r>
                <a:r>
                  <a:rPr lang="en-AU" dirty="0" err="1"/>
                  <a:t>cosv+cosu</a:t>
                </a:r>
                <a:r>
                  <a:rPr lang="en-AU" dirty="0"/>
                  <a:t> </a:t>
                </a:r>
                <a:r>
                  <a:rPr lang="en-AU" dirty="0" err="1"/>
                  <a:t>sinv</a:t>
                </a:r>
                <a:endParaRPr lang="en-AU" dirty="0"/>
              </a:p>
              <a:p>
                <a:r>
                  <a:rPr lang="en-AU" dirty="0"/>
                  <a:t>sin(u−v)=</a:t>
                </a:r>
                <a:r>
                  <a:rPr lang="en-AU" dirty="0" err="1"/>
                  <a:t>sinu</a:t>
                </a:r>
                <a:r>
                  <a:rPr lang="en-AU" dirty="0"/>
                  <a:t> </a:t>
                </a:r>
                <a:r>
                  <a:rPr lang="en-AU" dirty="0" err="1"/>
                  <a:t>cosv−cosu</a:t>
                </a:r>
                <a:r>
                  <a:rPr lang="en-AU" dirty="0"/>
                  <a:t> </a:t>
                </a:r>
                <a:r>
                  <a:rPr lang="en-AU" dirty="0" err="1"/>
                  <a:t>sinv</a:t>
                </a:r>
                <a:endParaRPr lang="en-AU" dirty="0"/>
              </a:p>
              <a:p>
                <a:r>
                  <a:rPr lang="en-AU" dirty="0"/>
                  <a:t>tan(</a:t>
                </a:r>
                <a:r>
                  <a:rPr lang="en-AU" dirty="0" err="1"/>
                  <a:t>u+v</a:t>
                </a:r>
                <a:r>
                  <a:rPr lang="en-AU" dirty="0"/>
                  <a:t>)=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b="0" i="1" dirty="0">
                            <a:latin typeface="Cambria Math" panose="02040503050406030204" pitchFamily="18" charset="0"/>
                          </a:rPr>
                          <m:t>𝑡𝑎𝑛𝑢</m:t>
                        </m:r>
                        <m:r>
                          <a:rPr lang="en-AU" b="0" i="1" dirty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AU" b="0" i="1" dirty="0">
                            <a:latin typeface="Cambria Math" panose="02040503050406030204" pitchFamily="18" charset="0"/>
                          </a:rPr>
                          <m:t>𝑡𝑎𝑛𝑣</m:t>
                        </m:r>
                      </m:num>
                      <m:den>
                        <m:r>
                          <a:rPr lang="en-US" b="0" i="1" dirty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b="0" dirty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dirty="0">
                            <a:latin typeface="Cambria Math" panose="02040503050406030204" pitchFamily="18" charset="0"/>
                          </a:rPr>
                          <m:t>𝑡𝑎𝑛𝑢</m:t>
                        </m:r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b="0" i="1" dirty="0">
                            <a:latin typeface="Cambria Math" panose="02040503050406030204" pitchFamily="18" charset="0"/>
                          </a:rPr>
                          <m:t>𝑎𝑛𝑣</m:t>
                        </m:r>
                      </m:den>
                    </m:f>
                  </m:oMath>
                </a14:m>
                <a:endParaRPr lang="en-AU" dirty="0"/>
              </a:p>
              <a:p>
                <a:r>
                  <a:rPr lang="en-AU" dirty="0"/>
                  <a:t>tan(u−v)=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b="0" i="1" dirty="0">
                            <a:latin typeface="Cambria Math" panose="02040503050406030204" pitchFamily="18" charset="0"/>
                          </a:rPr>
                          <m:t>𝑡𝑎𝑛𝑢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AU" b="0" i="1" dirty="0">
                            <a:latin typeface="Cambria Math" panose="02040503050406030204" pitchFamily="18" charset="0"/>
                          </a:rPr>
                          <m:t>𝑡𝑎𝑛𝑣</m:t>
                        </m:r>
                      </m:num>
                      <m:den>
                        <m:r>
                          <a:rPr lang="en-US" b="0" i="1" dirty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dirty="0">
                            <a:latin typeface="Cambria Math" panose="02040503050406030204" pitchFamily="18" charset="0"/>
                          </a:rPr>
                          <m:t>𝑡𝑎𝑛𝑢</m:t>
                        </m:r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b="0" i="1" dirty="0">
                            <a:latin typeface="Cambria Math" panose="02040503050406030204" pitchFamily="18" charset="0"/>
                          </a:rPr>
                          <m:t>𝑎𝑛𝑣</m:t>
                        </m:r>
                      </m:den>
                    </m:f>
                    <m:r>
                      <a:rPr lang="en-US" b="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AU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42B1482-A1B8-4FE7-949D-21CC28F7ED8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08832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13000" t="-33000" r="-5000" b="-2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07B40-FFFA-4C79-9F67-4D7C6B45B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Addition formulas for cosine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2B1482-A1B8-4FE7-949D-21CC28F7ED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cos(</a:t>
            </a:r>
            <a:r>
              <a:rPr lang="en-AU" dirty="0" err="1"/>
              <a:t>u+v</a:t>
            </a:r>
            <a:r>
              <a:rPr lang="en-AU" dirty="0"/>
              <a:t>)=</a:t>
            </a:r>
            <a:r>
              <a:rPr lang="en-AU" dirty="0" err="1"/>
              <a:t>cosu</a:t>
            </a:r>
            <a:r>
              <a:rPr lang="en-AU" dirty="0"/>
              <a:t> </a:t>
            </a:r>
            <a:r>
              <a:rPr lang="en-AU" dirty="0" err="1"/>
              <a:t>cosv−sinu</a:t>
            </a:r>
            <a:r>
              <a:rPr lang="en-AU" dirty="0"/>
              <a:t> </a:t>
            </a:r>
            <a:r>
              <a:rPr lang="en-AU" dirty="0" err="1"/>
              <a:t>sinv</a:t>
            </a:r>
            <a:endParaRPr lang="en-AU" dirty="0"/>
          </a:p>
          <a:p>
            <a:r>
              <a:rPr lang="en-AU" dirty="0"/>
              <a:t>cos(u−v)=</a:t>
            </a:r>
            <a:r>
              <a:rPr lang="en-AU" dirty="0" err="1"/>
              <a:t>cosu</a:t>
            </a:r>
            <a:r>
              <a:rPr lang="en-AU" dirty="0"/>
              <a:t> </a:t>
            </a:r>
            <a:r>
              <a:rPr lang="en-AU" dirty="0" err="1"/>
              <a:t>cosv+sinu</a:t>
            </a:r>
            <a:r>
              <a:rPr lang="en-AU" dirty="0"/>
              <a:t> </a:t>
            </a:r>
            <a:r>
              <a:rPr lang="en-AU" dirty="0" err="1"/>
              <a:t>sinv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73983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13000" t="-33000" r="-5000" b="-2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07B40-FFFA-4C79-9F67-4D7C6B45B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Section summary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42B1482-A1B8-4FE7-949D-21CC28F7ED8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s-ES" dirty="0" err="1">
                    <a:solidFill>
                      <a:srgbClr val="0070C0"/>
                    </a:solidFill>
                  </a:rPr>
                  <a:t>Double</a:t>
                </a:r>
                <a:r>
                  <a:rPr lang="es-ES" dirty="0">
                    <a:solidFill>
                      <a:srgbClr val="0070C0"/>
                    </a:solidFill>
                  </a:rPr>
                  <a:t> angle formulas</a:t>
                </a:r>
              </a:p>
              <a:p>
                <a:r>
                  <a:rPr lang="en-AU" dirty="0"/>
                  <a:t>cos(2u)=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AU" i="1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b="0" i="1" dirty="0" smtClean="0">
                                <a:latin typeface="Cambria Math" panose="02040503050406030204" pitchFamily="18" charset="0"/>
                              </a:rPr>
                              <m:t>𝑐𝑜𝑠</m:t>
                            </m:r>
                          </m:e>
                          <m:sup>
                            <m:r>
                              <a:rPr lang="en-AU" b="0" i="0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AU" b="0" i="1" dirty="0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func>
                  </m:oMath>
                </a14:m>
                <a:r>
                  <a:rPr lang="en-AU" dirty="0"/>
                  <a:t> −</a:t>
                </a:r>
                <a:r>
                  <a:rPr lang="en-AU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AU" i="1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b="0" i="1" dirty="0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  <m:r>
                              <m:rPr>
                                <m:sty m:val="p"/>
                              </m:rPr>
                              <a:rPr lang="en-US" b="0" i="0" dirty="0" smtClean="0">
                                <a:latin typeface="Cambria Math" panose="02040503050406030204" pitchFamily="18" charset="0"/>
                              </a:rPr>
                              <m:t>in</m:t>
                            </m:r>
                          </m:e>
                          <m:sup>
                            <m:r>
                              <a:rPr lang="en-AU" b="0" i="0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AU" b="0" i="1" dirty="0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func>
                    <m:r>
                      <a:rPr lang="en-AU" b="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AU" dirty="0"/>
              </a:p>
              <a:p>
                <a:r>
                  <a:rPr lang="en-AU" dirty="0"/>
                  <a:t>=2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AU" i="1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b="0" i="1" dirty="0" smtClean="0">
                                <a:latin typeface="Cambria Math" panose="02040503050406030204" pitchFamily="18" charset="0"/>
                              </a:rPr>
                              <m:t>𝑐𝑜𝑠</m:t>
                            </m:r>
                          </m:e>
                          <m:sup>
                            <m:r>
                              <a:rPr lang="en-AU" b="0" i="0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AU" b="0" i="1" dirty="0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func>
                    <m:r>
                      <a:rPr lang="en-AU" b="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−1</a:t>
                </a:r>
              </a:p>
              <a:p>
                <a:r>
                  <a:rPr lang="en-AU" dirty="0"/>
                  <a:t>=1−2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AU" i="1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b="0" i="1" dirty="0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  <m:r>
                              <m:rPr>
                                <m:sty m:val="p"/>
                              </m:rPr>
                              <a:rPr lang="en-US" b="0" i="0" dirty="0" smtClean="0">
                                <a:latin typeface="Cambria Math" panose="02040503050406030204" pitchFamily="18" charset="0"/>
                              </a:rPr>
                              <m:t>in</m:t>
                            </m:r>
                          </m:e>
                          <m:sup>
                            <m:r>
                              <a:rPr lang="en-AU" b="0" i="0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AU" b="0" i="1" dirty="0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func>
                  </m:oMath>
                </a14:m>
                <a:endParaRPr lang="en-AU" dirty="0"/>
              </a:p>
              <a:p>
                <a:r>
                  <a:rPr lang="es-ES" dirty="0"/>
                  <a:t>sin(2u)=2sinu </a:t>
                </a:r>
                <a:r>
                  <a:rPr lang="es-ES" dirty="0" err="1"/>
                  <a:t>cosu</a:t>
                </a:r>
                <a:endParaRPr lang="es-ES" dirty="0"/>
              </a:p>
              <a:p>
                <a:r>
                  <a:rPr lang="pl-PL" dirty="0"/>
                  <a:t>tan(2u)=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b="0" i="1" dirty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AU" b="0" i="1" dirty="0">
                            <a:latin typeface="Cambria Math" panose="02040503050406030204" pitchFamily="18" charset="0"/>
                          </a:rPr>
                          <m:t>𝑡𝑎𝑛𝑢</m:t>
                        </m:r>
                      </m:num>
                      <m:den>
                        <m:r>
                          <a:rPr lang="en-US" b="0" i="1" dirty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b="0" dirty="0">
                            <a:latin typeface="Cambria Math" panose="02040503050406030204" pitchFamily="18" charset="0"/>
                          </a:rPr>
                          <m:t>−</m:t>
                        </m:r>
                        <m:func>
                          <m:funcPr>
                            <m:ctrlPr>
                              <a:rPr lang="en-AU" i="1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AU" i="1" dirty="0" smtClean="0">
                                    <a:solidFill>
                                      <a:srgbClr val="836967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US" b="0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tan</m:t>
                                </m:r>
                              </m:e>
                              <m:sup>
                                <m:r>
                                  <a:rPr lang="en-AU" b="0" i="0" dirty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fName>
                          <m:e>
                            <m:r>
                              <a:rPr lang="en-AU" b="0" i="1" dirty="0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</m:func>
                      </m:den>
                    </m:f>
                  </m:oMath>
                </a14:m>
                <a:endParaRPr lang="en-AU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42B1482-A1B8-4FE7-949D-21CC28F7ED8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22761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13000" t="-33000" r="-5000" b="-2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07B40-FFFA-4C79-9F67-4D7C6B45B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2B1482-A1B8-4FE7-949D-21CC28F7ED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9931" y="1973795"/>
            <a:ext cx="10515600" cy="4351338"/>
          </a:xfrm>
        </p:spPr>
        <p:txBody>
          <a:bodyPr/>
          <a:lstStyle/>
          <a:p>
            <a:r>
              <a:rPr lang="en-AU" dirty="0"/>
              <a:t>Consider a unit circle as shown:</a:t>
            </a:r>
          </a:p>
          <a:p>
            <a:r>
              <a:rPr lang="en-AU" dirty="0"/>
              <a:t>arc length AB =v units </a:t>
            </a:r>
          </a:p>
          <a:p>
            <a:r>
              <a:rPr lang="en-AU" dirty="0"/>
              <a:t>arc length AC =u units </a:t>
            </a:r>
          </a:p>
          <a:p>
            <a:r>
              <a:rPr lang="en-AU" dirty="0"/>
              <a:t>arc length BC =u−v units</a:t>
            </a:r>
          </a:p>
          <a:p>
            <a:r>
              <a:rPr lang="en-AU" dirty="0"/>
              <a:t>Rotate </a:t>
            </a:r>
            <a:r>
              <a:rPr lang="el-GR" dirty="0"/>
              <a:t>Δ</a:t>
            </a:r>
            <a:r>
              <a:rPr lang="en-AU" dirty="0"/>
              <a:t>OCB so that B is coincident with A. Then C is moved to</a:t>
            </a:r>
          </a:p>
          <a:p>
            <a:r>
              <a:rPr lang="en-AU" dirty="0"/>
              <a:t>P(cos(u−v),sin(u−v))PIC</a:t>
            </a:r>
          </a:p>
          <a:p>
            <a:r>
              <a:rPr lang="en-AU" dirty="0"/>
              <a:t>Since the triangles CBO and PAO are congruent, we have CB=PA.</a:t>
            </a:r>
          </a:p>
        </p:txBody>
      </p:sp>
      <p:pic>
        <p:nvPicPr>
          <p:cNvPr id="1026" name="Picture 2" descr="PIC">
            <a:extLst>
              <a:ext uri="{FF2B5EF4-FFF2-40B4-BE49-F238E27FC236}">
                <a16:creationId xmlns:a16="http://schemas.microsoft.com/office/drawing/2014/main" id="{55C1DFE6-A683-4968-A416-96F8BE8F80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076" y="32369"/>
            <a:ext cx="3487482" cy="1870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PIC">
            <a:extLst>
              <a:ext uri="{FF2B5EF4-FFF2-40B4-BE49-F238E27FC236}">
                <a16:creationId xmlns:a16="http://schemas.microsoft.com/office/drawing/2014/main" id="{66B9BF5C-BA18-4A00-98CB-7B01D365EC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5932" y="171854"/>
            <a:ext cx="3787251" cy="2079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9442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13000" t="-33000" r="-5000" b="-2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07B40-FFFA-4C79-9F67-4D7C6B45B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</a:t>
            </a:r>
            <a:endParaRPr lang="en-A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42B1482-A1B8-4FE7-949D-21CC28F7ED8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69931" y="1973795"/>
                <a:ext cx="10515600" cy="4351338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AU" dirty="0"/>
                  <a:t>Using the coordinate distance formula:</a:t>
                </a:r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AU" i="0" smtClean="0">
                        <a:latin typeface="Cambria Math" panose="02040503050406030204" pitchFamily="18" charset="0"/>
                      </a:rPr>
                      <m:t>C</m:t>
                    </m:r>
                    <m:sSup>
                      <m:sSupPr>
                        <m:ctrlPr>
                          <a:rPr lang="en-AU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AU" i="0" smtClean="0">
                            <a:latin typeface="Cambria Math" panose="02040503050406030204" pitchFamily="18" charset="0"/>
                          </a:rPr>
                          <m:t>B</m:t>
                        </m:r>
                      </m:e>
                      <m:sup>
                        <m:r>
                          <a:rPr lang="en-AU" i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AU" dirty="0"/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AU" dirty="0" smtClean="0"/>
                          <m:t>(</m:t>
                        </m:r>
                        <m:r>
                          <m:rPr>
                            <m:nor/>
                          </m:rPr>
                          <a:rPr lang="en-AU" dirty="0" smtClean="0"/>
                          <m:t>cosu</m:t>
                        </m:r>
                        <m:r>
                          <m:rPr>
                            <m:nor/>
                          </m:rPr>
                          <a:rPr lang="en-AU" dirty="0" smtClean="0"/>
                          <m:t>−</m:t>
                        </m:r>
                        <m:r>
                          <m:rPr>
                            <m:nor/>
                          </m:rPr>
                          <a:rPr lang="en-AU" dirty="0" smtClean="0"/>
                          <m:t>cosv</m:t>
                        </m:r>
                        <m:r>
                          <m:rPr>
                            <m:nor/>
                          </m:rPr>
                          <a:rPr lang="en-AU" dirty="0" smtClean="0"/>
                          <m:t>)</m:t>
                        </m:r>
                      </m:e>
                      <m:sup>
                        <m:r>
                          <a:rPr lang="en-AU" i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AU" dirty="0"/>
                  <a:t>+</a:t>
                </a:r>
                <a:r>
                  <a:rPr lang="en-AU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AU" dirty="0" smtClean="0"/>
                          <m:t>(</m:t>
                        </m:r>
                        <m:r>
                          <m:rPr>
                            <m:nor/>
                          </m:rPr>
                          <a:rPr lang="en-AU" dirty="0" smtClean="0"/>
                          <m:t>sinu</m:t>
                        </m:r>
                        <m:r>
                          <m:rPr>
                            <m:nor/>
                          </m:rPr>
                          <a:rPr lang="en-AU" dirty="0" smtClean="0"/>
                          <m:t>−</m:t>
                        </m:r>
                        <m:r>
                          <m:rPr>
                            <m:nor/>
                          </m:rPr>
                          <a:rPr lang="en-AU" dirty="0" smtClean="0"/>
                          <m:t>sinv</m:t>
                        </m:r>
                        <m:r>
                          <m:rPr>
                            <m:nor/>
                          </m:rPr>
                          <a:rPr lang="en-AU" dirty="0" smtClean="0"/>
                          <m:t>)</m:t>
                        </m:r>
                      </m:e>
                      <m:sup>
                        <m:r>
                          <a:rPr lang="en-AU" i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AU" dirty="0"/>
                  <a:t>=2−2(</a:t>
                </a:r>
                <a:r>
                  <a:rPr lang="en-AU" dirty="0" err="1"/>
                  <a:t>cosu</a:t>
                </a:r>
                <a:r>
                  <a:rPr lang="en-AU" dirty="0"/>
                  <a:t> </a:t>
                </a:r>
                <a:r>
                  <a:rPr lang="en-AU" dirty="0" err="1"/>
                  <a:t>cosv+sinu</a:t>
                </a:r>
                <a:r>
                  <a:rPr lang="en-AU" dirty="0"/>
                  <a:t> </a:t>
                </a:r>
                <a:r>
                  <a:rPr lang="en-AU" dirty="0" err="1"/>
                  <a:t>sinv</a:t>
                </a:r>
                <a:r>
                  <a:rPr lang="en-AU" dirty="0"/>
                  <a:t>) 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AU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PA</m:t>
                        </m:r>
                      </m:e>
                      <m:sup>
                        <m:r>
                          <a:rPr lang="en-AU" i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AU" dirty="0"/>
                  <a:t> =</a:t>
                </a:r>
                <a:r>
                  <a:rPr lang="en-AU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AU" dirty="0" smtClean="0"/>
                          <m:t>(</m:t>
                        </m:r>
                        <m:r>
                          <m:rPr>
                            <m:nor/>
                          </m:rPr>
                          <a:rPr lang="en-AU" dirty="0" smtClean="0"/>
                          <m:t>cos</m:t>
                        </m:r>
                        <m:r>
                          <m:rPr>
                            <m:nor/>
                          </m:rPr>
                          <a:rPr lang="en-AU" dirty="0" smtClean="0"/>
                          <m:t>(</m:t>
                        </m:r>
                        <m:r>
                          <m:rPr>
                            <m:nor/>
                          </m:rPr>
                          <a:rPr lang="en-AU" dirty="0" smtClean="0"/>
                          <m:t>u</m:t>
                        </m:r>
                        <m:r>
                          <m:rPr>
                            <m:nor/>
                          </m:rPr>
                          <a:rPr lang="en-AU" dirty="0" smtClean="0"/>
                          <m:t>−</m:t>
                        </m:r>
                        <m:r>
                          <m:rPr>
                            <m:nor/>
                          </m:rPr>
                          <a:rPr lang="en-AU" dirty="0" smtClean="0"/>
                          <m:t>v</m:t>
                        </m:r>
                        <m:r>
                          <m:rPr>
                            <m:nor/>
                          </m:rPr>
                          <a:rPr lang="en-AU" dirty="0" smtClean="0"/>
                          <m:t>)−1)</m:t>
                        </m:r>
                      </m:e>
                      <m:sup>
                        <m:r>
                          <a:rPr lang="en-AU" i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AU" dirty="0"/>
                  <a:t>+</a:t>
                </a:r>
                <a:r>
                  <a:rPr lang="en-AU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AU" dirty="0" smtClean="0"/>
                          <m:t>(</m:t>
                        </m:r>
                        <m:r>
                          <m:rPr>
                            <m:nor/>
                          </m:rPr>
                          <a:rPr lang="en-AU" dirty="0" smtClean="0"/>
                          <m:t>sin</m:t>
                        </m:r>
                        <m:r>
                          <m:rPr>
                            <m:nor/>
                          </m:rPr>
                          <a:rPr lang="en-AU" dirty="0" smtClean="0"/>
                          <m:t>(</m:t>
                        </m:r>
                        <m:r>
                          <m:rPr>
                            <m:nor/>
                          </m:rPr>
                          <a:rPr lang="en-AU" dirty="0" smtClean="0"/>
                          <m:t>u</m:t>
                        </m:r>
                        <m:r>
                          <m:rPr>
                            <m:nor/>
                          </m:rPr>
                          <a:rPr lang="en-AU" dirty="0" smtClean="0"/>
                          <m:t>−</m:t>
                        </m:r>
                        <m:r>
                          <m:rPr>
                            <m:nor/>
                          </m:rPr>
                          <a:rPr lang="en-AU" dirty="0" smtClean="0"/>
                          <m:t>v</m:t>
                        </m:r>
                        <m:r>
                          <m:rPr>
                            <m:nor/>
                          </m:rPr>
                          <a:rPr lang="en-AU" dirty="0" smtClean="0"/>
                          <m:t>)−0)</m:t>
                        </m:r>
                      </m:e>
                      <m:sup>
                        <m:r>
                          <a:rPr lang="en-AU" i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AU" dirty="0"/>
                  <a:t>=2−2cos(u−v)</a:t>
                </a:r>
              </a:p>
              <a:p>
                <a:r>
                  <a:rPr lang="en-AU" dirty="0"/>
                  <a:t>Since CB=PA, this gives</a:t>
                </a:r>
              </a:p>
              <a:p>
                <a:r>
                  <a:rPr lang="en-AU" dirty="0"/>
                  <a:t>∴2−2cos(u−v) =2−2(</a:t>
                </a:r>
                <a:r>
                  <a:rPr lang="en-AU" dirty="0" err="1"/>
                  <a:t>cosu</a:t>
                </a:r>
                <a:r>
                  <a:rPr lang="en-AU" dirty="0"/>
                  <a:t> </a:t>
                </a:r>
                <a:r>
                  <a:rPr lang="en-AU" dirty="0" err="1"/>
                  <a:t>cosv+sinu</a:t>
                </a:r>
                <a:r>
                  <a:rPr lang="en-AU" dirty="0"/>
                  <a:t> </a:t>
                </a:r>
                <a:r>
                  <a:rPr lang="en-AU" dirty="0" err="1"/>
                  <a:t>sinv</a:t>
                </a:r>
                <a:r>
                  <a:rPr lang="en-AU" dirty="0"/>
                  <a:t>) </a:t>
                </a:r>
              </a:p>
              <a:p>
                <a:r>
                  <a:rPr lang="en-AU" dirty="0"/>
                  <a:t>cos(u−v) =</a:t>
                </a:r>
                <a:r>
                  <a:rPr lang="en-AU" dirty="0" err="1"/>
                  <a:t>cosu</a:t>
                </a:r>
                <a:r>
                  <a:rPr lang="en-AU" dirty="0"/>
                  <a:t> </a:t>
                </a:r>
                <a:r>
                  <a:rPr lang="en-AU" dirty="0" err="1"/>
                  <a:t>cosv+sinu</a:t>
                </a:r>
                <a:r>
                  <a:rPr lang="en-AU" dirty="0"/>
                  <a:t> </a:t>
                </a:r>
                <a:r>
                  <a:rPr lang="en-AU" dirty="0" err="1"/>
                  <a:t>sinv</a:t>
                </a:r>
                <a:endParaRPr lang="en-AU" dirty="0"/>
              </a:p>
              <a:p>
                <a:r>
                  <a:rPr lang="en-AU" dirty="0"/>
                  <a:t>We can now obtain the first formula from the second by replacing v with −v:</a:t>
                </a:r>
              </a:p>
              <a:p>
                <a:r>
                  <a:rPr lang="en-AU" dirty="0"/>
                  <a:t>cos(</a:t>
                </a:r>
                <a:r>
                  <a:rPr lang="en-AU" dirty="0" err="1"/>
                  <a:t>u+v</a:t>
                </a:r>
                <a:r>
                  <a:rPr lang="en-AU" dirty="0"/>
                  <a:t>)=cos(u−(−v))=</a:t>
                </a:r>
                <a:r>
                  <a:rPr lang="en-AU" dirty="0" err="1"/>
                  <a:t>cosu</a:t>
                </a:r>
                <a:r>
                  <a:rPr lang="en-AU" dirty="0"/>
                  <a:t> cos(−v)+</a:t>
                </a:r>
                <a:r>
                  <a:rPr lang="en-AU" dirty="0" err="1"/>
                  <a:t>sinu</a:t>
                </a:r>
                <a:r>
                  <a:rPr lang="en-AU" dirty="0"/>
                  <a:t> sin(−v)=</a:t>
                </a:r>
                <a:r>
                  <a:rPr lang="en-AU" dirty="0" err="1"/>
                  <a:t>cosu</a:t>
                </a:r>
                <a:r>
                  <a:rPr lang="en-AU" dirty="0"/>
                  <a:t> </a:t>
                </a:r>
                <a:r>
                  <a:rPr lang="en-AU" dirty="0" err="1"/>
                  <a:t>cosv−sinu</a:t>
                </a:r>
                <a:r>
                  <a:rPr lang="en-AU" dirty="0"/>
                  <a:t> </a:t>
                </a:r>
                <a:r>
                  <a:rPr lang="en-AU" dirty="0" err="1"/>
                  <a:t>sinv</a:t>
                </a:r>
                <a:endParaRPr lang="en-AU" dirty="0"/>
              </a:p>
              <a:p>
                <a:r>
                  <a:rPr lang="en-AU" dirty="0"/>
                  <a:t>Note: Here we used cos(−</a:t>
                </a:r>
                <a:r>
                  <a:rPr lang="el-GR" dirty="0"/>
                  <a:t>θ)=</a:t>
                </a:r>
                <a:r>
                  <a:rPr lang="en-AU" dirty="0"/>
                  <a:t>cos</a:t>
                </a:r>
                <a:r>
                  <a:rPr lang="el-GR" dirty="0"/>
                  <a:t>θ </a:t>
                </a:r>
                <a:r>
                  <a:rPr lang="en-AU" dirty="0"/>
                  <a:t>and sin(−</a:t>
                </a:r>
                <a:r>
                  <a:rPr lang="el-GR" dirty="0"/>
                  <a:t>θ)=−</a:t>
                </a:r>
                <a:r>
                  <a:rPr lang="en-AU" dirty="0"/>
                  <a:t>sin</a:t>
                </a:r>
                <a:r>
                  <a:rPr lang="el-GR" dirty="0"/>
                  <a:t>θ.</a:t>
                </a:r>
                <a:endParaRPr lang="en-AU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42B1482-A1B8-4FE7-949D-21CC28F7ED8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69931" y="1973795"/>
                <a:ext cx="10515600" cy="4351338"/>
              </a:xfrm>
              <a:blipFill>
                <a:blip r:embed="rId4"/>
                <a:stretch>
                  <a:fillRect l="-870" t="-2801" b="-210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PIC">
            <a:extLst>
              <a:ext uri="{FF2B5EF4-FFF2-40B4-BE49-F238E27FC236}">
                <a16:creationId xmlns:a16="http://schemas.microsoft.com/office/drawing/2014/main" id="{55C1DFE6-A683-4968-A416-96F8BE8F80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076" y="32369"/>
            <a:ext cx="3487482" cy="1870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PIC">
            <a:extLst>
              <a:ext uri="{FF2B5EF4-FFF2-40B4-BE49-F238E27FC236}">
                <a16:creationId xmlns:a16="http://schemas.microsoft.com/office/drawing/2014/main" id="{66B9BF5C-BA18-4A00-98CB-7B01D365EC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5932" y="171854"/>
            <a:ext cx="3787251" cy="2079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2674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13000" t="-33000" r="-5000" b="-2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07B40-FFFA-4C79-9F67-4D7C6B45B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endParaRPr lang="en-A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42B1482-A1B8-4FE7-949D-21CC28F7ED8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AU" dirty="0"/>
                  <a:t>Evaluate cos75°.</a:t>
                </a:r>
              </a:p>
              <a:p>
                <a:r>
                  <a:rPr lang="en-AU" dirty="0"/>
                  <a:t>Solution</a:t>
                </a:r>
              </a:p>
              <a:p>
                <a:r>
                  <a:rPr lang="en-AU" dirty="0"/>
                  <a:t>cos75°=cos(45°+30°)=cos45°cos30°−sin45°sin30°=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AU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den>
                    </m:f>
                    <m:r>
                      <a:rPr lang="en-AU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⋅</m:t>
                    </m:r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AU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AU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AU" dirty="0"/>
                  <a:t> −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AU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den>
                    </m:f>
                    <m:r>
                      <a:rPr lang="en-AU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⋅</m:t>
                    </m:r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AU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AU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=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AU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en-AU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ad>
                          <m:radPr>
                            <m:degHide m:val="on"/>
                            <m:ctrlP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AU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den>
                    </m:f>
                  </m:oMath>
                </a14:m>
                <a:r>
                  <a:rPr lang="en-AU" dirty="0"/>
                  <a:t> =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AU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en-AU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ad>
                          <m:radPr>
                            <m:degHide m:val="on"/>
                            <m:ctrlP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AU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den>
                    </m:f>
                    <m:r>
                      <a:rPr lang="en-AU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⋅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AU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num>
                      <m:den>
                        <m:rad>
                          <m:radPr>
                            <m:degHide m:val="on"/>
                            <m:ctrlP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AU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den>
                    </m:f>
                    <m:r>
                      <a:rPr lang="en-AU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=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6</m:t>
                            </m:r>
                          </m:e>
                        </m:rad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ad>
                          <m:radPr>
                            <m:degHide m:val="on"/>
                            <m:ctrlP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AU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num>
                      <m:den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AU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AU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42B1482-A1B8-4FE7-949D-21CC28F7ED8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83731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13000" t="-33000" r="-5000" b="-2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07B40-FFFA-4C79-9F67-4D7C6B45B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Addition formulas for sine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2B1482-A1B8-4FE7-949D-21CC28F7ED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sin(</a:t>
            </a:r>
            <a:r>
              <a:rPr lang="en-AU" dirty="0" err="1"/>
              <a:t>u+v</a:t>
            </a:r>
            <a:r>
              <a:rPr lang="en-AU" dirty="0"/>
              <a:t>)=</a:t>
            </a:r>
            <a:r>
              <a:rPr lang="en-AU" dirty="0" err="1"/>
              <a:t>sinu</a:t>
            </a:r>
            <a:r>
              <a:rPr lang="en-AU" dirty="0"/>
              <a:t> </a:t>
            </a:r>
            <a:r>
              <a:rPr lang="en-AU" dirty="0" err="1"/>
              <a:t>cosv+cosu</a:t>
            </a:r>
            <a:r>
              <a:rPr lang="en-AU" dirty="0"/>
              <a:t> </a:t>
            </a:r>
            <a:r>
              <a:rPr lang="en-AU" dirty="0" err="1"/>
              <a:t>sinv</a:t>
            </a:r>
            <a:endParaRPr lang="en-AU" dirty="0"/>
          </a:p>
          <a:p>
            <a:r>
              <a:rPr lang="en-AU" dirty="0"/>
              <a:t>sin(u−v)=</a:t>
            </a:r>
            <a:r>
              <a:rPr lang="en-AU" dirty="0" err="1"/>
              <a:t>sinu</a:t>
            </a:r>
            <a:r>
              <a:rPr lang="en-AU" dirty="0"/>
              <a:t> </a:t>
            </a:r>
            <a:r>
              <a:rPr lang="en-AU" dirty="0" err="1"/>
              <a:t>cosv−cosu</a:t>
            </a:r>
            <a:r>
              <a:rPr lang="en-AU" dirty="0"/>
              <a:t> </a:t>
            </a:r>
            <a:r>
              <a:rPr lang="en-AU" dirty="0" err="1"/>
              <a:t>sinv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506361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13000" t="-33000" r="-5000" b="-2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07B40-FFFA-4C79-9F67-4D7C6B45B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</a:t>
            </a:r>
            <a:endParaRPr lang="en-A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42B1482-A1B8-4FE7-949D-21CC28F7ED8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AU" dirty="0"/>
                  <a:t>We use the symmetry properties sin</a:t>
                </a:r>
                <a:r>
                  <a:rPr lang="el-GR" dirty="0"/>
                  <a:t>θ=</a:t>
                </a:r>
                <a:r>
                  <a:rPr lang="en-AU" dirty="0"/>
                  <a:t>cos(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i="1" dirty="0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AU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AU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l-GR" dirty="0"/>
                  <a:t>−θ) </a:t>
                </a:r>
                <a:r>
                  <a:rPr lang="en-AU" dirty="0"/>
                  <a:t>and cos</a:t>
                </a:r>
                <a:r>
                  <a:rPr lang="el-GR" dirty="0"/>
                  <a:t>θ=</a:t>
                </a:r>
                <a:r>
                  <a:rPr lang="en-AU" dirty="0"/>
                  <a:t>sin(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i="1" dirty="0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AU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AU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l-GR" dirty="0"/>
                  <a:t>−θ):</a:t>
                </a:r>
              </a:p>
              <a:p>
                <a:r>
                  <a:rPr lang="en-AU" dirty="0"/>
                  <a:t>sin(</a:t>
                </a:r>
                <a:r>
                  <a:rPr lang="en-AU" dirty="0" err="1"/>
                  <a:t>u+v</a:t>
                </a:r>
                <a:r>
                  <a:rPr lang="en-AU" dirty="0"/>
                  <a:t>)=cos(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i="1" dirty="0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AU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AU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l-GR" dirty="0"/>
                  <a:t>−(</a:t>
                </a:r>
                <a:r>
                  <a:rPr lang="en-AU" dirty="0" err="1"/>
                  <a:t>u+v</a:t>
                </a:r>
                <a:r>
                  <a:rPr lang="en-AU" dirty="0"/>
                  <a:t>))=cos((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i="1" dirty="0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AU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AU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l-GR" dirty="0"/>
                  <a:t>−</a:t>
                </a:r>
                <a:r>
                  <a:rPr lang="en-AU" dirty="0"/>
                  <a:t>u)−v)=cos(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i="1" dirty="0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AU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AU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l-GR" dirty="0"/>
                  <a:t>−</a:t>
                </a:r>
                <a:r>
                  <a:rPr lang="en-AU" dirty="0"/>
                  <a:t>u)</a:t>
                </a:r>
                <a:r>
                  <a:rPr lang="en-AU" dirty="0" err="1"/>
                  <a:t>cosv+sin</a:t>
                </a:r>
                <a:r>
                  <a:rPr lang="en-AU" dirty="0"/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i="1" dirty="0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AU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AU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l-GR" dirty="0"/>
                  <a:t>−</a:t>
                </a:r>
                <a:r>
                  <a:rPr lang="en-AU" dirty="0"/>
                  <a:t>u)</a:t>
                </a:r>
                <a:r>
                  <a:rPr lang="en-AU" dirty="0" err="1"/>
                  <a:t>sinv</a:t>
                </a:r>
                <a:r>
                  <a:rPr lang="en-AU" dirty="0"/>
                  <a:t>=</a:t>
                </a:r>
                <a:r>
                  <a:rPr lang="en-AU" dirty="0" err="1"/>
                  <a:t>sinu</a:t>
                </a:r>
                <a:r>
                  <a:rPr lang="en-AU" dirty="0"/>
                  <a:t> </a:t>
                </a:r>
                <a:r>
                  <a:rPr lang="en-AU" dirty="0" err="1"/>
                  <a:t>cosv+cosu</a:t>
                </a:r>
                <a:r>
                  <a:rPr lang="en-AU" dirty="0"/>
                  <a:t> </a:t>
                </a:r>
                <a:r>
                  <a:rPr lang="en-AU" dirty="0" err="1"/>
                  <a:t>sinv</a:t>
                </a:r>
                <a:endParaRPr lang="en-AU" dirty="0"/>
              </a:p>
              <a:p>
                <a:r>
                  <a:rPr lang="en-AU" dirty="0"/>
                  <a:t>We can now obtain the second formula from the first by replacing v with −v:</a:t>
                </a:r>
              </a:p>
              <a:p>
                <a:r>
                  <a:rPr lang="en-AU" dirty="0"/>
                  <a:t>sin(u−v)=</a:t>
                </a:r>
                <a:r>
                  <a:rPr lang="en-AU" dirty="0" err="1"/>
                  <a:t>sinu</a:t>
                </a:r>
                <a:r>
                  <a:rPr lang="en-AU" dirty="0"/>
                  <a:t> cos(−v)+</a:t>
                </a:r>
                <a:r>
                  <a:rPr lang="en-AU" dirty="0" err="1"/>
                  <a:t>cosu</a:t>
                </a:r>
                <a:r>
                  <a:rPr lang="en-AU" dirty="0"/>
                  <a:t> sin(−v)=</a:t>
                </a:r>
                <a:r>
                  <a:rPr lang="en-AU" dirty="0" err="1"/>
                  <a:t>sinu</a:t>
                </a:r>
                <a:r>
                  <a:rPr lang="en-AU" dirty="0"/>
                  <a:t> </a:t>
                </a:r>
                <a:r>
                  <a:rPr lang="en-AU" dirty="0" err="1"/>
                  <a:t>cosv−cosu</a:t>
                </a:r>
                <a:r>
                  <a:rPr lang="en-AU" dirty="0"/>
                  <a:t> </a:t>
                </a:r>
                <a:r>
                  <a:rPr lang="en-AU" dirty="0" err="1"/>
                  <a:t>sinv</a:t>
                </a:r>
                <a:endParaRPr lang="en-AU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42B1482-A1B8-4FE7-949D-21CC28F7ED8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043" t="-98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70361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13000" t="-33000" r="-5000" b="-2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07B40-FFFA-4C79-9F67-4D7C6B45B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2746"/>
          </a:xfrm>
        </p:spPr>
        <p:txBody>
          <a:bodyPr/>
          <a:lstStyle/>
          <a:p>
            <a:r>
              <a:rPr lang="en-US" dirty="0"/>
              <a:t>Example </a:t>
            </a:r>
            <a:endParaRPr lang="en-A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42B1482-A1B8-4FE7-949D-21CC28F7ED8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301858"/>
                <a:ext cx="10515600" cy="4875105"/>
              </a:xfrm>
            </p:spPr>
            <p:txBody>
              <a:bodyPr>
                <a:normAutofit/>
              </a:bodyPr>
              <a:lstStyle/>
              <a:p>
                <a:r>
                  <a:rPr lang="en-AU" dirty="0"/>
                  <a:t>Evaluate:</a:t>
                </a:r>
              </a:p>
              <a:p>
                <a:r>
                  <a:rPr lang="en-AU" dirty="0"/>
                  <a:t>sin75°</a:t>
                </a:r>
              </a:p>
              <a:p>
                <a:r>
                  <a:rPr lang="en-AU" dirty="0"/>
                  <a:t>sin15°</a:t>
                </a:r>
              </a:p>
              <a:p>
                <a:r>
                  <a:rPr lang="en-AU" dirty="0"/>
                  <a:t>Solution</a:t>
                </a:r>
              </a:p>
              <a:p>
                <a:r>
                  <a:rPr lang="en-AU" dirty="0"/>
                  <a:t>sin75°=sin(30°+45°)=sin30°cos45°+cos30°sin45°=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AU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AU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⋅</m:t>
                    </m:r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AU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den>
                    </m:f>
                  </m:oMath>
                </a14:m>
                <a:r>
                  <a:rPr lang="en-AU" dirty="0"/>
                  <a:t> +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AU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AU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AU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⋅</m:t>
                    </m:r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AU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den>
                    </m:f>
                  </m:oMath>
                </a14:m>
                <a:r>
                  <a:rPr lang="en-AU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1+</m:t>
                        </m:r>
                        <m:rad>
                          <m:radPr>
                            <m:degHide m:val="on"/>
                            <m:ctrlP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AU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AU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ad>
                          <m:radPr>
                            <m:degHide m:val="on"/>
                            <m:ctrlP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AU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den>
                    </m:f>
                    <m:r>
                      <a:rPr lang="en-AU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=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1+</m:t>
                        </m:r>
                        <m:rad>
                          <m:radPr>
                            <m:degHide m:val="on"/>
                            <m:ctrlP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AU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AU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ad>
                          <m:radPr>
                            <m:degHide m:val="on"/>
                            <m:ctrlP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AU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den>
                    </m:f>
                    <m:r>
                      <a:rPr lang="en-AU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⋅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AU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num>
                      <m:den>
                        <m:rad>
                          <m:radPr>
                            <m:degHide m:val="on"/>
                            <m:ctrlP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AU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den>
                    </m:f>
                    <m:r>
                      <a:rPr lang="en-AU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=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AU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ad>
                          <m:radPr>
                            <m:degHide m:val="on"/>
                            <m:ctrlP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6</m:t>
                            </m:r>
                          </m:e>
                        </m:rad>
                      </m:num>
                      <m:den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AU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AU" dirty="0"/>
              </a:p>
              <a:p>
                <a:r>
                  <a:rPr lang="en-AU" dirty="0"/>
                  <a:t>sin15°=sin(45°−30°)=sin45°cos30°−cos45°sin30°=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AU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den>
                    </m:f>
                    <m:r>
                      <a:rPr lang="en-AU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⋅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AU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AU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AU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−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AU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den>
                    </m:f>
                    <m:r>
                      <a:rPr lang="en-AU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⋅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AU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AU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=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AU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en-AU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ad>
                          <m:radPr>
                            <m:degHide m:val="on"/>
                            <m:ctrlP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AU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den>
                    </m:f>
                  </m:oMath>
                </a14:m>
                <a:r>
                  <a:rPr lang="en-AU" dirty="0"/>
                  <a:t> =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AU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en-AU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ad>
                          <m:radPr>
                            <m:degHide m:val="on"/>
                            <m:ctrlP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AU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den>
                    </m:f>
                    <m:r>
                      <a:rPr lang="en-AU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⋅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AU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num>
                      <m:den>
                        <m:rad>
                          <m:radPr>
                            <m:degHide m:val="on"/>
                            <m:ctrlP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AU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den>
                    </m:f>
                    <m:r>
                      <a:rPr lang="en-AU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=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6</m:t>
                            </m:r>
                          </m:e>
                        </m:rad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ad>
                          <m:radPr>
                            <m:degHide m:val="on"/>
                            <m:ctrlP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AU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num>
                      <m:den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AU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42B1482-A1B8-4FE7-949D-21CC28F7ED8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301858"/>
                <a:ext cx="10515600" cy="4875105"/>
              </a:xfrm>
              <a:blipFill>
                <a:blip r:embed="rId4"/>
                <a:stretch>
                  <a:fillRect l="-1043" t="-212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46612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13000" t="-33000" r="-5000" b="-2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07B40-FFFA-4C79-9F67-4D7C6B45B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Addition formulas for tangent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42B1482-A1B8-4FE7-949D-21CC28F7ED8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AU" b="1" dirty="0"/>
                  <a:t>tan(</a:t>
                </a:r>
                <a:r>
                  <a:rPr lang="en-AU" b="1" dirty="0" err="1"/>
                  <a:t>u+v</a:t>
                </a:r>
                <a:r>
                  <a:rPr lang="en-AU" b="1" dirty="0"/>
                  <a:t>)=</a:t>
                </a:r>
                <a:r>
                  <a:rPr lang="en-AU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b="1" i="1" dirty="0">
                            <a:latin typeface="Cambria Math" panose="02040503050406030204" pitchFamily="18" charset="0"/>
                          </a:rPr>
                          <m:t>𝒕𝒂𝒏𝒖</m:t>
                        </m:r>
                        <m:r>
                          <a:rPr lang="en-AU" b="1" i="1" dirty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AU" b="1" i="1" dirty="0">
                            <a:latin typeface="Cambria Math" panose="02040503050406030204" pitchFamily="18" charset="0"/>
                          </a:rPr>
                          <m:t>𝒕𝒂𝒏𝒗</m:t>
                        </m:r>
                      </m:num>
                      <m:den>
                        <m:r>
                          <a:rPr lang="en-US" b="1" i="1" dirty="0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b="1" dirty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1" i="1" dirty="0">
                            <a:latin typeface="Cambria Math" panose="02040503050406030204" pitchFamily="18" charset="0"/>
                          </a:rPr>
                          <m:t>𝐭𝐚𝐧𝐮</m:t>
                        </m:r>
                        <m:r>
                          <a:rPr lang="en-US" b="1" i="0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1" i="1" dirty="0" smtClean="0">
                            <a:latin typeface="Cambria Math" panose="02040503050406030204" pitchFamily="18" charset="0"/>
                          </a:rPr>
                          <m:t>𝐭</m:t>
                        </m:r>
                        <m:r>
                          <a:rPr lang="en-US" b="1" i="1" dirty="0">
                            <a:latin typeface="Cambria Math" panose="02040503050406030204" pitchFamily="18" charset="0"/>
                          </a:rPr>
                          <m:t>𝐚𝐧𝐯</m:t>
                        </m:r>
                      </m:den>
                    </m:f>
                  </m:oMath>
                </a14:m>
                <a:endParaRPr lang="en-AU" b="1" dirty="0"/>
              </a:p>
              <a:p>
                <a:r>
                  <a:rPr lang="en-AU" b="1" dirty="0"/>
                  <a:t>tan(u−v)=</a:t>
                </a:r>
                <a:r>
                  <a:rPr lang="en-AU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b="1" i="1" dirty="0">
                            <a:latin typeface="Cambria Math" panose="02040503050406030204" pitchFamily="18" charset="0"/>
                          </a:rPr>
                          <m:t>𝒕𝒂𝒏𝒖</m:t>
                        </m:r>
                        <m:r>
                          <a:rPr lang="en-US" b="1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AU" b="1" i="1" dirty="0">
                            <a:latin typeface="Cambria Math" panose="02040503050406030204" pitchFamily="18" charset="0"/>
                          </a:rPr>
                          <m:t>𝒕𝒂𝒏𝒗</m:t>
                        </m:r>
                      </m:num>
                      <m:den>
                        <m:r>
                          <a:rPr lang="en-US" b="1" i="1" dirty="0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b="1" i="0" dirty="0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1" i="1" dirty="0">
                            <a:latin typeface="Cambria Math" panose="02040503050406030204" pitchFamily="18" charset="0"/>
                          </a:rPr>
                          <m:t>𝐭𝐚𝐧𝐮</m:t>
                        </m:r>
                        <m:r>
                          <a:rPr lang="en-US" b="1" i="0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1" i="1" dirty="0" smtClean="0">
                            <a:latin typeface="Cambria Math" panose="02040503050406030204" pitchFamily="18" charset="0"/>
                          </a:rPr>
                          <m:t>𝐭</m:t>
                        </m:r>
                        <m:r>
                          <a:rPr lang="en-US" b="1" i="1" dirty="0">
                            <a:latin typeface="Cambria Math" panose="02040503050406030204" pitchFamily="18" charset="0"/>
                          </a:rPr>
                          <m:t>𝒂𝒏𝒗</m:t>
                        </m:r>
                      </m:den>
                    </m:f>
                    <m:r>
                      <a:rPr lang="en-US" b="1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b="1" dirty="0"/>
              </a:p>
              <a:p>
                <a:r>
                  <a:rPr lang="en-AU" dirty="0"/>
                  <a:t>Proof</a:t>
                </a:r>
              </a:p>
              <a:p>
                <a:r>
                  <a:rPr lang="en-AU" dirty="0"/>
                  <a:t>To obtain the first formula, we write</a:t>
                </a:r>
              </a:p>
              <a:p>
                <a:r>
                  <a:rPr lang="en-AU" dirty="0"/>
                  <a:t>tan(</a:t>
                </a:r>
                <a:r>
                  <a:rPr lang="en-AU" dirty="0" err="1"/>
                  <a:t>u+v</a:t>
                </a:r>
                <a:r>
                  <a:rPr lang="en-AU" dirty="0"/>
                  <a:t>)=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𝑠𝑖𝑛</m:t>
                        </m:r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dirty="0">
                            <a:latin typeface="Cambria Math" panose="02040503050406030204" pitchFamily="18" charset="0"/>
                          </a:rPr>
                          <m:t>cos</m:t>
                        </m:r>
                        <m:r>
                          <a:rPr lang="en-US" dirty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dirty="0">
                            <a:latin typeface="Cambria Math" panose="02040503050406030204" pitchFamily="18" charset="0"/>
                          </a:rPr>
                          <m:t>u</m:t>
                        </m:r>
                        <m:r>
                          <a:rPr lang="en-US" dirty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m:rPr>
                            <m:sty m:val="p"/>
                          </m:rPr>
                          <a:rPr lang="en-US" dirty="0">
                            <a:latin typeface="Cambria Math" panose="02040503050406030204" pitchFamily="18" charset="0"/>
                          </a:rPr>
                          <m:t>v</m:t>
                        </m:r>
                        <m:r>
                          <a:rPr lang="en-US" dirty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  <m:r>
                      <a:rPr lang="en-AU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=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𝑠𝑖𝑛𝑢</m:t>
                        </m:r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𝑐𝑜𝑠𝑣</m:t>
                        </m:r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𝑐𝑜𝑠𝑢</m:t>
                        </m:r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𝑠𝑖𝑛𝑣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dirty="0">
                            <a:latin typeface="Cambria Math" panose="02040503050406030204" pitchFamily="18" charset="0"/>
                          </a:rPr>
                          <m:t>cosu</m:t>
                        </m:r>
                        <m:r>
                          <a:rPr lang="en-US" dirty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dirty="0">
                            <a:latin typeface="Cambria Math" panose="02040503050406030204" pitchFamily="18" charset="0"/>
                          </a:rPr>
                          <m:t>cosv</m:t>
                        </m:r>
                        <m:r>
                          <a:rPr lang="en-US" dirty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dirty="0">
                            <a:latin typeface="Cambria Math" panose="02040503050406030204" pitchFamily="18" charset="0"/>
                          </a:rPr>
                          <m:t>sinu</m:t>
                        </m:r>
                        <m:r>
                          <a:rPr lang="en-US" dirty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dirty="0">
                            <a:latin typeface="Cambria Math" panose="02040503050406030204" pitchFamily="18" charset="0"/>
                          </a:rPr>
                          <m:t>sinv</m:t>
                        </m:r>
                      </m:den>
                    </m:f>
                  </m:oMath>
                </a14:m>
                <a:endParaRPr lang="en-AU" dirty="0"/>
              </a:p>
              <a:p>
                <a:r>
                  <a:rPr lang="en-AU" dirty="0"/>
                  <a:t>Now divide the numerator and denominator by </a:t>
                </a:r>
                <a:r>
                  <a:rPr lang="en-AU" dirty="0" err="1"/>
                  <a:t>cosucosv</a:t>
                </a:r>
                <a:r>
                  <a:rPr lang="en-AU" dirty="0"/>
                  <a:t>. The second formula can be obtained from the first by using tan(−</a:t>
                </a:r>
                <a:r>
                  <a:rPr lang="el-GR" dirty="0"/>
                  <a:t>θ)=−</a:t>
                </a:r>
                <a:r>
                  <a:rPr lang="en-AU" dirty="0"/>
                  <a:t>tan</a:t>
                </a:r>
                <a:r>
                  <a:rPr lang="el-GR" dirty="0"/>
                  <a:t>θ.</a:t>
                </a:r>
                <a:endParaRPr lang="en-AU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42B1482-A1B8-4FE7-949D-21CC28F7ED8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043" t="-420" r="-87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27361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1095</Words>
  <Application>Microsoft Office PowerPoint</Application>
  <PresentationFormat>Widescreen</PresentationFormat>
  <Paragraphs>117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Cambria Math</vt:lpstr>
      <vt:lpstr>Office Theme</vt:lpstr>
      <vt:lpstr>Addition formulas and double angle formulas</vt:lpstr>
      <vt:lpstr>Addition formulas for cosine</vt:lpstr>
      <vt:lpstr>Proof </vt:lpstr>
      <vt:lpstr>Proof </vt:lpstr>
      <vt:lpstr>Example </vt:lpstr>
      <vt:lpstr>Addition formulas for sine</vt:lpstr>
      <vt:lpstr>Proof </vt:lpstr>
      <vt:lpstr>Example </vt:lpstr>
      <vt:lpstr>Addition formulas for tangent</vt:lpstr>
      <vt:lpstr>Example </vt:lpstr>
      <vt:lpstr>Double angle formulas for cosine</vt:lpstr>
      <vt:lpstr>Double angle formula for sine</vt:lpstr>
      <vt:lpstr>Double angle formula for tangent</vt:lpstr>
      <vt:lpstr>Example </vt:lpstr>
      <vt:lpstr>Example </vt:lpstr>
      <vt:lpstr>Example </vt:lpstr>
      <vt:lpstr>Example </vt:lpstr>
      <vt:lpstr>Example </vt:lpstr>
      <vt:lpstr>Section summary</vt:lpstr>
      <vt:lpstr>Section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Addition formulas and double angle formulas</dc:title>
  <dc:creator>Lyn ZHANG</dc:creator>
  <cp:lastModifiedBy>Lyn ZHANG</cp:lastModifiedBy>
  <cp:revision>12</cp:revision>
  <dcterms:created xsi:type="dcterms:W3CDTF">2021-09-23T04:46:04Z</dcterms:created>
  <dcterms:modified xsi:type="dcterms:W3CDTF">2021-09-23T06:53:39Z</dcterms:modified>
</cp:coreProperties>
</file>