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42A47-74FD-4B04-A15A-2AEAD38D7A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F071CD-1A7B-450D-8D71-6B15045F0B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04A36-F8F5-4B25-BC97-2D94D1168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EF58-D966-4442-A701-024BEA8E2ADF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BD176-B936-4E4B-B930-A17704AEF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D4592-0A64-40DE-880F-1A97B43F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F617-7824-4955-A1B1-5E64C160E2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236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27118-F6BF-4609-8564-094505DE3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A4FF0E-2D3F-45A3-8D19-0DE9FD57DA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4A63B-A3FF-4EAF-AB64-6B8C35AEE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EF58-D966-4442-A701-024BEA8E2ADF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4EE36-9F45-4C04-81D8-0089945F5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126A3-0721-4C9B-B1F2-8725E928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F617-7824-4955-A1B1-5E64C160E2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4558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950E9A-97C8-4195-8072-F67E39007F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DB54FC-F705-459D-9AB9-195A6D0E04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A0BB6-E65E-46CA-B165-5CB505DAB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EF58-D966-4442-A701-024BEA8E2ADF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598AB-969E-439F-BC22-85363D4AE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62796-690E-46EF-B1F3-25BC3DAC4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F617-7824-4955-A1B1-5E64C160E2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2823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F7568-F0FD-49F9-B676-EA25B0EAD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94878-E2C5-4636-8594-89FF2C710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654AA-6AD0-43F2-A990-82623BFF1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EF58-D966-4442-A701-024BEA8E2ADF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0BA506-61FA-4611-91F6-6B1EFB2A6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7107D-5347-4D2F-8FAD-93F1C3870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F617-7824-4955-A1B1-5E64C160E2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4926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45633-D67B-4EDB-B8AD-8C012894E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974493-B085-4957-A249-44E7190BF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1799D-FBFC-44EF-B68F-271B350B1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EF58-D966-4442-A701-024BEA8E2ADF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D8A4E-25AA-47A5-82C2-419A45ADA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E0725-E375-4A3F-AE9C-A7E2D6C75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F617-7824-4955-A1B1-5E64C160E2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972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182CC-709F-4A3F-877A-8112BAE19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E12D7-B4BC-48C2-A02D-5AFE232EC0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DA665C-2B36-4B6F-9044-D25B6FEC4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A433D-28A8-4308-B8AA-E24897CFE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EF58-D966-4442-A701-024BEA8E2ADF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715A98-01A8-4065-8CDD-2D1DD3952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4B0748-0C51-43E6-9459-0FCCC346E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F617-7824-4955-A1B1-5E64C160E2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9879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A7979-9096-4E0F-8CC0-67D407201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9DC9F-BC2A-4053-9B01-5858B2F7B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120A24-C14B-4C21-938B-C8D52C804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77DFF7-E66A-4214-8320-5527C690F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E24366-A98E-4CE0-85AA-DB0BE2F165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BFB02D-F51E-4BF7-ABCE-7F805E18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EF58-D966-4442-A701-024BEA8E2ADF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3B2E52-672F-4228-9503-1DAB17D4F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7A27D-C725-495C-B626-470D098C6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F617-7824-4955-A1B1-5E64C160E2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840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292A2-E992-4877-A9D4-BCD9F6BFD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7B9056-A06C-42A5-853F-0E8049A78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EF58-D966-4442-A701-024BEA8E2ADF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83A84B-C708-4365-B3D9-DDC059F1E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F47145-1FF6-474A-A080-7D43289B3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F617-7824-4955-A1B1-5E64C160E2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200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CFB681-6EDC-46C3-97B9-A45889369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EF58-D966-4442-A701-024BEA8E2ADF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4141FA-125A-423D-9B39-E9D2D853B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D9F89-9227-4F38-98DD-DDE9C4B36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F617-7824-4955-A1B1-5E64C160E2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9185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CD903-EDDE-4DA0-BBEC-4579F6438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5D1DD-8140-4FB0-A2DB-BBC9D7304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58ECF-144E-437F-ADC5-5B8EC2A56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A05A89-D4D5-40BE-8F5D-49256D905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EF58-D966-4442-A701-024BEA8E2ADF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EE37E-ABAC-49B7-B7A3-1A8F3FAE8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0F030B-EAD8-4BBF-8A2C-FCC07F846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F617-7824-4955-A1B1-5E64C160E2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645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F583D-2C10-4F4E-AA63-6330A4F61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B32D9C-892D-4C06-9024-7268E22866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068ED9-96E2-4C94-B37C-03E31AC19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46C469-295D-45E2-9A10-1AA3A3D9F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EF58-D966-4442-A701-024BEA8E2ADF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A1C684-A773-4081-A855-87BF3F025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3CC9A8-F67D-45BC-B53C-12F11B385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F617-7824-4955-A1B1-5E64C160E2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979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F22A9B-4EDD-4691-99D5-7CC9358F8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654822-EFA9-49A6-8E32-A5C919539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A2FD3-FF0E-4834-83AF-03504899FB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CEF58-D966-4442-A701-024BEA8E2ADF}" type="datetimeFigureOut">
              <a:rPr lang="en-AU" smtClean="0"/>
              <a:t>24/09/2021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20091-0C2B-4D33-8007-BC8B301577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54DB6-B6D2-470D-8555-6A36C4416E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AF617-7824-4955-A1B1-5E64C160E2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4562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774584/trigonometry-when-to-divide-and-time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musicarchive.org/music/Matheatre/C-Sections/matheatre_-_10_-_unit_circle_trigonometry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musicarchive.org/music/Matheatre/C-Sections/matheatre_-_10_-_unit_circle_trigonometry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musicarchive.org/music/Matheatre/C-Sections/matheatre_-_10_-_unit_circle_trigonometry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musicarchive.org/music/Matheatre/C-Sections/matheatre_-_10_-_unit_circle_trigonometry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musicarchive.org/music/Matheatre/C-Sections/matheatre_-_10_-_unit_circle_trigonometry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musicarchive.org/music/Matheatre/C-Sections/matheatre_-_10_-_unit_circle_trigonometry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1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8786A-D8A7-403B-B229-916D486FB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49817" y="4429919"/>
            <a:ext cx="9144000" cy="2387600"/>
          </a:xfrm>
        </p:spPr>
        <p:txBody>
          <a:bodyPr/>
          <a:lstStyle/>
          <a:p>
            <a:r>
              <a:rPr lang="en-AU" dirty="0"/>
              <a:t>Chapter 14 Further trigonometry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EA1C7B-D56E-451A-BE2E-0D753FD6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2488" y="3967957"/>
            <a:ext cx="9144000" cy="1655762"/>
          </a:xfrm>
        </p:spPr>
        <p:txBody>
          <a:bodyPr/>
          <a:lstStyle/>
          <a:p>
            <a:r>
              <a:rPr lang="en-US" dirty="0"/>
              <a:t>Revision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979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E9B1D-FF18-43B8-B37B-B40FE38A3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AU" dirty="0"/>
            </a:br>
            <a:r>
              <a:rPr lang="en-AU" dirty="0"/>
              <a:t>Complementary relationships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41C2D5-782B-4DC2-AE50-436AD6B0DF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/>
                  <a:t>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l-GR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dirty="0"/>
                  <a:t>−θ) =</a:t>
                </a:r>
                <a:r>
                  <a:rPr lang="en-AU" dirty="0"/>
                  <a:t>cos</a:t>
                </a:r>
                <a:r>
                  <a:rPr lang="el-GR" dirty="0"/>
                  <a:t>θ</a:t>
                </a:r>
                <a:r>
                  <a:rPr lang="en-US" dirty="0"/>
                  <a:t> </a:t>
                </a:r>
              </a:p>
              <a:p>
                <a:r>
                  <a:rPr lang="en-AU" dirty="0"/>
                  <a:t>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l-GR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l-GR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+θ) =</a:t>
                </a:r>
                <a:r>
                  <a:rPr lang="en-AU" dirty="0"/>
                  <a:t>cos</a:t>
                </a:r>
                <a:r>
                  <a:rPr lang="el-GR" dirty="0"/>
                  <a:t>θ</a:t>
                </a:r>
                <a:r>
                  <a:rPr lang="en-US" dirty="0"/>
                  <a:t> </a:t>
                </a:r>
              </a:p>
              <a:p>
                <a:r>
                  <a:rPr lang="en-AU" dirty="0"/>
                  <a:t>cos(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l-GR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l-GR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−θ)</a:t>
                </a:r>
                <a:r>
                  <a:rPr lang="en-US" dirty="0"/>
                  <a:t> </a:t>
                </a:r>
                <a:r>
                  <a:rPr lang="el-GR" dirty="0"/>
                  <a:t>=</a:t>
                </a:r>
                <a:r>
                  <a:rPr lang="en-AU" dirty="0"/>
                  <a:t>sin</a:t>
                </a:r>
                <a:r>
                  <a:rPr lang="el-GR" dirty="0"/>
                  <a:t>θ</a:t>
                </a:r>
                <a:endParaRPr lang="en-US" dirty="0"/>
              </a:p>
              <a:p>
                <a:r>
                  <a:rPr lang="en-AU" dirty="0"/>
                  <a:t>cos(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l-GR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l-GR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+θ)</a:t>
                </a:r>
                <a:r>
                  <a:rPr lang="en-US" dirty="0"/>
                  <a:t> </a:t>
                </a:r>
                <a:r>
                  <a:rPr lang="el-GR" dirty="0"/>
                  <a:t>=−</a:t>
                </a:r>
                <a:r>
                  <a:rPr lang="en-AU" dirty="0"/>
                  <a:t>sin</a:t>
                </a:r>
                <a:r>
                  <a:rPr lang="el-GR" dirty="0"/>
                  <a:t>θ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41C2D5-782B-4DC2-AE50-436AD6B0DF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9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0166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E9B1D-FF18-43B8-B37B-B40FE38A3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of the tangent function</a:t>
            </a:r>
            <a:endParaRPr lang="en-AU" dirty="0"/>
          </a:p>
        </p:txBody>
      </p:sp>
      <p:pic>
        <p:nvPicPr>
          <p:cNvPr id="1026" name="Picture 2" descr="PIC">
            <a:extLst>
              <a:ext uri="{FF2B5EF4-FFF2-40B4-BE49-F238E27FC236}">
                <a16:creationId xmlns:a16="http://schemas.microsoft.com/office/drawing/2014/main" id="{FE0C4C55-A9BE-4E94-9A74-ABEDF246B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18" y="1467414"/>
            <a:ext cx="10344782" cy="3923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23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E9B1D-FF18-43B8-B37B-B40FE38A3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Reciprocal circular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41C2D5-782B-4DC2-AE50-436AD6B0DF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AU" dirty="0"/>
                  <a:t>Sec</a:t>
                </a:r>
                <a:r>
                  <a:rPr lang="el-GR" dirty="0"/>
                  <a:t>θ 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l-GR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AU" dirty="0"/>
                  <a:t>cosec </a:t>
                </a:r>
                <a:r>
                  <a:rPr lang="el-GR" dirty="0"/>
                  <a:t>θ 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l-GR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in</m:t>
                            </m:r>
                          </m:fName>
                          <m:e>
                            <m: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l-G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</a:t>
                </a:r>
              </a:p>
              <a:p>
                <a:pPr>
                  <a:lnSpc>
                    <a:spcPct val="100000"/>
                  </a:lnSpc>
                </a:pPr>
                <a:r>
                  <a:rPr lang="en-AU" dirty="0"/>
                  <a:t>cot</a:t>
                </a:r>
                <a:r>
                  <a:rPr lang="el-GR" dirty="0"/>
                  <a:t>θ</a:t>
                </a:r>
                <a:r>
                  <a:rPr lang="en-US" dirty="0"/>
                  <a:t> </a:t>
                </a:r>
                <a:r>
                  <a:rPr lang="el-GR" dirty="0"/>
                  <a:t>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l-GR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l-GR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in</m:t>
                            </m:r>
                          </m:fName>
                          <m:e>
                            <m: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l-G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l-G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 </a:t>
                </a:r>
                <a:r>
                  <a:rPr lang="el-GR" dirty="0"/>
                  <a:t>(</a:t>
                </a:r>
                <a:r>
                  <a:rPr lang="en-AU" dirty="0"/>
                  <a:t>if cos</a:t>
                </a:r>
                <a:r>
                  <a:rPr lang="el-GR" dirty="0"/>
                  <a:t>θ≠0)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41C2D5-782B-4DC2-AE50-436AD6B0DF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6414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E9B1D-FF18-43B8-B37B-B40FE38A3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Pythagorean identity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41C2D5-782B-4DC2-AE50-436AD6B0DF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</a:rPr>
                          <m:t>+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unc>
                          <m:func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func>
                  </m:oMath>
                </a14:m>
                <a:r>
                  <a:rPr lang="el-GR" dirty="0">
                    <a:solidFill>
                      <a:schemeClr val="tx1"/>
                    </a:solidFill>
                  </a:rPr>
                  <a:t> =1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l-GR" dirty="0"/>
                  <a:t>1+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e>
                          <m:sup>
                            <m: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 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𝑒𝑐</m:t>
                            </m:r>
                          </m:e>
                          <m:sup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latin typeface="Cambria Math" panose="02040503050406030204" pitchFamily="18" charset="0"/>
                              </a:rPr>
                              <m:t>co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+1</a:t>
                </a:r>
                <a:r>
                  <a:rPr lang="en-US" dirty="0"/>
                  <a:t> </a:t>
                </a:r>
                <a:r>
                  <a:rPr lang="el-GR" dirty="0"/>
                  <a:t>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𝑒𝑐</m:t>
                            </m:r>
                          </m:e>
                          <m:sup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br>
                  <a:rPr lang="el-GR" dirty="0"/>
                </a:b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41C2D5-782B-4DC2-AE50-436AD6B0DF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12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8120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E9B1D-FF18-43B8-B37B-B40FE38A3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Addition formulas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41C2D5-782B-4DC2-AE50-436AD6B0DF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/>
                  <a:t>cos(</a:t>
                </a:r>
                <a:r>
                  <a:rPr lang="en-AU" dirty="0" err="1"/>
                  <a:t>u+v</a:t>
                </a:r>
                <a:r>
                  <a:rPr lang="en-AU" dirty="0"/>
                  <a:t>)=</a:t>
                </a:r>
                <a:r>
                  <a:rPr lang="en-AU" dirty="0" err="1"/>
                  <a:t>cosu</a:t>
                </a:r>
                <a:r>
                  <a:rPr lang="en-AU" dirty="0"/>
                  <a:t> </a:t>
                </a:r>
                <a:r>
                  <a:rPr lang="en-AU" dirty="0" err="1"/>
                  <a:t>cosv−sinu</a:t>
                </a:r>
                <a:r>
                  <a:rPr lang="en-AU" dirty="0"/>
                  <a:t> </a:t>
                </a:r>
                <a:r>
                  <a:rPr lang="en-AU" dirty="0" err="1"/>
                  <a:t>sinv</a:t>
                </a:r>
                <a:endParaRPr lang="en-AU" dirty="0"/>
              </a:p>
              <a:p>
                <a:r>
                  <a:rPr lang="en-AU" dirty="0"/>
                  <a:t>cos(u−v)=</a:t>
                </a:r>
                <a:r>
                  <a:rPr lang="en-AU" dirty="0" err="1"/>
                  <a:t>cosu</a:t>
                </a:r>
                <a:r>
                  <a:rPr lang="en-AU" dirty="0"/>
                  <a:t> </a:t>
                </a:r>
                <a:r>
                  <a:rPr lang="en-AU" dirty="0" err="1"/>
                  <a:t>cosv+sinu</a:t>
                </a:r>
                <a:r>
                  <a:rPr lang="en-AU" dirty="0"/>
                  <a:t> </a:t>
                </a:r>
                <a:r>
                  <a:rPr lang="en-AU" dirty="0" err="1"/>
                  <a:t>sinv</a:t>
                </a:r>
                <a:endParaRPr lang="en-AU" dirty="0"/>
              </a:p>
              <a:p>
                <a:r>
                  <a:rPr lang="en-AU" dirty="0"/>
                  <a:t>sin(</a:t>
                </a:r>
                <a:r>
                  <a:rPr lang="en-AU" dirty="0" err="1"/>
                  <a:t>u+v</a:t>
                </a:r>
                <a:r>
                  <a:rPr lang="en-AU" dirty="0"/>
                  <a:t>)=</a:t>
                </a:r>
                <a:r>
                  <a:rPr lang="en-AU" dirty="0" err="1"/>
                  <a:t>sinu</a:t>
                </a:r>
                <a:r>
                  <a:rPr lang="en-AU" dirty="0"/>
                  <a:t> </a:t>
                </a:r>
                <a:r>
                  <a:rPr lang="en-AU" dirty="0" err="1"/>
                  <a:t>cosv+cosu</a:t>
                </a:r>
                <a:r>
                  <a:rPr lang="en-AU" dirty="0"/>
                  <a:t> </a:t>
                </a:r>
                <a:r>
                  <a:rPr lang="en-AU" dirty="0" err="1"/>
                  <a:t>sinv</a:t>
                </a:r>
                <a:endParaRPr lang="en-AU" dirty="0"/>
              </a:p>
              <a:p>
                <a:r>
                  <a:rPr lang="en-AU" dirty="0"/>
                  <a:t>sin(u−v)=</a:t>
                </a:r>
                <a:r>
                  <a:rPr lang="en-AU" dirty="0" err="1"/>
                  <a:t>sinu</a:t>
                </a:r>
                <a:r>
                  <a:rPr lang="en-AU" dirty="0"/>
                  <a:t> </a:t>
                </a:r>
                <a:r>
                  <a:rPr lang="en-AU" dirty="0" err="1"/>
                  <a:t>cosv−cosu</a:t>
                </a:r>
                <a:r>
                  <a:rPr lang="en-AU" dirty="0"/>
                  <a:t> </a:t>
                </a:r>
                <a:r>
                  <a:rPr lang="en-AU" dirty="0" err="1"/>
                  <a:t>sinv</a:t>
                </a:r>
                <a:endParaRPr lang="en-AU" dirty="0"/>
              </a:p>
              <a:p>
                <a:r>
                  <a:rPr lang="en-AU" dirty="0"/>
                  <a:t>tan(</a:t>
                </a:r>
                <a:r>
                  <a:rPr lang="en-AU" dirty="0" err="1"/>
                  <a:t>u+v</a:t>
                </a:r>
                <a:r>
                  <a:rPr lang="en-AU" dirty="0"/>
                  <a:t>)=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𝑡𝑎𝑛𝑢</m:t>
                        </m:r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𝑡𝑎𝑛𝑣</m:t>
                        </m:r>
                      </m:num>
                      <m:den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𝑡𝑎𝑛𝑢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𝑎𝑛𝑣</m:t>
                        </m:r>
                      </m:den>
                    </m:f>
                  </m:oMath>
                </a14:m>
                <a:endParaRPr lang="en-AU" dirty="0"/>
              </a:p>
              <a:p>
                <a:r>
                  <a:rPr lang="en-AU" dirty="0"/>
                  <a:t>tan(u−v)=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𝑡𝑎𝑛𝑢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𝑡𝑎𝑛𝑣</m:t>
                        </m:r>
                      </m:num>
                      <m:den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𝑡𝑎𝑛𝑢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𝑎𝑛𝑣</m:t>
                        </m:r>
                      </m:den>
                    </m:f>
                    <m:r>
                      <a:rPr lang="en-US" b="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41C2D5-782B-4DC2-AE50-436AD6B0DF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9052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E9B1D-FF18-43B8-B37B-B40FE38A3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Double angle formulas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41C2D5-782B-4DC2-AE50-436AD6B0DF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/>
                  <a:t>cos(2u)=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AU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r>
                  <a:rPr lang="en-AU" dirty="0"/>
                  <a:t> −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in</m:t>
                            </m:r>
                          </m:e>
                          <m:sup>
                            <m:r>
                              <a:rPr lang="en-AU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=2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AU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−1 =1−2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in</m:t>
                            </m:r>
                          </m:e>
                          <m:sup>
                            <m:r>
                              <a:rPr lang="en-AU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AU" dirty="0"/>
              </a:p>
              <a:p>
                <a:r>
                  <a:rPr lang="es-ES" dirty="0"/>
                  <a:t>sin(2u)=2sinu </a:t>
                </a:r>
                <a:r>
                  <a:rPr lang="es-ES" dirty="0" err="1"/>
                  <a:t>cosu</a:t>
                </a:r>
                <a:endParaRPr lang="es-ES" dirty="0"/>
              </a:p>
              <a:p>
                <a:r>
                  <a:rPr lang="pl-PL" dirty="0"/>
                  <a:t>tan(2u)=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b="0" i="1" dirty="0">
                            <a:latin typeface="Cambria Math" panose="02040503050406030204" pitchFamily="18" charset="0"/>
                          </a:rPr>
                          <m:t>𝑡𝑎𝑛𝑢</m:t>
                        </m:r>
                      </m:num>
                      <m:den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dirty="0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dirty="0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en-AU" b="0" i="0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den>
                    </m:f>
                  </m:oMath>
                </a14:m>
                <a:endParaRPr lang="en-AU" dirty="0"/>
              </a:p>
              <a:p>
                <a:r>
                  <a:rPr lang="en-AU" dirty="0"/>
                  <a:t>acosx+bsinx=</a:t>
                </a:r>
                <a:r>
                  <a:rPr lang="en-AU" dirty="0" err="1"/>
                  <a:t>rcos</a:t>
                </a:r>
                <a:r>
                  <a:rPr lang="en-AU" dirty="0"/>
                  <a:t>(x−</a:t>
                </a:r>
                <a:r>
                  <a:rPr lang="el-GR" dirty="0"/>
                  <a:t>α)  </a:t>
                </a:r>
                <a:r>
                  <a:rPr lang="en-AU" dirty="0"/>
                  <a:t>where r=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AU" dirty="0"/>
                  <a:t>,  cos</a:t>
                </a:r>
                <a:r>
                  <a:rPr lang="el-GR" dirty="0"/>
                  <a:t>α=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AU" dirty="0"/>
                  <a:t>, sin</a:t>
                </a:r>
                <a:r>
                  <a:rPr lang="el-GR" dirty="0"/>
                  <a:t>α=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i="1" dirty="0" err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endParaRPr lang="en-AU" dirty="0"/>
              </a:p>
              <a:p>
                <a:r>
                  <a:rPr lang="en-AU" dirty="0" err="1"/>
                  <a:t>acosx+bsinx</a:t>
                </a:r>
                <a:r>
                  <a:rPr lang="en-AU" dirty="0"/>
                  <a:t>=</a:t>
                </a:r>
                <a:r>
                  <a:rPr lang="en-AU" dirty="0" err="1"/>
                  <a:t>rsin</a:t>
                </a:r>
                <a:r>
                  <a:rPr lang="en-AU" dirty="0"/>
                  <a:t>(x+</a:t>
                </a:r>
                <a:r>
                  <a:rPr lang="el-GR" dirty="0"/>
                  <a:t>β)  </a:t>
                </a:r>
                <a:r>
                  <a:rPr lang="en-AU" dirty="0"/>
                  <a:t>where r=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AU" dirty="0"/>
                  <a:t>,  sin</a:t>
                </a:r>
                <a:r>
                  <a:rPr lang="el-GR" dirty="0"/>
                  <a:t>β=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AU" dirty="0"/>
                  <a:t>, cos</a:t>
                </a:r>
                <a:r>
                  <a:rPr lang="el-GR" dirty="0"/>
                  <a:t>β=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i="1" dirty="0" err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endParaRPr lang="en-AU" dirty="0"/>
              </a:p>
              <a:p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41C2D5-782B-4DC2-AE50-436AD6B0DF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0352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229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Chapter 14 Further trigonometry</vt:lpstr>
      <vt:lpstr> Complementary relationships</vt:lpstr>
      <vt:lpstr>Graph of the tangent function</vt:lpstr>
      <vt:lpstr>Reciprocal circular functions</vt:lpstr>
      <vt:lpstr>Pythagorean identity</vt:lpstr>
      <vt:lpstr>Addition formulas</vt:lpstr>
      <vt:lpstr>Double angle formulas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14 Further trigonometry</dc:title>
  <dc:creator>Lyn ZHANG</dc:creator>
  <cp:lastModifiedBy>Lyn ZHANG</cp:lastModifiedBy>
  <cp:revision>5</cp:revision>
  <dcterms:created xsi:type="dcterms:W3CDTF">2021-09-23T22:52:52Z</dcterms:created>
  <dcterms:modified xsi:type="dcterms:W3CDTF">2021-09-23T23:06:25Z</dcterms:modified>
</cp:coreProperties>
</file>