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AB97-8E52-4654-86A6-972E4278D15D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CEB52-09AC-4E72-9489-04C83747D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3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https://www.transum.org/Software/sw/Starter_of_the_day/Starter_August12.asp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EB52-09AC-4E72-9489-04C83747D14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65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C645-C953-45DE-904A-8DD57B1A2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B480-10FC-4C59-A7FA-E0A85167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5325-6BC5-451D-A60A-237DF00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AED0B-E686-4BBE-8215-D086E253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3688D-984A-4F2F-B231-30A167EB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23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1E03-8C00-47F0-B8A1-1820B420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3EC6E-5E5B-4C34-B5D6-A18C97B72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24CE-30D0-4D7C-94EB-2E46187D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DA2D-A584-436E-A504-87AE2314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40D4-BEAD-4FE1-9A1E-558A4EB3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47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08A43-14A4-490A-87DD-ABA5999A5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D3709-96EB-4C81-8A54-3577BCD0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FDFB-BE28-4B16-AA14-6BDC3299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C0F7-8B6C-478D-A887-432420AB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BAE1D-3F1B-40EA-9C28-12CDDC05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85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75EA-9ADB-45AC-856B-8B2BFCD9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5E81-FC13-4BD5-A080-5A4C37FD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DF51-642A-49F6-9F28-74E4543C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FDA0-2AA9-4F5C-A9E9-3E2A1786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98B0-B1D5-42B4-A07A-588CCDB3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9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9559-09D1-4689-A64D-24B9F293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C3DD-8856-486C-A40C-BE222901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C6D3-C041-47EC-959D-16E5D611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2A45-1D95-4D15-BBA7-D966C6D3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35B0-0401-4FCF-BB73-045B73CD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11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6B4A-9466-48DB-9F6D-63DC6122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F19F-2465-46A9-8373-8C66CA049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95084-6272-406F-B3A9-7C80FADA6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03F0F-E0E6-4AF9-95F9-13D6A708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5260C-1D22-492A-B352-2FB10B4D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77827-2336-41DA-ABA7-E287F064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BCD6-E32D-4836-8D9B-14B1E82B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B067-2793-4138-AEA1-4953F724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A1A88-F887-45A5-9BCE-6345B349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C2FA9-B075-49B4-9808-3868ABF34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90933-1F4F-4F6F-8FBD-0554991F7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9FAF7-3EE5-4507-810B-4574F622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F77F6-0B48-4DCA-8445-BA38CABB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314A4-2E8E-48DD-B244-5573E6EB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4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308B-80D7-4441-B9CF-A430109D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A9F0D-082F-4533-8F42-20C9E5C1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C4C97-AE9D-4784-867C-66C1EE8C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7AE8C-8F24-47B1-9F20-5F8C3B24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2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90683-E3AE-47D6-9206-C1113529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18DDF-0A75-4892-AD76-9EACC5DE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F07DB-2BDE-4769-BAFA-11280C80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33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44A-4978-4E07-9471-CF9E911C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F531-30C7-4750-A6E0-D5CA7665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FAD3-31C2-4FB0-8A0A-BEF9EE346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3775A-27F2-4CA3-8B90-B48A634A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5A3AB-2F64-4E5C-805B-9C75D2AC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4CC7D-04CB-4371-9D0A-0371868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6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E50D-782A-44CB-A913-C69AB165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1E3AF-953B-48A3-ADC4-D41D88EA2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92185-2250-4E33-9F31-D809C45B2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E776E-52D5-459E-9A75-E31DCCB7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30BA-71A4-4E7A-BC1F-57A92ECB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C2012-0E7C-4586-9752-47BBC3A4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28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7441B-7222-4A3C-A485-649FC4B1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34CC-BA5F-45C5-A4C8-B02E67CC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D062-5839-4331-885C-1D8EEC8C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B75F-9576-4394-A02F-0FA78539C2B6}" type="datetimeFigureOut">
              <a:rPr lang="en-AU" smtClean="0"/>
              <a:t>17/11/2021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CAC9-0C7B-4F25-88BB-72027ACEE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DD9FD-E39C-48FE-A2F1-019E7430E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46C0-C7D7-4103-ACD9-A8821AA63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7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cs.unc.edu/HR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it/challenge/08315502?challenge-id=866b7e2c-3a48-4847-852c-88711d5afe08_1637103231308" TargetMode="External"/><Relationship Id="rId5" Type="http://schemas.openxmlformats.org/officeDocument/2006/relationships/hyperlink" Target="https://kahoot.it/challenge/01508469?challenge-id=866b7e2c-3a48-4847-852c-88711d5afe08_1637103531658" TargetMode="External"/><Relationship Id="rId4" Type="http://schemas.openxmlformats.org/officeDocument/2006/relationships/hyperlink" Target="https://www.wolframalpha.com/calculators/equation-solver-calculato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ichrono21/recipro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F2E7-23DE-4AA5-8ACE-45816C109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Reciprocal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0062C-703A-4480-B23D-F7B3E7F12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15A</a:t>
            </a:r>
          </a:p>
          <a:p>
            <a:r>
              <a:rPr lang="en-AU" dirty="0">
                <a:hlinkClick r:id="rId4"/>
              </a:rPr>
              <a:t>https://www.wolframalpha.com/calculators/equation-solver-calculator</a:t>
            </a:r>
            <a:endParaRPr lang="en-AU" dirty="0"/>
          </a:p>
          <a:p>
            <a:r>
              <a:rPr lang="en-AU" dirty="0">
                <a:hlinkClick r:id="rId5"/>
              </a:rPr>
              <a:t>https://kahoot.it/challenge/01508469?challenge-id=866b7e2c-3a48-4847-852c-88711d5afe08_1637103531658</a:t>
            </a:r>
            <a:endParaRPr lang="en-AU" dirty="0"/>
          </a:p>
          <a:p>
            <a:r>
              <a:rPr lang="en-AU" dirty="0">
                <a:hlinkClick r:id="rId6"/>
              </a:rPr>
              <a:t>https://kahoot.it/challenge/08315502?challenge-id=866b7e2c-3a48-4847-852c-88711d5afe08_1637103231308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58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r>
              <a:rPr lang="en-AU" dirty="0"/>
              <a:t>Reciprocals of circular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131376"/>
                <a:ext cx="11916623" cy="48065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Cosecant</a:t>
                </a:r>
              </a:p>
              <a:p>
                <a:r>
                  <a:rPr lang="en-US" dirty="0" err="1"/>
                  <a:t>cosecx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sinx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first graph shows y=</a:t>
                </a:r>
                <a:r>
                  <a:rPr lang="en-US" dirty="0" err="1"/>
                  <a:t>cosx</a:t>
                </a:r>
                <a:r>
                  <a:rPr lang="en-US" dirty="0"/>
                  <a:t> and y=</a:t>
                </a:r>
                <a:r>
                  <a:rPr lang="en-US" dirty="0" err="1"/>
                  <a:t>secx</a:t>
                </a:r>
                <a:r>
                  <a:rPr lang="en-US" dirty="0"/>
                  <a:t>; the second shows y=</a:t>
                </a:r>
                <a:r>
                  <a:rPr lang="en-US" dirty="0" err="1"/>
                  <a:t>sinx</a:t>
                </a:r>
                <a:r>
                  <a:rPr lang="en-US" dirty="0"/>
                  <a:t> and y=</a:t>
                </a:r>
                <a:r>
                  <a:rPr lang="en-US" dirty="0" err="1"/>
                  <a:t>cosecx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Note: The x-axis intercepts become vertical asymptotes. Local maximums become local minimums, and vice versa.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131376"/>
                <a:ext cx="11916623" cy="4806506"/>
              </a:xfrm>
              <a:blipFill>
                <a:blip r:embed="rId4"/>
                <a:stretch>
                  <a:fillRect l="-921" t="-3299" r="-6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6B14F645-CDED-4AA3-B467-EF223D8D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7" y="1602299"/>
            <a:ext cx="8857806" cy="27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5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5478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f(x)=2cosx for −2π≤x≤2π. </a:t>
                </a:r>
              </a:p>
              <a:p>
                <a:r>
                  <a:rPr lang="en-US" dirty="0"/>
                  <a:t>Sketch the graphs of y=f(x) and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on the same set of axes.</a:t>
                </a:r>
              </a:p>
              <a:p>
                <a:r>
                  <a:rPr lang="en-US" dirty="0"/>
                  <a:t>We first sketch y=2cosx for x∈[−2π,2π]. This is shown in blue.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Vertical asymptotes</a:t>
                </a:r>
              </a:p>
              <a:p>
                <a:r>
                  <a:rPr lang="en-US" dirty="0"/>
                  <a:t>Vertical asymptotes of the reciprocal function will occur when f(x)=0.</a:t>
                </a:r>
              </a:p>
              <a:p>
                <a:r>
                  <a:rPr lang="en-US" dirty="0"/>
                  <a:t>These are given by x=±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Turning points</a:t>
                </a:r>
              </a:p>
              <a:p>
                <a:r>
                  <a:rPr lang="en-US" dirty="0"/>
                  <a:t>The points (0,2) and (±2π,2) are local maximums of y=f(x). Therefore the points (0,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and (±2π,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are local minimums of the reciprocal.</a:t>
                </a:r>
              </a:p>
              <a:p>
                <a:r>
                  <a:rPr lang="en-US" dirty="0"/>
                  <a:t>The points (±π,−2) are local minimums of y=f(x). Therefore the points (±π,−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are local maximums of the reciprocal.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5478"/>
                <a:ext cx="10515600" cy="4351338"/>
              </a:xfrm>
              <a:blipFill>
                <a:blip r:embed="rId4"/>
                <a:stretch>
                  <a:fillRect l="-638" t="-2941" r="-1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34C0FBF8-FFBB-46EA-947B-E8FDCE11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48" y="50369"/>
            <a:ext cx="4661660" cy="26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67"/>
            <a:ext cx="10515600" cy="874739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53331"/>
                <a:ext cx="1095730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f(x)=0.5sinx+1 for 0≤x≤2π. </a:t>
                </a:r>
              </a:p>
              <a:p>
                <a:r>
                  <a:rPr lang="en-US" dirty="0"/>
                  <a:t>Sketch the graphs of y=f(x) and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on the same set of axes.</a:t>
                </a:r>
              </a:p>
              <a:p>
                <a:r>
                  <a:rPr lang="en-US" dirty="0"/>
                  <a:t>We first sketch y=0.5sinx+1 for x∈[0,2π]. This is shown in blue.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Turning points</a:t>
                </a:r>
              </a:p>
              <a:p>
                <a:r>
                  <a:rPr lang="en-US" dirty="0"/>
                  <a:t>The point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is a local maximum of y=f(x). Therefore the point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is a local minimum of the reciprocal.</a:t>
                </a:r>
              </a:p>
              <a:p>
                <a:r>
                  <a:rPr lang="en-US" dirty="0"/>
                  <a:t>The point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is a local minimum of y=f(x). Therefore the point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,2) is a local maximum of the reciprocal.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53331"/>
                <a:ext cx="10957302" cy="4351338"/>
              </a:xfrm>
              <a:blipFill>
                <a:blip r:embed="rId4"/>
                <a:stretch>
                  <a:fillRect l="-1002" t="-2384" r="-1280" b="-3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C">
            <a:extLst>
              <a:ext uri="{FF2B5EF4-FFF2-40B4-BE49-F238E27FC236}">
                <a16:creationId xmlns:a16="http://schemas.microsoft.com/office/drawing/2014/main" id="{F1E0A3EB-916B-4BBB-BB34-4EE8F366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060" y="168705"/>
            <a:ext cx="30099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51"/>
            <a:ext cx="10515600" cy="1325563"/>
          </a:xfrm>
        </p:spPr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2" y="1716019"/>
                <a:ext cx="41891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the graph of a continuous function y=f(x), we can sketch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with the help of the following observations: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2" y="1716019"/>
                <a:ext cx="4189126" cy="4351338"/>
              </a:xfrm>
              <a:blipFill>
                <a:blip r:embed="rId4"/>
                <a:stretch>
                  <a:fillRect l="-2620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A5135F-6594-4D20-AFBF-A5A7169FB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72" y="0"/>
            <a:ext cx="8031906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C291C-A7B4-4E5C-88AF-3983971D0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74" y="202886"/>
            <a:ext cx="10249052" cy="5888820"/>
          </a:xfrm>
        </p:spPr>
      </p:pic>
    </p:spTree>
    <p:extLst>
      <p:ext uri="{BB962C8B-B14F-4D97-AF65-F5344CB8AC3E}">
        <p14:creationId xmlns:p14="http://schemas.microsoft.com/office/powerpoint/2010/main" val="342031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Reciprocals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learned in previous years that the reciprocal of a non-zero number a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 Likewise, we have the following definition.</a:t>
                </a:r>
              </a:p>
              <a:p>
                <a:r>
                  <a:rPr lang="en-US" dirty="0"/>
                  <a:t>If y=f(x) is a polynomial function, then its reciprocal function is defined by the rule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example, the reciprocal of the function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is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9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151"/>
            <a:ext cx="10515600" cy="921234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8385"/>
                <a:ext cx="10515600" cy="500845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Sketch the graphs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on the same set of axes.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first sketch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 This is shown in blue.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Horizontal asymptotes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x→±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→0. Therefore the line y=0 is a horizontal asymptote of the reciprocal function.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Vertical asymptotes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=0 when x=0.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x is a small positive number,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is a large positive number.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x is a small negative number,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is a large negative number.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Therefore the line x=0 is a vertical asymptote of the reciprocal function.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385"/>
                <a:ext cx="10515600" cy="5008456"/>
              </a:xfrm>
              <a:blipFill>
                <a:blip r:embed="rId4"/>
                <a:stretch>
                  <a:fillRect l="-754" t="-243" b="-15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2F627CFF-3DA7-4B34-9F22-FC98FBEC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84" y="76013"/>
            <a:ext cx="2646018" cy="29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/>
          <a:lstStyle/>
          <a:p>
            <a:r>
              <a:rPr lang="en-AU" dirty="0"/>
              <a:t>Observations from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63851"/>
                <a:ext cx="12192000" cy="48131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example highlights </a:t>
                </a:r>
                <a:r>
                  <a:rPr lang="en-US" dirty="0" err="1"/>
                  <a:t>behaviour</a:t>
                </a:r>
                <a:r>
                  <a:rPr lang="en-US" dirty="0"/>
                  <a:t> typical of reciprocal functions:</a:t>
                </a:r>
              </a:p>
              <a:p>
                <a:r>
                  <a:rPr lang="en-US" dirty="0"/>
                  <a:t>If y=f(x) is a non-zero polynomial function, then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will have vertical asymptotes where f(x)=0.</a:t>
                </a:r>
              </a:p>
              <a:p>
                <a:r>
                  <a:rPr lang="en-US" dirty="0"/>
                  <a:t>The graphs of a function and its reciprocal are always on the same side of the x-axis.</a:t>
                </a:r>
              </a:p>
              <a:p>
                <a:r>
                  <a:rPr lang="en-US" dirty="0"/>
                  <a:t>If the graphs of a function and its reciprocal intersect, then it must be where f(x)=±1.</a:t>
                </a:r>
              </a:p>
              <a:p>
                <a:r>
                  <a:rPr lang="en-US" dirty="0"/>
                  <a:t>The following example is perhaps easier, because the reciprocal graph has no vertical asymptotes. This time we are interested in turning points.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63851"/>
                <a:ext cx="12192000" cy="4813112"/>
              </a:xfrm>
              <a:blipFill>
                <a:blip r:embed="rId4"/>
                <a:stretch>
                  <a:fillRect l="-900" t="-21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712" y="3232997"/>
            <a:ext cx="2152650" cy="766251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9063"/>
                <a:ext cx="9653669" cy="618874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Consider the function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+2. Sketch the graphs of y=f(x) and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the same set of axes.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We first sketch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+2. This is shown in blue.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Horizontal asymptotes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If x→±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→0. Therefore the line y=0 is a horizontal asymptote of the reciprocal function.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Vertical asymptotes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There are no vertical asymptotes, as there is no solution to the equation f(x)=0.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Turning points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Notice that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 has a minimum at (0,2). The reciprocal function therefore has a maximum at (0,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063"/>
                <a:ext cx="9653669" cy="6188747"/>
              </a:xfrm>
              <a:blipFill>
                <a:blip r:embed="rId4"/>
                <a:stretch>
                  <a:fillRect l="-821" r="-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12464FA8-6EDB-44E2-994C-2FBD5A7E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12" y="677002"/>
            <a:ext cx="2152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Reciprocals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graph of y=f(x) has a local minimum at x=a, then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will have a local maximum at x=a.</a:t>
                </a:r>
              </a:p>
              <a:p>
                <a:r>
                  <a:rPr lang="en-US" dirty="0"/>
                  <a:t>If the graph of y=f(x) has a local maximum at x=a, then the graph of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will have a local minimum at x=a.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2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939" y="3831956"/>
            <a:ext cx="2143125" cy="1325563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03225"/>
                <a:ext cx="9701939" cy="59355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the function f(x)=2(x−1)(x+1). Sketch the graphs of y=f(x) and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on the same set of axes.</a:t>
                </a:r>
              </a:p>
              <a:p>
                <a:r>
                  <a:rPr lang="en-US" dirty="0"/>
                  <a:t>We first sketch y=2(x−1)(x+1). This is shown in blue.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Horizontal asymptotes</a:t>
                </a:r>
              </a:p>
              <a:p>
                <a:r>
                  <a:rPr lang="en-US" dirty="0"/>
                  <a:t>If x→±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→0. Therefore the line y=0 is a horizontal asymptote of the reciprocal function.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Vertical asymptotes</a:t>
                </a:r>
              </a:p>
              <a:p>
                <a:r>
                  <a:rPr lang="en-US" dirty="0"/>
                  <a:t>We have f(x)=0 when x=−1 or x=1. Therefore the lines x=−1 and x=1 are vertical asymptotes of the reciprocal function.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Turning points</a:t>
                </a:r>
              </a:p>
              <a:p>
                <a:r>
                  <a:rPr lang="en-US" dirty="0"/>
                  <a:t>The graph of y=f(x) has a minimum at (0,−2). Therefore the reciprocal has a local maximum at (0,−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03225"/>
                <a:ext cx="9701939" cy="5935582"/>
              </a:xfrm>
              <a:blipFill>
                <a:blip r:embed="rId4"/>
                <a:stretch>
                  <a:fillRect l="-1131" t="-2259" r="-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BA3C1711-3BEB-495B-90FB-1B844AB1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41" y="403225"/>
            <a:ext cx="2729987" cy="31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6BD-BAA2-4432-A908-625BAADA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r>
              <a:rPr lang="en-AU" dirty="0"/>
              <a:t>Reciprocals of circular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Secant</a:t>
                </a:r>
              </a:p>
              <a:p>
                <a:r>
                  <a:rPr lang="en-US" dirty="0" err="1"/>
                  <a:t>secx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cosx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A5F5E-5B34-4611-ABD1-EE58C5760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4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23717114-45EC-4BF7-A4E9-2A89F1D0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35" y="1540306"/>
            <a:ext cx="8955889" cy="28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1110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Reciprocal functions</vt:lpstr>
      <vt:lpstr>PowerPoint Presentation</vt:lpstr>
      <vt:lpstr>Reciprocals of polynomials</vt:lpstr>
      <vt:lpstr>Example </vt:lpstr>
      <vt:lpstr>Observations from the example</vt:lpstr>
      <vt:lpstr>Example </vt:lpstr>
      <vt:lpstr>Reciprocals of polynomials</vt:lpstr>
      <vt:lpstr>Example </vt:lpstr>
      <vt:lpstr>Reciprocals of circular functions</vt:lpstr>
      <vt:lpstr>Reciprocals of circular functions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Reciprocal functions</dc:title>
  <dc:creator>Lyn ZHANG</dc:creator>
  <cp:lastModifiedBy>Lyn ZHANG</cp:lastModifiedBy>
  <cp:revision>8</cp:revision>
  <dcterms:created xsi:type="dcterms:W3CDTF">2021-09-23T23:07:38Z</dcterms:created>
  <dcterms:modified xsi:type="dcterms:W3CDTF">2021-11-16T23:29:23Z</dcterms:modified>
</cp:coreProperties>
</file>