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A43BD-1841-41E9-AC33-FC5C2C883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131FE-B2F7-4192-9959-9E928DFB8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7C7F1-0259-4724-9951-229F47180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FCCE0-2D51-4BAF-926F-74CF5ACA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1A633-5A13-4079-951A-75840C9B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443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D8138-E89C-4227-A667-4DC98842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9FD26D-F136-4D6B-8633-B93B80E7C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CA597-80E6-468C-B661-7E7D67F1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92465-231F-4448-8EB1-17C9775B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881B1-341C-4C2D-B6A6-063B4796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6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191F27-F100-410F-AE40-19BF87F97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FDC96-3EA7-414A-9939-4C975F76C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53789-057E-4107-B6A9-D9222F336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61AA3-C4F5-4BE5-8D63-53542AB64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4A1C1-ED7C-46C4-9507-CF11C7BAD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999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00B0-0D78-45C3-9011-43EB2A694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DDA15-6509-4DBD-AD21-558BC05B6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8CFFD-6D5B-448E-BFE1-8FED59AA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83F33-6176-4064-84FC-7097CD8C9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03E68-7C44-41A9-BB0F-821C783D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0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23DEB-16B8-4DE0-95D3-B822A0128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16ECC-CFC0-40F7-A47C-4AE82856D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AB9A3-FC10-4587-9F62-36F5DF10A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79A83-19FF-465B-8207-F1104B82F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3346F-B67D-41C3-BECB-72AC4291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348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15432-4A9D-4792-90BE-ED69A397F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FD33-C102-4F58-9F4B-A9E03D23E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653D6-C990-4924-A8A4-F03D2DD23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01E84-B755-4082-A77F-62F48729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EF98A-5CE9-470D-9AAA-85C29371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2567E-2922-4C3C-9E9C-E8F73E9E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393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CD03E-B729-4693-A6CE-39FB5E888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B3BC4-8120-4B7E-AF89-7504E328B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B92C0-6B83-4B52-AAD4-29EB73AFE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EB77F9-B158-4334-8AFC-49B13D043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D45171-258D-4A90-B6CC-54FA7C540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317F26-5B38-43C0-A798-C857D07EC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766F84-A9B3-42E3-B0A3-09E8ACE5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FAF0F0-8DB8-472B-A4DC-71A6C210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773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26EEA-F2E8-455E-BE74-E32EB4E35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9749D7-78CE-408E-A5D7-2AD72D384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B23FD-1A1B-4DA1-9320-243FF135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D4E3BB-791B-4848-B07D-60C8C9268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667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25C588-35CF-4743-83A3-3AD1E3A15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52996F-8A40-43E0-8F6B-6E787AD4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C96D2-1AF9-4A3E-A105-EBA741B2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010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DD0F2-557A-4E80-94D8-4F57EF420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1901F-EFCB-400B-ACFC-4DE63CAF0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8A27-AF89-4825-B8DC-CA966611F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4589E-32DE-4A94-B020-EC1E74AA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9367D-4921-41CB-8B9A-B4FBE7590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3D44A-0CD1-4C7C-825C-211899BA9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076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6ED2-934E-41A2-8170-951E39BFE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87C102-7C7E-4CD3-98FA-103BD17869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1F6B4-0801-40A2-AEA3-DB7F9E23D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3C6AEA-228E-48D4-BC6C-78567FDF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DAEDD-E02E-4B1D-B318-3F504544C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D5D80-AB3A-4CEB-9AB4-9E21112A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952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8904B1-7CE8-40DE-8121-188CBC4D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5CBBB-80E3-4692-8C2B-AB7A6298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E4DE3-2E93-4922-A084-DDC6B51A9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4205-72A3-4235-8EE8-AC93D329B645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21C55-37B2-49FA-BF0C-97F2B64C7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0EA7-843D-47A3-99DD-1954C39DE4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4D4A7-76E6-4F26-9485-B58109D1EE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702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398614/locus-of-points-on-a-rotating-lin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.gamepedia.com/Loc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8FF74-A71A-4FB7-BB7A-6E5866128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Locus of points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47E53-E2F2-44DA-AEE9-732198357C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15B</a:t>
            </a:r>
          </a:p>
        </p:txBody>
      </p:sp>
    </p:spTree>
    <p:extLst>
      <p:ext uri="{BB962C8B-B14F-4D97-AF65-F5344CB8AC3E}">
        <p14:creationId xmlns:p14="http://schemas.microsoft.com/office/powerpoint/2010/main" val="3643058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88455-323C-44BC-9696-C4BD8E39F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locus</a:t>
            </a:r>
            <a:r>
              <a:rPr lang="en-US" dirty="0"/>
              <a:t> is the set of points described by a geometric condition.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circle</a:t>
            </a:r>
            <a:r>
              <a:rPr lang="en-US" dirty="0"/>
              <a:t> is the locus of a point P that moves so that its distance from a fixed point C is constant.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straight line </a:t>
            </a:r>
            <a:r>
              <a:rPr lang="en-US" dirty="0"/>
              <a:t>is the locus of a point P that moves so that it is equidistant from two fixed points Q and R.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370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Locus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88455-323C-44BC-9696-C4BD8E39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7113722" cy="4351338"/>
          </a:xfrm>
        </p:spPr>
        <p:txBody>
          <a:bodyPr/>
          <a:lstStyle/>
          <a:p>
            <a:r>
              <a:rPr lang="en-US" dirty="0"/>
              <a:t>In geometry, a locus is a set of all points, whose location satisfies or is determined by one or more specified conditions. </a:t>
            </a:r>
          </a:p>
          <a:p>
            <a:r>
              <a:rPr lang="en-US" dirty="0"/>
              <a:t>In other words, the set of the points that satisfy some property is often called the locus of a point satisfying this property. </a:t>
            </a:r>
            <a:endParaRPr lang="en-AU" dirty="0"/>
          </a:p>
        </p:txBody>
      </p:sp>
      <p:pic>
        <p:nvPicPr>
          <p:cNvPr id="1026" name="Picture 2" descr="What is a circle?">
            <a:extLst>
              <a:ext uri="{FF2B5EF4-FFF2-40B4-BE49-F238E27FC236}">
                <a16:creationId xmlns:a16="http://schemas.microsoft.com/office/drawing/2014/main" id="{B4B8C8DD-1E07-47E4-9EA5-AD4A3F604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461" y="1825624"/>
            <a:ext cx="4713285" cy="313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91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Circles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88455-323C-44BC-9696-C4BD8E39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61" y="203529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Circles have a very simple geometric description.</a:t>
            </a:r>
          </a:p>
          <a:p>
            <a:r>
              <a:rPr lang="en-US" dirty="0">
                <a:solidFill>
                  <a:srgbClr val="0070C0"/>
                </a:solidFill>
              </a:rPr>
              <a:t>Locus definition of a circle</a:t>
            </a:r>
          </a:p>
          <a:p>
            <a:r>
              <a:rPr lang="en-US" dirty="0"/>
              <a:t>A circle is the locus of a point P(</a:t>
            </a:r>
            <a:r>
              <a:rPr lang="en-US" dirty="0" err="1"/>
              <a:t>x,y</a:t>
            </a:r>
            <a:r>
              <a:rPr lang="en-US" dirty="0"/>
              <a:t>) that moves so that its distance from a fixed point C(</a:t>
            </a:r>
            <a:r>
              <a:rPr lang="en-US" dirty="0" err="1"/>
              <a:t>a,b</a:t>
            </a:r>
            <a:r>
              <a:rPr lang="en-US" dirty="0"/>
              <a:t>) is constant.</a:t>
            </a:r>
          </a:p>
          <a:p>
            <a:r>
              <a:rPr lang="en-US" dirty="0"/>
              <a:t>Note: The constant distance is called the radius and the fixed point C(</a:t>
            </a:r>
            <a:r>
              <a:rPr lang="en-US" dirty="0" err="1"/>
              <a:t>a,b</a:t>
            </a:r>
            <a:r>
              <a:rPr lang="en-US" dirty="0"/>
              <a:t>) is called the </a:t>
            </a:r>
            <a:r>
              <a:rPr lang="en-US" dirty="0" err="1"/>
              <a:t>centre</a:t>
            </a:r>
            <a:r>
              <a:rPr lang="en-US" dirty="0"/>
              <a:t> of the circle.</a:t>
            </a:r>
            <a:endParaRPr lang="en-AU" dirty="0"/>
          </a:p>
        </p:txBody>
      </p:sp>
      <p:pic>
        <p:nvPicPr>
          <p:cNvPr id="2052" name="Picture 4" descr="PIC">
            <a:extLst>
              <a:ext uri="{FF2B5EF4-FFF2-40B4-BE49-F238E27FC236}">
                <a16:creationId xmlns:a16="http://schemas.microsoft.com/office/drawing/2014/main" id="{AC24D46B-A837-4970-A6AF-E3B306DB8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252" y="249668"/>
            <a:ext cx="2459548" cy="26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84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Circles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88455-323C-44BC-9696-C4BD8E39F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This definition can be used to find the equation of a circle.</a:t>
                </a:r>
              </a:p>
              <a:p>
                <a:r>
                  <a:rPr lang="en-US" dirty="0"/>
                  <a:t>Recall that the distance between points A(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 and B(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 is given by</a:t>
                </a:r>
              </a:p>
              <a:p>
                <a:r>
                  <a:rPr lang="en-US" dirty="0"/>
                  <a:t>AB=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AU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AU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AU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AU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AU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AU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AU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AU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AU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AU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AU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AU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Let r be the radius of the circle. Then</a:t>
                </a:r>
              </a:p>
              <a:p>
                <a:r>
                  <a:rPr lang="en-US" dirty="0"/>
                  <a:t>CP =r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=r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b="1" dirty="0"/>
                  <a:t>The circle with radius r and </a:t>
                </a:r>
                <a:r>
                  <a:rPr lang="en-US" b="1" dirty="0" err="1"/>
                  <a:t>centre</a:t>
                </a:r>
                <a:r>
                  <a:rPr lang="en-US" b="1" dirty="0"/>
                  <a:t> C(</a:t>
                </a:r>
                <a:r>
                  <a:rPr lang="en-US" b="1" dirty="0" err="1"/>
                  <a:t>a,b</a:t>
                </a:r>
                <a:r>
                  <a:rPr lang="en-US" b="1" dirty="0"/>
                  <a:t>) has equation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88455-323C-44BC-9696-C4BD8E39F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28" t="-2801" r="-6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91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5255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88455-323C-44BC-9696-C4BD8E39F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5255"/>
                <a:ext cx="10515600" cy="544170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a. Find the locus of points P(</a:t>
                </a:r>
                <a:r>
                  <a:rPr lang="en-US" dirty="0" err="1"/>
                  <a:t>x,y</a:t>
                </a:r>
                <a:r>
                  <a:rPr lang="en-US" dirty="0"/>
                  <a:t>) whose distance from C(2,−1) is 3.</a:t>
                </a:r>
              </a:p>
              <a:p>
                <a:pPr marL="0" indent="0">
                  <a:buNone/>
                </a:pPr>
                <a:r>
                  <a:rPr lang="en-US" dirty="0"/>
                  <a:t>b. Find the </a:t>
                </a:r>
                <a:r>
                  <a:rPr lang="en-US" dirty="0" err="1"/>
                  <a:t>centre</a:t>
                </a:r>
                <a:r>
                  <a:rPr lang="en-US" dirty="0"/>
                  <a:t> and radius of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+2x+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−4y=1.</a:t>
                </a:r>
              </a:p>
              <a:p>
                <a:pPr marL="0" indent="0">
                  <a:buNone/>
                </a:pPr>
                <a:r>
                  <a:rPr lang="en-US" dirty="0"/>
                  <a:t>a. We know that the point P(</a:t>
                </a:r>
                <a:r>
                  <a:rPr lang="en-US" dirty="0" err="1"/>
                  <a:t>x,y</a:t>
                </a:r>
                <a:r>
                  <a:rPr lang="en-US" dirty="0"/>
                  <a:t>) satisfies</a:t>
                </a:r>
              </a:p>
              <a:p>
                <a:r>
                  <a:rPr lang="en-US" dirty="0"/>
                  <a:t>CP =3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=3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This is a circle with </a:t>
                </a:r>
                <a:r>
                  <a:rPr lang="en-US" dirty="0" err="1"/>
                  <a:t>centre</a:t>
                </a:r>
                <a:r>
                  <a:rPr lang="en-US" dirty="0"/>
                  <a:t> (2,−1) and radius 3.</a:t>
                </a:r>
              </a:p>
              <a:p>
                <a:pPr marL="0" indent="0">
                  <a:buNone/>
                </a:pPr>
                <a:r>
                  <a:rPr lang="en-US" dirty="0"/>
                  <a:t>b. We must complete the square in both variables. This gives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+2x+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−4y =1 </a:t>
                </a:r>
              </a:p>
              <a:p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+2x+1)−1+(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−4y+4)−4 =1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=6</a:t>
                </a:r>
              </a:p>
              <a:p>
                <a:r>
                  <a:rPr lang="en-US" dirty="0"/>
                  <a:t>Therefore the </a:t>
                </a:r>
                <a:r>
                  <a:rPr lang="en-US" dirty="0" err="1"/>
                  <a:t>centre</a:t>
                </a:r>
                <a:r>
                  <a:rPr lang="en-US" dirty="0"/>
                  <a:t> of the circle is (−1,2) and its radius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88455-323C-44BC-9696-C4BD8E39F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5255"/>
                <a:ext cx="10515600" cy="5441708"/>
              </a:xfrm>
              <a:blipFill>
                <a:blip r:embed="rId4"/>
                <a:stretch>
                  <a:fillRect l="-1043" t="-2354" b="-20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52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Straight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88455-323C-44BC-9696-C4BD8E39F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learned in previous years that a straight line is the set of points (</a:t>
            </a:r>
            <a:r>
              <a:rPr lang="en-US" dirty="0" err="1"/>
              <a:t>x,y</a:t>
            </a:r>
            <a:r>
              <a:rPr lang="en-US" dirty="0"/>
              <a:t>) satisfying</a:t>
            </a:r>
          </a:p>
          <a:p>
            <a:r>
              <a:rPr lang="en-US" dirty="0" err="1"/>
              <a:t>ax+by</a:t>
            </a:r>
            <a:r>
              <a:rPr lang="en-US" dirty="0"/>
              <a:t>=c</a:t>
            </a:r>
          </a:p>
          <a:p>
            <a:r>
              <a:rPr lang="en-US" dirty="0"/>
              <a:t>for some constants </a:t>
            </a:r>
            <a:r>
              <a:rPr lang="en-US" dirty="0" err="1"/>
              <a:t>a,b,c</a:t>
            </a:r>
            <a:r>
              <a:rPr lang="en-US" dirty="0"/>
              <a:t> with a≠0 or b≠0.</a:t>
            </a:r>
          </a:p>
          <a:p>
            <a:r>
              <a:rPr lang="en-US" dirty="0"/>
              <a:t>Lines can also be described geometrically as follows.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13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Locus definition of a straight line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88455-323C-44BC-9696-C4BD8E39F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Suppose that points Q and R are fixed.</a:t>
            </a:r>
          </a:p>
          <a:p>
            <a:r>
              <a:rPr lang="en-US" dirty="0"/>
              <a:t>A straight line is the locus of a point P that moves so that its distance from Q is the same as its distance from R. That is,</a:t>
            </a:r>
          </a:p>
          <a:p>
            <a:r>
              <a:rPr lang="en-US" dirty="0"/>
              <a:t>QP=RP</a:t>
            </a:r>
          </a:p>
          <a:p>
            <a:r>
              <a:rPr lang="en-US" dirty="0"/>
              <a:t>We can say that point P is </a:t>
            </a:r>
            <a:r>
              <a:rPr lang="en-US" dirty="0">
                <a:solidFill>
                  <a:srgbClr val="C00000"/>
                </a:solidFill>
              </a:rPr>
              <a:t>equidistant</a:t>
            </a:r>
            <a:r>
              <a:rPr lang="en-US" dirty="0"/>
              <a:t> from points Q and R.</a:t>
            </a:r>
          </a:p>
          <a:p>
            <a:r>
              <a:rPr lang="en-US" dirty="0"/>
              <a:t>Note: This straight line is the </a:t>
            </a:r>
            <a:r>
              <a:rPr lang="en-US" dirty="0">
                <a:solidFill>
                  <a:srgbClr val="C00000"/>
                </a:solidFill>
              </a:rPr>
              <a:t>perpendicular bisector </a:t>
            </a:r>
            <a:r>
              <a:rPr lang="en-US" dirty="0"/>
              <a:t>of line segment QR. To see this, we note that the midpoint M of QR is on the line. If P is any other point on the line, then</a:t>
            </a:r>
          </a:p>
          <a:p>
            <a:r>
              <a:rPr lang="en-US" dirty="0"/>
              <a:t>QP=RP,  QM=RM  and  MP=MP</a:t>
            </a:r>
          </a:p>
          <a:p>
            <a:r>
              <a:rPr lang="en-US" dirty="0"/>
              <a:t>and so △QMP is congruent to △RMP. Therefore ∠QMP=∠RMP=90°.</a:t>
            </a:r>
            <a:endParaRPr lang="en-AU" dirty="0"/>
          </a:p>
        </p:txBody>
      </p:sp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8159785C-6889-4C6A-958E-90DFA5792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559" y="145361"/>
            <a:ext cx="1657753" cy="1765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84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88455-323C-44BC-9696-C4BD8E39F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a. Find the locus of points P(</a:t>
                </a:r>
                <a:r>
                  <a:rPr lang="en-US" dirty="0" err="1"/>
                  <a:t>x,y</a:t>
                </a:r>
                <a:r>
                  <a:rPr lang="en-US" dirty="0"/>
                  <a:t>) that are equidistant from the points Q(1,1) and R(3,5).</a:t>
                </a:r>
              </a:p>
              <a:p>
                <a:r>
                  <a:rPr lang="en-US" dirty="0"/>
                  <a:t>Solution</a:t>
                </a:r>
              </a:p>
              <a:p>
                <a:pPr marL="0" indent="0">
                  <a:buNone/>
                </a:pPr>
                <a:r>
                  <a:rPr lang="en-US" dirty="0"/>
                  <a:t>a. We know that the point P(</a:t>
                </a:r>
                <a:r>
                  <a:rPr lang="en-US" dirty="0" err="1"/>
                  <a:t>x,y</a:t>
                </a:r>
                <a:r>
                  <a:rPr lang="en-US" dirty="0"/>
                  <a:t>) satisfies</a:t>
                </a:r>
              </a:p>
              <a:p>
                <a:r>
                  <a:rPr lang="en-US" dirty="0"/>
                  <a:t>QP =RP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x+2y =8</a:t>
                </a:r>
              </a:p>
              <a:p>
                <a:r>
                  <a:rPr lang="en-US" dirty="0"/>
                  <a:t>y = 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x+4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88455-323C-44BC-9696-C4BD8E39F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3081" b="-7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621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D417-303C-4353-82D9-92291FB3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88455-323C-44BC-9696-C4BD8E39F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00160"/>
                <a:ext cx="10515600" cy="4351338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dirty="0"/>
                  <a:t>b. Show that this is the perpendicular bisector of line segment QR.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Solution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dirty="0"/>
                  <a:t>b. This line has gradient 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 The line through Q(1,1) and R(3,5) has gradient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5−</m:t>
                        </m:r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3−1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=2.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Because the product of the two gradients is −1, the two lines are perpendicular.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We also need to check that the line y=−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x+4 passes through the midpoint of QR, which is (2,3). When x=2,  y=−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×2+4=3. Thus (2,3) is on the line.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288455-323C-44BC-9696-C4BD8E39F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00160"/>
                <a:ext cx="10515600" cy="4351338"/>
              </a:xfrm>
              <a:blipFill>
                <a:blip r:embed="rId4"/>
                <a:stretch>
                  <a:fillRect l="-1043" t="-2101" r="-2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10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791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Locus of points</vt:lpstr>
      <vt:lpstr>Locus </vt:lpstr>
      <vt:lpstr>Circles</vt:lpstr>
      <vt:lpstr>Circles </vt:lpstr>
      <vt:lpstr>Example </vt:lpstr>
      <vt:lpstr>Straight lines</vt:lpstr>
      <vt:lpstr>Locus definition of a straight line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Locus of points</dc:title>
  <dc:creator>Lyn ZHANG</dc:creator>
  <cp:lastModifiedBy>Lyn ZHANG</cp:lastModifiedBy>
  <cp:revision>6</cp:revision>
  <dcterms:created xsi:type="dcterms:W3CDTF">2021-09-24T00:04:23Z</dcterms:created>
  <dcterms:modified xsi:type="dcterms:W3CDTF">2021-09-24T00:39:47Z</dcterms:modified>
</cp:coreProperties>
</file>