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16DA-5E0C-4B13-A365-3DF2C786ABBB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24084-6E9C-4BB7-AF2B-9248910463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92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https://www.transum.org/Software/sw/Starter_of_the_day/Starter_January29.asp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24084-6E9C-4BB7-AF2B-92489104633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00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C96A-0A0A-4BCA-9ACC-E320402C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E6D48-B7BB-470F-A424-B45DB35E2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2BCDF-8C8A-4959-8069-9BF121B9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FD99-EB93-4FA1-8810-C862469F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AB2D-A2FA-4F52-8774-D4E82D8C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04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DB1A-7BFC-4235-9FA9-8714CC24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E1DB2-8CF1-474E-848E-95B728E82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1FD81-82FA-42FB-A591-E316C33C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A583D-1376-42EF-9B00-E44A8FBC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B6DE8-C0AC-4C0C-87D7-DF5F34F5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67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6F686-9F29-40BC-9227-8475A3963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FF858-560C-40C2-AF7B-7A4B37198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4987-7EE5-43D6-9D60-06E2B321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8A7-3AEE-4F3B-88FA-C467B268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9C73-5F6D-4D60-B0B8-3B7F5D2E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10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FEB6-B655-45FA-BEB8-834C2249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FC52-D8F6-4DE9-BCFD-269B318E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5CAEF-8A10-4F76-BB03-5CB20633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7A91-4979-4623-B913-E1F91095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D14D-77E0-46AD-8581-6F6C92A4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7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D0C5-62A9-4D6A-8F77-1157E504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DE9B-1A09-405D-AE26-0FF90595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AAC0A-5402-44A5-A03E-8F06F942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2F44-34B7-4248-8147-D0086C4F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0878-CF48-4AC6-97A6-DD6B9971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1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649F-9322-4488-B969-EDED6E2E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B7B6-0571-44D5-B8B4-256B22BA7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03DC2-E28D-4CA5-B120-F6BCA6A6C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A7BF5-896D-4994-8B2E-EA84E53E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CCA6-3E44-454E-8EAD-901B34D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B07AF-EB7D-459C-AEFE-DE87BDF7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08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76E6-AE63-4A13-8DFB-F555A330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28BD5-91B5-4ED3-B2D9-F2494751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9085D-F136-4DE4-914F-F1C99B522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28BD5-F49A-43FB-9CC4-40AC6CF90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ACBC4-5F0A-4675-A8B4-A98B2CE4C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70660-CDDE-4512-95F0-79500145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B2151-0201-4ED9-BE74-44B4BBAF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95BFB-51C6-493C-9B63-709977E6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7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77C2-264C-4D52-8E11-160A87F4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21EAF-C7CE-494E-A818-92C23B03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2E7EB-03A4-4FED-ABC3-ABCF6D96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15DC0-EC6E-4089-8EA2-5D423ADB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50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C8910-25B5-43E7-8065-427EFE72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A2545-3F59-4115-ACF2-BEB694A4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22CBF-7D3E-41EE-A6C1-BCBF84FE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24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12FF-1BA7-4E4A-914B-E6B523F2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9070-DD47-43B9-8F51-16AE587F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DDA6F-127D-4CC5-BD57-E77F396E6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9A222-BC0B-4B9A-872B-82F3E1EE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9695-7C69-4E57-9A35-3A7EEA60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9930-0799-418A-807B-F006E847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9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8820-D4B0-416A-9C2D-68222C41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FDD5E-D87D-4D0D-BC23-42AA963F0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FA05E-BF9A-4578-97B9-7582E7D2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DC11D-E68C-402B-9649-422AB7DE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58CFC-379F-43FB-B084-E97D78A5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FA6B-2AB2-4598-B533-E3E0D470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33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DC46D-BC2B-4C69-9FB1-EA86933E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B4F97-0351-45C4-86B3-3395F5C49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851C2-401F-4F10-8A90-20BAD377C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73E3-98FC-42C7-9744-9D01107F4CAD}" type="datetimeFigureOut">
              <a:rPr lang="en-AU" smtClean="0"/>
              <a:t>18/11/2021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26173-4548-424D-89BA-C6CDB78A3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1809-E856-4E77-A023-75F8E61D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975E-2E4C-4673-8D42-4A3C4894D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49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viantart.com/art/parabola-3886539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e.kahoot.it/details/34f59ea4-c165-493e-87d9-e1193637ed0d" TargetMode="External"/><Relationship Id="rId4" Type="http://schemas.openxmlformats.org/officeDocument/2006/relationships/hyperlink" Target="https://create.kahoot.it/details/3cd2d141-50aa-4eba-a783-71e450eaa97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inc.se/math/functions/parabolaen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3C24-378B-428D-A92B-720DA666F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Parabola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DBFE-AF3E-4236-8D13-96783BCEE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15C</a:t>
            </a:r>
          </a:p>
          <a:p>
            <a:r>
              <a:rPr lang="en-AU" dirty="0">
                <a:hlinkClick r:id="rId4"/>
              </a:rPr>
              <a:t>https://create.kahoot.it/details/3cd2d141-50aa-4eba-a783-71e450eaa978</a:t>
            </a:r>
            <a:endParaRPr lang="en-AU" dirty="0"/>
          </a:p>
          <a:p>
            <a:r>
              <a:rPr lang="en-AU" dirty="0">
                <a:hlinkClick r:id="rId5"/>
              </a:rPr>
              <a:t>https://create.kahoot.it/details/34f59ea4-c165-493e-87d9-e1193637ed0d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71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parabola</a:t>
                </a:r>
                <a:r>
                  <a:rPr lang="en-US" dirty="0"/>
                  <a:t> is the locus of a point P that moves so that its distance from a fixed point F is equal to its perpendicular distance from a fixed line.</a:t>
                </a:r>
              </a:p>
              <a:p>
                <a:r>
                  <a:rPr lang="en-US" dirty="0"/>
                  <a:t>The fixed point is called the </a:t>
                </a:r>
                <a:r>
                  <a:rPr lang="en-US" dirty="0">
                    <a:solidFill>
                      <a:srgbClr val="0070C0"/>
                    </a:solidFill>
                  </a:rPr>
                  <a:t>focus</a:t>
                </a:r>
                <a:r>
                  <a:rPr lang="en-US" dirty="0"/>
                  <a:t> and the fixed line is called the directrix.</a:t>
                </a:r>
              </a:p>
              <a:p>
                <a:r>
                  <a:rPr lang="en-US" dirty="0"/>
                  <a:t>The parabola with equation 4cy=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has focus F(0,c) and </a:t>
                </a:r>
                <a:r>
                  <a:rPr lang="en-US" dirty="0">
                    <a:solidFill>
                      <a:srgbClr val="0070C0"/>
                    </a:solidFill>
                  </a:rPr>
                  <a:t>directrix</a:t>
                </a:r>
                <a:r>
                  <a:rPr lang="en-US" dirty="0"/>
                  <a:t> y=−c.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A6098-52D8-4580-86C9-2D0753AFD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6549" y="248727"/>
            <a:ext cx="9478902" cy="6360546"/>
          </a:xfrm>
        </p:spPr>
      </p:pic>
    </p:spTree>
    <p:extLst>
      <p:ext uri="{BB962C8B-B14F-4D97-AF65-F5344CB8AC3E}">
        <p14:creationId xmlns:p14="http://schemas.microsoft.com/office/powerpoint/2010/main" val="43960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753"/>
          </a:xfrm>
        </p:spPr>
        <p:txBody>
          <a:bodyPr/>
          <a:lstStyle/>
          <a:p>
            <a:r>
              <a:rPr lang="en-US" dirty="0"/>
              <a:t>Parabola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5363"/>
                <a:ext cx="12192000" cy="46119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standard form of a parabola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Rotating the figure by 90° gives a parabola with equation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parabola can also be defined geometrically.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5363"/>
                <a:ext cx="12192000" cy="4611916"/>
              </a:xfrm>
              <a:blipFill>
                <a:blip r:embed="rId4"/>
                <a:stretch>
                  <a:fillRect l="-900" t="-22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B5E363BF-0372-4B45-BE01-CA1A6950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7" y="2934981"/>
            <a:ext cx="2641734" cy="20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">
            <a:extLst>
              <a:ext uri="{FF2B5EF4-FFF2-40B4-BE49-F238E27FC236}">
                <a16:creationId xmlns:a16="http://schemas.microsoft.com/office/drawing/2014/main" id="{79DB97F8-94DF-49B0-9C6A-93DD1B97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2" y="2832456"/>
            <a:ext cx="2641733" cy="22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Locus definition of a parabola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0A3C-C041-4883-AA8D-9386271A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4943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parabola</a:t>
            </a:r>
            <a:r>
              <a:rPr lang="en-US" dirty="0"/>
              <a:t> is the locus of a point P that moves so that its distance from a fixed point F is equal to its perpendicular distance from a fixed line.</a:t>
            </a:r>
          </a:p>
          <a:p>
            <a:r>
              <a:rPr lang="en-US" dirty="0"/>
              <a:t>Note: The fixed point is called the </a:t>
            </a:r>
            <a:r>
              <a:rPr lang="en-US" b="1" dirty="0"/>
              <a:t>focus</a:t>
            </a:r>
            <a:r>
              <a:rPr lang="en-US" dirty="0"/>
              <a:t> and the fixed line is called the </a:t>
            </a:r>
            <a:r>
              <a:rPr lang="en-US" b="1" dirty="0"/>
              <a:t>directrix</a:t>
            </a:r>
            <a:r>
              <a:rPr lang="en-US" dirty="0"/>
              <a:t>.</a:t>
            </a:r>
            <a:endParaRPr lang="en-AU" dirty="0"/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D0144685-F8AD-4089-9103-95C92226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99" y="1476716"/>
            <a:ext cx="3051289" cy="25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2114"/>
                <a:ext cx="10515600" cy="50448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Verify that the set of all points P(</a:t>
                </a:r>
                <a:r>
                  <a:rPr lang="en-US" dirty="0" err="1"/>
                  <a:t>x,y</a:t>
                </a:r>
                <a:r>
                  <a:rPr lang="en-US" dirty="0"/>
                  <a:t>) that are equidistant from the point F(0,1) and the line y=−1 is a parabola.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We know that the point P(</a:t>
                </a:r>
                <a:r>
                  <a:rPr lang="en-US" dirty="0" err="1"/>
                  <a:t>x,y</a:t>
                </a:r>
                <a:r>
                  <a:rPr lang="en-US" dirty="0"/>
                  <a:t>) satisfies</a:t>
                </a:r>
              </a:p>
              <a:p>
                <a:r>
                  <a:rPr lang="en-US" dirty="0"/>
                  <a:t>FP =RP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−2y+1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+2y+1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−2y =2y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=4y </a:t>
                </a:r>
              </a:p>
              <a:p>
                <a:r>
                  <a:rPr lang="en-US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 the set of points is the parabola with equation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2114"/>
                <a:ext cx="10515600" cy="5044849"/>
              </a:xfrm>
              <a:blipFill>
                <a:blip r:embed="rId4"/>
                <a:stretch>
                  <a:fillRect l="-812" t="-27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A5B48E20-0475-4D7D-9C28-6DDDEC35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14" y="1579789"/>
            <a:ext cx="4234466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6" y="177800"/>
            <a:ext cx="10515600" cy="60597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086" y="930161"/>
                <a:ext cx="10515600" cy="534001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AU" dirty="0"/>
                  <a:t>a. Find the equation of the parabola with focus F(0,c) and directrix y=−c.</a:t>
                </a:r>
              </a:p>
              <a:p>
                <a:pPr marL="0" indent="0">
                  <a:buNone/>
                </a:pPr>
                <a:r>
                  <a:rPr lang="en-AU" dirty="0"/>
                  <a:t>b. Hence find the focus of the parabola with equation y=2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Solution</a:t>
                </a:r>
              </a:p>
              <a:p>
                <a:pPr marL="0" indent="0">
                  <a:buNone/>
                </a:pPr>
                <a:r>
                  <a:rPr lang="en-AU" dirty="0"/>
                  <a:t>a. A point P(</a:t>
                </a:r>
                <a:r>
                  <a:rPr lang="en-AU" dirty="0" err="1"/>
                  <a:t>x,y</a:t>
                </a:r>
                <a:r>
                  <a:rPr lang="en-AU" dirty="0"/>
                  <a:t>) on the parabola satisfies</a:t>
                </a:r>
              </a:p>
              <a:p>
                <a:r>
                  <a:rPr lang="en-AU" dirty="0"/>
                  <a:t>FP =RP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−2cy+c2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+2cy+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−2cy =2cy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=4cy</a:t>
                </a:r>
              </a:p>
              <a:p>
                <a:r>
                  <a:rPr lang="en-AU" dirty="0"/>
                  <a:t>The parabola has equation 4cy=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b. </a:t>
                </a:r>
                <a:r>
                  <a:rPr lang="en-AU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, we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=4c, giving c=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Hence the focus is F(0,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parabola with focus F(0,c) and directrix y=−c has equation 4cy=x2.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086" y="930161"/>
                <a:ext cx="10515600" cy="5340010"/>
              </a:xfrm>
              <a:blipFill>
                <a:blip r:embed="rId4"/>
                <a:stretch>
                  <a:fillRect l="-580" t="-2169" b="-14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A504E34A-F5A4-41C3-9D1D-F48E59F1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8" y="1965323"/>
            <a:ext cx="3923272" cy="31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remarkable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0A3C-C041-4883-AA8D-9386271A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Parabolas have a remarkable property that makes them extremely useful. Light travelling parallel to the axis of symmetry of a reflective parabola is always reflected to its </a:t>
            </a:r>
            <a:r>
              <a:rPr lang="en-US" b="1" dirty="0"/>
              <a:t>focus</a:t>
            </a:r>
            <a:r>
              <a:rPr lang="en-US" dirty="0"/>
              <a:t>.</a:t>
            </a:r>
          </a:p>
          <a:p>
            <a:r>
              <a:rPr lang="en-US" dirty="0"/>
              <a:t>Parabolas can therefore be used to make reflective telescopes. Low intensity signals from outer space will reflect off the dish and converge at a receiver located at the focus.</a:t>
            </a:r>
          </a:p>
          <a:p>
            <a:r>
              <a:rPr lang="en-US" dirty="0"/>
              <a:t>To see how this works, we require a simple law of physics:</a:t>
            </a:r>
          </a:p>
          <a:p>
            <a:r>
              <a:rPr lang="en-US" dirty="0"/>
              <a:t>When light is reflected off a surface, the angle between the ray and the tangent to the surface is preserved after reflection.</a:t>
            </a:r>
            <a:endParaRPr lang="en-AU" dirty="0"/>
          </a:p>
        </p:txBody>
      </p:sp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3A6A3A56-F005-401B-9BFE-5D467F6F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9" y="230188"/>
            <a:ext cx="2428774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">
            <a:extLst>
              <a:ext uri="{FF2B5EF4-FFF2-40B4-BE49-F238E27FC236}">
                <a16:creationId xmlns:a16="http://schemas.microsoft.com/office/drawing/2014/main" id="{AB7474D6-B7CC-4369-B4C6-1ABF1DEE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81" y="365125"/>
            <a:ext cx="2158998" cy="10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property of the parabola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0A3C-C041-4883-AA8D-9386271A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0543" cy="4351338"/>
          </a:xfrm>
        </p:spPr>
        <p:txBody>
          <a:bodyPr/>
          <a:lstStyle/>
          <a:p>
            <a:r>
              <a:rPr lang="en-US" dirty="0"/>
              <a:t>Any ray of light parallel to the axis of symmetry of the parabola that reflects off the parabola at point P will pass through the focus at F.</a:t>
            </a:r>
            <a:endParaRPr lang="en-AU" dirty="0"/>
          </a:p>
        </p:txBody>
      </p:sp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8D030BC3-3689-4856-B565-E8A0B2FB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440788"/>
            <a:ext cx="3198812" cy="39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0279-52BC-4C29-A495-7B0C8E2F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00"/>
            <a:ext cx="10515600" cy="887318"/>
          </a:xfrm>
        </p:spPr>
        <p:txBody>
          <a:bodyPr/>
          <a:lstStyle/>
          <a:p>
            <a:r>
              <a:rPr lang="en-US" dirty="0"/>
              <a:t>Proof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72" y="1125384"/>
                <a:ext cx="9185728" cy="497061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Since point P is on the parabola, the distance to the focus F is the same as the distance to the directrix. Therefore FP=RP, and so △FPR is isosceles.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Let M be the midpoint of FR. Then △FMP is congruent to △RMP (by SSS). Therefore MP is the perpendicular bisector of FR and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 as △FMP≡△RMP)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(vertically opposite angles)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However, we also need to ensure that line MP is tangent to the parabola. To see this, we will show that point P is the only point common to the parabola and line MP.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Take any other point Q on line MP. Suppose that point T is the point on the directrix closest to Q. Then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FQ=RQ&gt;TQ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so point Q is not on the parabola.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750A3C-C041-4883-AA8D-9386271A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72" y="1125384"/>
                <a:ext cx="9185728" cy="4970616"/>
              </a:xfrm>
              <a:blipFill>
                <a:blip r:embed="rId4"/>
                <a:stretch>
                  <a:fillRect l="-597" t="-736" r="-6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C">
            <a:extLst>
              <a:ext uri="{FF2B5EF4-FFF2-40B4-BE49-F238E27FC236}">
                <a16:creationId xmlns:a16="http://schemas.microsoft.com/office/drawing/2014/main" id="{28388FB3-7AA8-444C-BBAD-EF15D4D4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4" y="2926425"/>
            <a:ext cx="2257425" cy="28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">
            <a:extLst>
              <a:ext uri="{FF2B5EF4-FFF2-40B4-BE49-F238E27FC236}">
                <a16:creationId xmlns:a16="http://schemas.microsoft.com/office/drawing/2014/main" id="{5630138B-20C4-40CE-9A95-A284C3C8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4" y="122010"/>
            <a:ext cx="2153784" cy="26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758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Parabola</vt:lpstr>
      <vt:lpstr>PowerPoint Presentation</vt:lpstr>
      <vt:lpstr>Parabola </vt:lpstr>
      <vt:lpstr>Locus definition of a parabola</vt:lpstr>
      <vt:lpstr>Example </vt:lpstr>
      <vt:lpstr>Example </vt:lpstr>
      <vt:lpstr>A remarkable application</vt:lpstr>
      <vt:lpstr>Reflective property of the parabola</vt:lpstr>
      <vt:lpstr>Proof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Parabola</dc:title>
  <dc:creator>Lyn ZHANG</dc:creator>
  <cp:lastModifiedBy>Lyn ZHANG</cp:lastModifiedBy>
  <cp:revision>10</cp:revision>
  <dcterms:created xsi:type="dcterms:W3CDTF">2021-09-24T00:40:39Z</dcterms:created>
  <dcterms:modified xsi:type="dcterms:W3CDTF">2021-11-17T22:45:02Z</dcterms:modified>
</cp:coreProperties>
</file>