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0" r:id="rId8"/>
    <p:sldId id="271" r:id="rId9"/>
    <p:sldId id="262" r:id="rId10"/>
    <p:sldId id="263" r:id="rId11"/>
    <p:sldId id="264" r:id="rId12"/>
    <p:sldId id="26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8" d="100"/>
          <a:sy n="48" d="100"/>
        </p:scale>
        <p:origin x="60" y="6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F43F8-2640-40D0-8989-337AF22A95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4CEC70-CB68-4575-830E-18740A0E77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A57930-BE59-488D-8586-701B4386F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7CC9B-FFA6-45C4-BCB9-B512397917FE}" type="datetimeFigureOut">
              <a:rPr lang="en-AU" smtClean="0"/>
              <a:t>24/09/2021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2BC08D-D268-46EB-B51E-ED7467111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0B9C09-2EE0-47C2-A191-B796DD634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05F5-AFEC-44E2-92E6-911226B7475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21949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E4134-047D-4CFC-AA3A-23E32A98A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51D691-F645-434C-801B-81DA4CAF32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2A4FE3-ADD8-4572-B00B-7B08DC0DD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7CC9B-FFA6-45C4-BCB9-B512397917FE}" type="datetimeFigureOut">
              <a:rPr lang="en-AU" smtClean="0"/>
              <a:t>24/09/2021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411E84-EE30-406E-A214-CD3B1E17B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5A6683-E320-42F3-A397-6868CD1AA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05F5-AFEC-44E2-92E6-911226B7475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57004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10EBEF-3C0F-4E37-A862-A85A99B925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C50EA5-2107-4D93-AAEC-14A57E9A3B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F132A4-C339-4CA4-A73F-660B4DF60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7CC9B-FFA6-45C4-BCB9-B512397917FE}" type="datetimeFigureOut">
              <a:rPr lang="en-AU" smtClean="0"/>
              <a:t>24/09/2021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AEFC96-07BE-4782-B8DF-C63708B45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B75CEB-9188-4DB4-9D9E-588C6E065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05F5-AFEC-44E2-92E6-911226B7475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14026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848FF-E079-4AD6-AF04-D1289E61D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0BE480-FCCF-4ECD-9A99-77ED061E95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4D89B9-4A6B-46A0-809B-2AE81872E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7CC9B-FFA6-45C4-BCB9-B512397917FE}" type="datetimeFigureOut">
              <a:rPr lang="en-AU" smtClean="0"/>
              <a:t>24/09/2021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DF3D2C-181B-4FD7-94A7-C6CB54D47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29AF98-5112-4B26-86CE-016F5B5DD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05F5-AFEC-44E2-92E6-911226B7475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5379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5B7C00-EB3D-4E8A-826B-53E66A4E7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BA332A-928F-44E3-85D4-D740AA7908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4F270B-D36D-4C9E-80E7-1530AD9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7CC9B-FFA6-45C4-BCB9-B512397917FE}" type="datetimeFigureOut">
              <a:rPr lang="en-AU" smtClean="0"/>
              <a:t>24/09/2021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D12687-3B3F-4C3C-AEFB-7408AF051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6A52DA-5BD2-48D3-AE7D-3163F971E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05F5-AFEC-44E2-92E6-911226B7475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62302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2EC10-2E89-4FAC-8301-471C58D2F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46CD76-A464-47E2-B283-DD1198B0ED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3484A4-6F6C-4F0D-BA81-0099AC71B8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44F022-A3BF-4C4F-8487-3F37FF771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7CC9B-FFA6-45C4-BCB9-B512397917FE}" type="datetimeFigureOut">
              <a:rPr lang="en-AU" smtClean="0"/>
              <a:t>24/09/2021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EC834E-7CF4-40D0-82AC-96F4D4143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753A3E-5C4B-4E90-9907-5A008A705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05F5-AFEC-44E2-92E6-911226B7475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07842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5785F-D52D-48FE-BC24-DFEE1E0EF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85389A-CC1D-4460-B1E3-0523605DAB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E59785-DA8F-4953-A8CF-B4E4886AED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65C283-3349-4696-9019-DDAE44183F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F8B66B-D40C-4B5F-BFC8-F6AB8C2C47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B677C5-92EC-417F-9C12-FE14D0837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7CC9B-FFA6-45C4-BCB9-B512397917FE}" type="datetimeFigureOut">
              <a:rPr lang="en-AU" smtClean="0"/>
              <a:t>24/09/2021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B90722-0F78-4024-80F9-F635C6027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1A73B85-0021-496F-9F28-3BFFB5915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05F5-AFEC-44E2-92E6-911226B7475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2530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D9AFA-E204-4682-8053-EDDF8E9B7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1A9AD7-7979-4E02-AE04-AEF4F5CAE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7CC9B-FFA6-45C4-BCB9-B512397917FE}" type="datetimeFigureOut">
              <a:rPr lang="en-AU" smtClean="0"/>
              <a:t>24/09/2021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B7F226-687D-482C-8243-2EA5978DC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D3099A-CF09-423D-AA96-D096E027B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05F5-AFEC-44E2-92E6-911226B7475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78874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6B75FB-751A-43D9-8618-B0A50DCCE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7CC9B-FFA6-45C4-BCB9-B512397917FE}" type="datetimeFigureOut">
              <a:rPr lang="en-AU" smtClean="0"/>
              <a:t>24/09/2021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D03538-793A-411E-B96B-BAEBF35A7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5938EE-BB8E-4D19-84F8-F01A3837B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05F5-AFEC-44E2-92E6-911226B7475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28799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80815-7CAC-4EEA-81B4-509D7A356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59962D-4AB0-4C23-98AA-F3DBC33CFE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D8406D-EC89-4F04-8BFF-62C637022C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18089B-D5C0-4970-9180-00A64FF5E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7CC9B-FFA6-45C4-BCB9-B512397917FE}" type="datetimeFigureOut">
              <a:rPr lang="en-AU" smtClean="0"/>
              <a:t>24/09/2021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934DC7-C919-47D7-890F-E0299E970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81FF52-EB6D-4767-AF34-585DFF7DB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05F5-AFEC-44E2-92E6-911226B7475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62445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056CC-A015-4335-A918-0C44652F3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7A6EFF-E5B6-4AF5-9D90-C0B7A719B7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D80B38-1DDE-4FA7-86E6-E22C7EB6F2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CBF4A1-DAF8-4CAC-A1B3-88A81F8D2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7CC9B-FFA6-45C4-BCB9-B512397917FE}" type="datetimeFigureOut">
              <a:rPr lang="en-AU" smtClean="0"/>
              <a:t>24/09/2021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6B24AE-F746-4EFB-B8B7-6B209F090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38781E-6102-45BE-9421-DB0739D4A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05F5-AFEC-44E2-92E6-911226B7475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18836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104AE61-C4E9-4FE3-B7B6-1F4CF0170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9DDCB5-76C2-4F49-9203-6D2A3814DC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6C0AE8-9FA2-4823-91C6-E2E8F934FA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B7CC9B-FFA6-45C4-BCB9-B512397917FE}" type="datetimeFigureOut">
              <a:rPr lang="en-AU" smtClean="0"/>
              <a:t>24/09/2021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80E1FF-8057-4F88-8CA1-D4613D7F53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269BD3-B400-49D0-914B-8C5D34109B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1705F5-AFEC-44E2-92E6-911226B7475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83886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569453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view-image.php?image=196200&amp;picture=&amp;jazyk=RU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view-image.php?image=196200&amp;picture=&amp;jazyk=RU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view-image.php?image=196200&amp;picture=&amp;jazyk=RU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view-image.php?image=196200&amp;picture=&amp;jazyk=RU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view-image.php?image=196200&amp;picture=&amp;jazyk=RU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view-image.php?image=196200&amp;picture=&amp;jazyk=RU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view-image.php?image=196200&amp;picture=&amp;jazyk=RU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view-image.php?image=196200&amp;picture=&amp;jazyk=RU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view-image.php?image=196200&amp;picture=&amp;jazyk=RU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view-image.php?image=196200&amp;picture=&amp;jazyk=RU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view-image.php?image=196200&amp;picture=&amp;jazyk=RU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15169-B38D-4287-8717-474D35F453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Ellipses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515493-0B80-4897-B71F-3175713A951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/>
              <a:t>15D</a:t>
            </a:r>
          </a:p>
        </p:txBody>
      </p:sp>
    </p:spTree>
    <p:extLst>
      <p:ext uri="{BB962C8B-B14F-4D97-AF65-F5344CB8AC3E}">
        <p14:creationId xmlns:p14="http://schemas.microsoft.com/office/powerpoint/2010/main" val="1511291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91605-FC5E-431A-A669-839F16D2A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A7E13D-A59A-49C7-9364-9788FCB768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You might like to consider the general version of this example with A(−c,0), B(c,0) and AP+BP=2a, where a&gt;c&gt;0.</a:t>
            </a:r>
          </a:p>
          <a:p>
            <a:r>
              <a:rPr lang="en-US" dirty="0"/>
              <a:t>It can also be shown that an ellipse is the locus of points P(</a:t>
            </a:r>
            <a:r>
              <a:rPr lang="en-US" dirty="0" err="1"/>
              <a:t>x,y</a:t>
            </a:r>
            <a:r>
              <a:rPr lang="en-US" dirty="0"/>
              <a:t>) satisfying</a:t>
            </a:r>
          </a:p>
          <a:p>
            <a:r>
              <a:rPr lang="en-US" dirty="0"/>
              <a:t>FP=</a:t>
            </a:r>
            <a:r>
              <a:rPr lang="en-US" dirty="0" err="1"/>
              <a:t>eMP</a:t>
            </a:r>
            <a:endParaRPr lang="en-US" dirty="0"/>
          </a:p>
          <a:p>
            <a:r>
              <a:rPr lang="en-US" dirty="0"/>
              <a:t>where F is a fixed point, 0&lt;e&lt;1 and MP is the perpendicular distance from P to a fixed line ℓ. From the symmetry of the ellipse, it is clear that there is a second point F′ and a second line ℓ′ such that F′P=</a:t>
            </a:r>
            <a:r>
              <a:rPr lang="en-US" dirty="0" err="1"/>
              <a:t>eM′P</a:t>
            </a:r>
            <a:r>
              <a:rPr lang="en-US" dirty="0"/>
              <a:t> defines the same locus, where M′P is the perpendicular distance from P to ℓ′.</a:t>
            </a:r>
            <a:endParaRPr lang="en-AU" dirty="0"/>
          </a:p>
        </p:txBody>
      </p:sp>
      <p:pic>
        <p:nvPicPr>
          <p:cNvPr id="8194" name="Picture 2" descr="PIC">
            <a:extLst>
              <a:ext uri="{FF2B5EF4-FFF2-40B4-BE49-F238E27FC236}">
                <a16:creationId xmlns:a16="http://schemas.microsoft.com/office/drawing/2014/main" id="{45B46513-5613-4784-A7E0-1047161280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650" y="179831"/>
            <a:ext cx="4873445" cy="169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15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91605-FC5E-431A-A669-839F16D2A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4000"/>
          </a:xfrm>
        </p:spPr>
        <p:txBody>
          <a:bodyPr/>
          <a:lstStyle/>
          <a:p>
            <a:r>
              <a:rPr lang="en-US" dirty="0"/>
              <a:t>Example </a:t>
            </a:r>
            <a:endParaRPr lang="en-A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5A7E13D-A59A-49C7-9364-9788FCB768D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1193372"/>
                <a:ext cx="10515600" cy="5299501"/>
              </a:xfrm>
            </p:spPr>
            <p:txBody>
              <a:bodyPr>
                <a:normAutofit fontScale="92500" lnSpcReduction="20000"/>
              </a:bodyPr>
              <a:lstStyle/>
              <a:p>
                <a:pPr>
                  <a:lnSpc>
                    <a:spcPct val="120000"/>
                  </a:lnSpc>
                  <a:spcBef>
                    <a:spcPts val="0"/>
                  </a:spcBef>
                </a:pPr>
                <a:r>
                  <a:rPr lang="en-US" dirty="0"/>
                  <a:t>Find the equation of the locus of points P(</a:t>
                </a:r>
                <a:r>
                  <a:rPr lang="en-US" dirty="0" err="1"/>
                  <a:t>x,y</a:t>
                </a:r>
                <a:r>
                  <a:rPr lang="en-US" dirty="0"/>
                  <a:t>) if the distance from P to the point F(1,0) is half the distance MP, the perpendicular distance from P to the line with equation x=−2. That is, FP=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MP.</a:t>
                </a:r>
              </a:p>
              <a:p>
                <a:pPr>
                  <a:lnSpc>
                    <a:spcPct val="120000"/>
                  </a:lnSpc>
                  <a:spcBef>
                    <a:spcPts val="0"/>
                  </a:spcBef>
                </a:pPr>
                <a:r>
                  <a:rPr lang="en-US" dirty="0"/>
                  <a:t>Solution</a:t>
                </a:r>
              </a:p>
              <a:p>
                <a:pPr>
                  <a:lnSpc>
                    <a:spcPct val="120000"/>
                  </a:lnSpc>
                  <a:spcBef>
                    <a:spcPts val="0"/>
                  </a:spcBef>
                </a:pPr>
                <a:r>
                  <a:rPr lang="en-US" dirty="0"/>
                  <a:t>Let (</a:t>
                </a:r>
                <a:r>
                  <a:rPr lang="en-US" dirty="0" err="1"/>
                  <a:t>x,y</a:t>
                </a:r>
                <a:r>
                  <a:rPr lang="en-US" dirty="0"/>
                  <a:t>) be the coordinates of point P.</a:t>
                </a:r>
              </a:p>
              <a:p>
                <a:pPr>
                  <a:lnSpc>
                    <a:spcPct val="120000"/>
                  </a:lnSpc>
                  <a:spcBef>
                    <a:spcPts val="0"/>
                  </a:spcBef>
                </a:pPr>
                <a:r>
                  <a:rPr lang="en-US" dirty="0"/>
                  <a:t>If FP=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MP, then 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AU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AU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AU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AU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</m:e>
                          <m:sup>
                            <m:r>
                              <a:rPr lang="en-AU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AU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AU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AU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dirty="0"/>
                  <a:t>=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AU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AU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AU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AU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AU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</m:e>
                            </m:d>
                          </m:e>
                          <m:sup>
                            <m:r>
                              <a:rPr lang="en-AU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20000"/>
                  </a:lnSpc>
                  <a:spcBef>
                    <a:spcPts val="0"/>
                  </a:spcBef>
                </a:pPr>
                <a:r>
                  <a:rPr lang="en-US" dirty="0"/>
                  <a:t>Square both sides: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AU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AU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AU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AU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AU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AU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AU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AU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AU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AU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+2</m:t>
                            </m:r>
                          </m:e>
                        </m:d>
                      </m:e>
                      <m:sup>
                        <m:r>
                          <a:rPr lang="en-AU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</a:p>
              <a:p>
                <a:pPr>
                  <a:lnSpc>
                    <a:spcPct val="120000"/>
                  </a:lnSpc>
                  <a:spcBef>
                    <a:spcPts val="0"/>
                  </a:spcBef>
                </a:pPr>
                <a:r>
                  <a:rPr lang="en-US" dirty="0"/>
                  <a:t>4(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AU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AU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−2x+1)+4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AU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AU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AU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+4x+4    </a:t>
                </a:r>
                <a:r>
                  <a:rPr lang="en-US" dirty="0">
                    <a:sym typeface="Wingdings" panose="05000000000000000000" pitchFamily="2" charset="2"/>
                  </a:rPr>
                  <a:t>  </a:t>
                </a:r>
                <a:r>
                  <a:rPr lang="en-US" dirty="0"/>
                  <a:t>3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AU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AU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−12x+4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AU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=0</a:t>
                </a:r>
              </a:p>
              <a:p>
                <a:pPr>
                  <a:lnSpc>
                    <a:spcPct val="120000"/>
                  </a:lnSpc>
                  <a:spcBef>
                    <a:spcPts val="0"/>
                  </a:spcBef>
                </a:pPr>
                <a:r>
                  <a:rPr lang="en-US" dirty="0"/>
                  <a:t>Complete the square:  3(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AU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AU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−4x+4)+4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AU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=12 </a:t>
                </a:r>
              </a:p>
              <a:p>
                <a:pPr>
                  <a:lnSpc>
                    <a:spcPct val="120000"/>
                  </a:lnSpc>
                  <a:spcBef>
                    <a:spcPts val="0"/>
                  </a:spcBef>
                </a:pPr>
                <a:r>
                  <a:rPr lang="en-US" dirty="0"/>
                  <a:t>3</a:t>
                </a:r>
                <a:r>
                  <a:rPr lang="en-AU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AU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AU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e>
                      <m:sup>
                        <m:r>
                          <a:rPr lang="en-AU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+4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AU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2 =12  or equivalently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−2)</m:t>
                            </m:r>
                          </m:e>
                          <m:sup>
                            <m:r>
                              <a:rPr lang="en-US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=1</a:t>
                </a:r>
              </a:p>
              <a:p>
                <a:pPr>
                  <a:lnSpc>
                    <a:spcPct val="120000"/>
                  </a:lnSpc>
                  <a:spcBef>
                    <a:spcPts val="0"/>
                  </a:spcBef>
                </a:pPr>
                <a:r>
                  <a:rPr lang="en-US" dirty="0"/>
                  <a:t>This is an ellipse with </a:t>
                </a:r>
                <a:r>
                  <a:rPr lang="en-US" dirty="0" err="1"/>
                  <a:t>centre</a:t>
                </a:r>
                <a:r>
                  <a:rPr lang="en-US" dirty="0"/>
                  <a:t> (2,0).</a:t>
                </a:r>
                <a:endParaRPr lang="en-AU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5A7E13D-A59A-49C7-9364-9788FCB768D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193372"/>
                <a:ext cx="10515600" cy="5299501"/>
              </a:xfrm>
              <a:blipFill>
                <a:blip r:embed="rId4"/>
                <a:stretch>
                  <a:fillRect l="-870" t="-921" b="-34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18" name="Picture 2" descr="PIC">
            <a:extLst>
              <a:ext uri="{FF2B5EF4-FFF2-40B4-BE49-F238E27FC236}">
                <a16:creationId xmlns:a16="http://schemas.microsoft.com/office/drawing/2014/main" id="{5769ED52-79B3-45B8-B342-CD4719A3BB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8415" y="2166615"/>
            <a:ext cx="3626602" cy="3099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5466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91605-FC5E-431A-A669-839F16D2A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Section summary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5A7E13D-A59A-49C7-9364-9788FCB768D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An </a:t>
                </a:r>
                <a:r>
                  <a:rPr lang="en-US" dirty="0">
                    <a:solidFill>
                      <a:srgbClr val="0070C0"/>
                    </a:solidFill>
                  </a:rPr>
                  <a:t>ellipse</a:t>
                </a:r>
                <a:r>
                  <a:rPr lang="en-US" dirty="0"/>
                  <a:t> is the locus of a point P that moves so that the sum of its distances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i="0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AU" b="0" i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 from two fixed points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0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AU" b="0" i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F2 (called the foci) is equal to a fixed positive constant.</a:t>
                </a:r>
              </a:p>
              <a:p>
                <a:r>
                  <a:rPr lang="en-US" dirty="0"/>
                  <a:t>The graph of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𝒉</m:t>
                            </m:r>
                            <m:r>
                              <a:rPr lang="en-US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b="1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b="1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b="1" dirty="0">
                    <a:solidFill>
                      <a:schemeClr val="tx1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1" i="1" dirty="0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dirty="0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  <m:t>𝒌</m:t>
                            </m:r>
                            <m: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b="1" i="0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b="1" i="1" dirty="0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b="1" i="0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b="1" dirty="0"/>
                  <a:t>=1</a:t>
                </a:r>
              </a:p>
              <a:p>
                <a:r>
                  <a:rPr lang="en-US" dirty="0"/>
                  <a:t>is an ellipse </a:t>
                </a:r>
                <a:r>
                  <a:rPr lang="en-US" dirty="0" err="1"/>
                  <a:t>centred</a:t>
                </a:r>
                <a:r>
                  <a:rPr lang="en-US" dirty="0"/>
                  <a:t> at the point (</a:t>
                </a:r>
                <a:r>
                  <a:rPr lang="en-US" dirty="0" err="1"/>
                  <a:t>h,k</a:t>
                </a:r>
                <a:r>
                  <a:rPr lang="en-US" dirty="0"/>
                  <a:t>).</a:t>
                </a:r>
                <a:endParaRPr lang="en-AU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5A7E13D-A59A-49C7-9364-9788FCB768D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5974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91605-FC5E-431A-A669-839F16D2A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Locus definition of an ellipse</a:t>
            </a:r>
            <a:endParaRPr lang="en-A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5A7E13D-A59A-49C7-9364-9788FCB768D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1690688"/>
                <a:ext cx="8228308" cy="4351338"/>
              </a:xfrm>
            </p:spPr>
            <p:txBody>
              <a:bodyPr/>
              <a:lstStyle/>
              <a:p>
                <a:r>
                  <a:rPr lang="en-US" dirty="0"/>
                  <a:t>An ellipse is the locus of a point P that moves so that the sum of its distances from two fixed points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i="0" dirty="0" smtClean="0">
                            <a:latin typeface="Cambria Math" panose="02040503050406030204" pitchFamily="18" charset="0"/>
                          </a:rPr>
                          <m:t>F</m:t>
                        </m:r>
                      </m:e>
                      <m:sub>
                        <m:r>
                          <a:rPr lang="en-US" i="0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i="0" dirty="0" smtClean="0">
                            <a:latin typeface="Cambria Math" panose="02040503050406030204" pitchFamily="18" charset="0"/>
                          </a:rPr>
                          <m:t>F</m:t>
                        </m:r>
                      </m:e>
                      <m:sub>
                        <m:r>
                          <a:rPr lang="en-US" b="0" i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is a constant. That is,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i="0" dirty="0" smtClean="0">
                            <a:latin typeface="Cambria Math" panose="02040503050406030204" pitchFamily="18" charset="0"/>
                          </a:rPr>
                          <m:t>F</m:t>
                        </m:r>
                      </m:e>
                      <m:sub>
                        <m:r>
                          <a:rPr lang="en-US" i="0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P+</a:t>
                </a:r>
                <a:r>
                  <a:rPr lang="en-US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i="0" dirty="0" smtClean="0">
                            <a:latin typeface="Cambria Math" panose="02040503050406030204" pitchFamily="18" charset="0"/>
                          </a:rPr>
                          <m:t>F</m:t>
                        </m:r>
                      </m:e>
                      <m:sub>
                        <m:r>
                          <a:rPr lang="en-US" b="0" i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P=k</a:t>
                </a:r>
              </a:p>
              <a:p>
                <a:r>
                  <a:rPr lang="en-US" dirty="0"/>
                  <a:t>Note: Points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i="0" dirty="0" smtClean="0">
                            <a:latin typeface="Cambria Math" panose="02040503050406030204" pitchFamily="18" charset="0"/>
                          </a:rPr>
                          <m:t>F</m:t>
                        </m:r>
                      </m:e>
                      <m:sub>
                        <m:r>
                          <a:rPr lang="en-US" i="0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i="0" dirty="0" smtClean="0">
                            <a:latin typeface="Cambria Math" panose="02040503050406030204" pitchFamily="18" charset="0"/>
                          </a:rPr>
                          <m:t>F</m:t>
                        </m:r>
                      </m:e>
                      <m:sub>
                        <m:r>
                          <a:rPr lang="en-US" b="0" i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are called the foci of the ellipse.</a:t>
                </a:r>
                <a:endParaRPr lang="en-AU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5A7E13D-A59A-49C7-9364-9788FCB768D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690688"/>
                <a:ext cx="8228308" cy="4351338"/>
              </a:xfrm>
              <a:blipFill>
                <a:blip r:embed="rId4"/>
                <a:stretch>
                  <a:fillRect l="-1333" t="-2241" r="-148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PIC">
            <a:extLst>
              <a:ext uri="{FF2B5EF4-FFF2-40B4-BE49-F238E27FC236}">
                <a16:creationId xmlns:a16="http://schemas.microsoft.com/office/drawing/2014/main" id="{CE7E576D-8A4E-40B0-AA37-1313638E25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308" y="1690688"/>
            <a:ext cx="3439947" cy="2637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88784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91605-FC5E-431A-A669-839F16D2A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Drawing an ellipse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A7E13D-A59A-49C7-9364-9788FCB768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258" y="1872120"/>
            <a:ext cx="7978157" cy="4351338"/>
          </a:xfrm>
        </p:spPr>
        <p:txBody>
          <a:bodyPr/>
          <a:lstStyle/>
          <a:p>
            <a:r>
              <a:rPr lang="en-US" dirty="0"/>
              <a:t>An ellipse can be drawn by pushing two pins into paper. These will be the foci. A string of length k is tied to each of the two pins and the tip of a pen is used to pull the string taut and form a triangle. The pen will trace an ellipse if it is moved around the pins while keeping the string taut.</a:t>
            </a:r>
            <a:endParaRPr lang="en-AU" dirty="0"/>
          </a:p>
        </p:txBody>
      </p:sp>
      <p:pic>
        <p:nvPicPr>
          <p:cNvPr id="2050" name="Picture 2" descr="PIC">
            <a:extLst>
              <a:ext uri="{FF2B5EF4-FFF2-40B4-BE49-F238E27FC236}">
                <a16:creationId xmlns:a16="http://schemas.microsoft.com/office/drawing/2014/main" id="{E3C38B85-D057-4D40-9713-882B2C8629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3628" y="1814338"/>
            <a:ext cx="3197114" cy="2482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63332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91605-FC5E-431A-A669-839F16D2A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Cartesian equations of ellipses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5A7E13D-A59A-49C7-9364-9788FCB768D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standard form of the Cartesian equation of an ellipse </a:t>
                </a:r>
                <a:r>
                  <a:rPr lang="en-US" dirty="0" err="1"/>
                  <a:t>centred</a:t>
                </a:r>
                <a:r>
                  <a:rPr lang="en-US" dirty="0"/>
                  <a:t> at the origin is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dirty="0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0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i="1" dirty="0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i="0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/>
                  <a:t> +</a:t>
                </a:r>
                <a:r>
                  <a:rPr lang="en-US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 dirty="0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i="0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i="1" dirty="0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i="0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=1</a:t>
                </a:r>
                <a:endParaRPr lang="en-AU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5A7E13D-A59A-49C7-9364-9788FCB768D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1440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91605-FC5E-431A-A669-839F16D2A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Cartesian equations of ellipses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5A7E13D-A59A-49C7-9364-9788FCB768D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02769" y="1562154"/>
                <a:ext cx="8552146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This ellipse has x-axis intercepts ±a and y-axis intercepts ±b.</a:t>
                </a:r>
              </a:p>
              <a:p>
                <a:r>
                  <a:rPr lang="en-US" dirty="0"/>
                  <a:t>Applying the translation defined by (</a:t>
                </a:r>
                <a:r>
                  <a:rPr lang="en-US" dirty="0" err="1"/>
                  <a:t>x,y</a:t>
                </a:r>
                <a:r>
                  <a:rPr lang="en-US" dirty="0"/>
                  <a:t>)→(</a:t>
                </a:r>
                <a:r>
                  <a:rPr lang="en-US" dirty="0" err="1"/>
                  <a:t>x+h,y+k</a:t>
                </a:r>
                <a:r>
                  <a:rPr lang="en-US" dirty="0"/>
                  <a:t>), we can see the following result:</a:t>
                </a:r>
              </a:p>
              <a:p>
                <a:r>
                  <a:rPr lang="en-US" b="1" dirty="0"/>
                  <a:t>The graph of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𝒉</m:t>
                            </m:r>
                            <m:r>
                              <a:rPr lang="en-US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b="1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b="1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b="1" dirty="0">
                    <a:solidFill>
                      <a:schemeClr val="tx1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1" i="1" dirty="0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dirty="0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  <m:t>𝒌</m:t>
                            </m:r>
                            <m: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b="1" i="0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b="1" i="1" dirty="0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b="1" i="0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b="1" dirty="0"/>
                  <a:t>=1</a:t>
                </a:r>
              </a:p>
              <a:p>
                <a:r>
                  <a:rPr lang="en-US" b="1" dirty="0"/>
                  <a:t>is an ellipse </a:t>
                </a:r>
                <a:r>
                  <a:rPr lang="en-US" b="1" dirty="0" err="1"/>
                  <a:t>centred</a:t>
                </a:r>
                <a:r>
                  <a:rPr lang="en-US" b="1" dirty="0"/>
                  <a:t> at the point (</a:t>
                </a:r>
                <a:r>
                  <a:rPr lang="en-US" b="1" dirty="0" err="1"/>
                  <a:t>h,k</a:t>
                </a:r>
                <a:r>
                  <a:rPr lang="en-US" b="1" dirty="0"/>
                  <a:t>).</a:t>
                </a:r>
                <a:endParaRPr lang="en-AU" b="1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5A7E13D-A59A-49C7-9364-9788FCB768D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2769" y="1562154"/>
                <a:ext cx="8552146" cy="4351338"/>
              </a:xfrm>
              <a:blipFill>
                <a:blip r:embed="rId4"/>
                <a:stretch>
                  <a:fillRect l="-1283" t="-2241" r="-1354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 descr="PIC">
            <a:extLst>
              <a:ext uri="{FF2B5EF4-FFF2-40B4-BE49-F238E27FC236}">
                <a16:creationId xmlns:a16="http://schemas.microsoft.com/office/drawing/2014/main" id="{19253FFF-4CBA-43EF-95A5-5497E06228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4915" y="93475"/>
            <a:ext cx="3234316" cy="2603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IC">
            <a:extLst>
              <a:ext uri="{FF2B5EF4-FFF2-40B4-BE49-F238E27FC236}">
                <a16:creationId xmlns:a16="http://schemas.microsoft.com/office/drawing/2014/main" id="{E38D9E0B-66DD-4E4A-A8C2-B36F0A351E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0357" y="3153343"/>
            <a:ext cx="2660382" cy="1889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7104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91605-FC5E-431A-A669-839F16D2A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3261"/>
          </a:xfrm>
        </p:spPr>
        <p:txBody>
          <a:bodyPr>
            <a:normAutofit fontScale="90000"/>
          </a:bodyPr>
          <a:lstStyle/>
          <a:p>
            <a:r>
              <a:rPr lang="en-AU" dirty="0"/>
              <a:t>Example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5A7E13D-A59A-49C7-9364-9788FCB768D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70861"/>
                <a:ext cx="10515600" cy="4906102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For each of the following equations, sketch the graph of the corresponding ellipse. Give the coordinates of the </a:t>
                </a:r>
                <a:r>
                  <a:rPr lang="en-US" dirty="0" err="1"/>
                  <a:t>centre</a:t>
                </a:r>
                <a:r>
                  <a:rPr lang="en-US" dirty="0"/>
                  <a:t> and the axis intercepts.</a:t>
                </a:r>
              </a:p>
              <a:p>
                <a:pPr marL="0" indent="0">
                  <a:buNone/>
                </a:pPr>
                <a:r>
                  <a:rPr lang="en-AU" dirty="0">
                    <a:solidFill>
                      <a:schemeClr val="tx1"/>
                    </a:solidFill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AU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AU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=1</a:t>
                </a:r>
              </a:p>
              <a:p>
                <a:r>
                  <a:rPr lang="en-US" dirty="0"/>
                  <a:t>Solution</a:t>
                </a:r>
              </a:p>
              <a:p>
                <a:pPr marL="0" indent="0">
                  <a:buNone/>
                </a:pPr>
                <a:r>
                  <a:rPr lang="en-US" dirty="0"/>
                  <a:t>a. The equation can be written as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 dirty="0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0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i="1" dirty="0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AU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i="0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/>
                  <a:t> +</a:t>
                </a:r>
                <a:r>
                  <a:rPr lang="en-US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 dirty="0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i="0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i="1" dirty="0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AU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0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=1</a:t>
                </a:r>
                <a:endParaRPr lang="en-AU" dirty="0"/>
              </a:p>
              <a:p>
                <a:r>
                  <a:rPr lang="en-US" dirty="0"/>
                  <a:t>This is an ellipse with </a:t>
                </a:r>
                <a:r>
                  <a:rPr lang="en-US" dirty="0" err="1"/>
                  <a:t>centre</a:t>
                </a:r>
                <a:r>
                  <a:rPr lang="en-US" dirty="0"/>
                  <a:t> (0,0) and axis intercepts at x=±3 and y=±2.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5A7E13D-A59A-49C7-9364-9788FCB768D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70861"/>
                <a:ext cx="10515600" cy="4906102"/>
              </a:xfrm>
              <a:blipFill>
                <a:blip r:embed="rId4"/>
                <a:stretch>
                  <a:fillRect l="-1217" t="-1988" r="-81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 descr="PIC">
            <a:extLst>
              <a:ext uri="{FF2B5EF4-FFF2-40B4-BE49-F238E27FC236}">
                <a16:creationId xmlns:a16="http://schemas.microsoft.com/office/drawing/2014/main" id="{35E117C7-7F91-46FC-8FF6-BD813DD33B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3182" y="2265818"/>
            <a:ext cx="2900201" cy="2326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225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91605-FC5E-431A-A669-839F16D2A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3261"/>
          </a:xfrm>
        </p:spPr>
        <p:txBody>
          <a:bodyPr>
            <a:normAutofit fontScale="90000"/>
          </a:bodyPr>
          <a:lstStyle/>
          <a:p>
            <a:r>
              <a:rPr lang="en-AU" dirty="0"/>
              <a:t>Example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5A7E13D-A59A-49C7-9364-9788FCB768D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270861"/>
                <a:ext cx="10770031" cy="4906102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For each of the following equations, sketch the graph of the corresponding ellipse. Give the coordinates of the </a:t>
                </a:r>
                <a:r>
                  <a:rPr lang="en-US" dirty="0" err="1"/>
                  <a:t>centre</a:t>
                </a:r>
                <a:r>
                  <a:rPr lang="en-US" dirty="0"/>
                  <a:t> and the axis intercepts.</a:t>
                </a:r>
              </a:p>
              <a:p>
                <a:pPr marL="0" indent="0">
                  <a:buNone/>
                </a:pPr>
                <a:r>
                  <a:rPr lang="en-US" dirty="0"/>
                  <a:t>b. 4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+9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i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=1</a:t>
                </a:r>
              </a:p>
              <a:p>
                <a:r>
                  <a:rPr lang="en-US" dirty="0"/>
                  <a:t>Solution</a:t>
                </a:r>
              </a:p>
              <a:p>
                <a:pPr marL="0" indent="0">
                  <a:buNone/>
                </a:pPr>
                <a:r>
                  <a:rPr lang="en-US" dirty="0"/>
                  <a:t>b. The equation can be written as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AU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f>
                              <m:fPr>
                                <m:ctrlP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AU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AU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AU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/>
                  <a:t>+</a:t>
                </a:r>
                <a:r>
                  <a:rPr lang="en-US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 dirty="0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i="0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i="1" dirty="0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AU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f>
                              <m:fPr>
                                <m:ctrlP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AU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AU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  <m:r>
                              <a:rPr lang="en-AU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i="0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=1</a:t>
                </a:r>
                <a:endParaRPr lang="en-AU" dirty="0"/>
              </a:p>
              <a:p>
                <a:r>
                  <a:rPr lang="en-US" dirty="0"/>
                  <a:t>This is an ellipse with </a:t>
                </a:r>
                <a:r>
                  <a:rPr lang="en-US" dirty="0" err="1"/>
                  <a:t>centre</a:t>
                </a:r>
                <a:r>
                  <a:rPr lang="en-US" dirty="0"/>
                  <a:t> (0,0) and axis intercepts at x=±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AU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and y=±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AU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5A7E13D-A59A-49C7-9364-9788FCB768D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270861"/>
                <a:ext cx="10770031" cy="4906102"/>
              </a:xfrm>
              <a:blipFill>
                <a:blip r:embed="rId4"/>
                <a:stretch>
                  <a:fillRect l="-1132" t="-1988" r="-79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 descr="PIC">
            <a:extLst>
              <a:ext uri="{FF2B5EF4-FFF2-40B4-BE49-F238E27FC236}">
                <a16:creationId xmlns:a16="http://schemas.microsoft.com/office/drawing/2014/main" id="{9676CB8C-6763-440F-BBF1-B1570F5B18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209" y="2290520"/>
            <a:ext cx="2914041" cy="2575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0964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91605-FC5E-431A-A669-839F16D2A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3261"/>
          </a:xfrm>
        </p:spPr>
        <p:txBody>
          <a:bodyPr>
            <a:normAutofit fontScale="90000"/>
          </a:bodyPr>
          <a:lstStyle/>
          <a:p>
            <a:r>
              <a:rPr lang="en-AU" dirty="0"/>
              <a:t>Example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5A7E13D-A59A-49C7-9364-9788FCB768D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70861"/>
                <a:ext cx="10515600" cy="4906102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/>
                  <a:t>For each of the following equations, sketch the graph of the corresponding ellipse. Give the coordinates of the </a:t>
                </a:r>
                <a:r>
                  <a:rPr lang="en-US" dirty="0" err="1"/>
                  <a:t>centre</a:t>
                </a:r>
                <a:r>
                  <a:rPr lang="en-US" dirty="0"/>
                  <a:t> and the axis intercepts.</a:t>
                </a:r>
              </a:p>
              <a:p>
                <a:pPr marL="0" indent="0">
                  <a:buNone/>
                </a:pPr>
                <a:r>
                  <a:rPr lang="en-US" dirty="0"/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−1)</m:t>
                            </m:r>
                          </m:e>
                          <m:sup>
                            <m:r>
                              <a:rPr lang="en-US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AU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AU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+2</m:t>
                            </m:r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AU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=</a:t>
                </a:r>
                <a:r>
                  <a:rPr lang="en-US" dirty="0"/>
                  <a:t>1</a:t>
                </a:r>
              </a:p>
              <a:p>
                <a:r>
                  <a:rPr lang="en-US" dirty="0"/>
                  <a:t>Solution</a:t>
                </a:r>
              </a:p>
              <a:p>
                <a:pPr marL="0" indent="0">
                  <a:buNone/>
                </a:pPr>
                <a:r>
                  <a:rPr lang="en-US" dirty="0"/>
                  <a:t>c. This is an ellipse with </a:t>
                </a:r>
                <a:r>
                  <a:rPr lang="en-US" dirty="0" err="1"/>
                  <a:t>centre</a:t>
                </a:r>
                <a:r>
                  <a:rPr lang="en-US" dirty="0"/>
                  <a:t> (1,−2).</a:t>
                </a:r>
              </a:p>
              <a:p>
                <a:r>
                  <a:rPr lang="en-US" dirty="0"/>
                  <a:t>To find the x-axis intercepts, let y=0. Then solving for x gives</a:t>
                </a:r>
              </a:p>
              <a:p>
                <a:r>
                  <a:rPr lang="en-US" dirty="0"/>
                  <a:t>x=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±2</m:t>
                        </m:r>
                        <m:rad>
                          <m:radPr>
                            <m:degHide m:val="on"/>
                            <m:ctrlP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rad>
                      </m:num>
                      <m:den>
                        <m:r>
                          <a:rPr lang="en-US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Likewise, to find the y-axis intercepts, let x=0. This gives</a:t>
                </a:r>
              </a:p>
              <a:p>
                <a:r>
                  <a:rPr lang="en-US" dirty="0"/>
                  <a:t>y=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−4</m:t>
                        </m:r>
                        <m:r>
                          <a:rPr lang="en-US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±</m:t>
                        </m:r>
                        <m:r>
                          <a:rPr lang="en-AU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ad>
                          <m:radPr>
                            <m:degHide m:val="on"/>
                            <m:ctrlP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AU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AU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5A7E13D-A59A-49C7-9364-9788FCB768D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70861"/>
                <a:ext cx="10515600" cy="4906102"/>
              </a:xfrm>
              <a:blipFill>
                <a:blip r:embed="rId4"/>
                <a:stretch>
                  <a:fillRect l="-1043" t="-1863" r="-580" b="-124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46" name="Picture 2" descr="PIC">
            <a:extLst>
              <a:ext uri="{FF2B5EF4-FFF2-40B4-BE49-F238E27FC236}">
                <a16:creationId xmlns:a16="http://schemas.microsoft.com/office/drawing/2014/main" id="{FDD94A45-137C-47F2-A350-1F816534FA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9998" y="2282207"/>
            <a:ext cx="2402121" cy="3304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0830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91605-FC5E-431A-A669-839F16D2A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11719" y="5695627"/>
            <a:ext cx="2245963" cy="859241"/>
          </a:xfrm>
        </p:spPr>
        <p:txBody>
          <a:bodyPr/>
          <a:lstStyle/>
          <a:p>
            <a:r>
              <a:rPr lang="en-AU" dirty="0"/>
              <a:t>Example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5A7E13D-A59A-49C7-9364-9788FCB768D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170481"/>
                <a:ext cx="10515600" cy="6400800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AU" dirty="0"/>
                  <a:t>Consider points A(−2,0) and B(2,0). Find the equation of the locus of points P satisfying AP+BP=8.</a:t>
                </a:r>
              </a:p>
              <a:p>
                <a:r>
                  <a:rPr lang="en-AU" dirty="0"/>
                  <a:t>Let (</a:t>
                </a:r>
                <a:r>
                  <a:rPr lang="en-AU" dirty="0" err="1"/>
                  <a:t>x,y</a:t>
                </a:r>
                <a:r>
                  <a:rPr lang="en-AU" dirty="0"/>
                  <a:t>) be the coordinates of point P. If AP+BP=8, then</a:t>
                </a:r>
              </a:p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AU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AU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AU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AU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</m:e>
                            </m:d>
                          </m:e>
                          <m:sup>
                            <m:r>
                              <a:rPr lang="en-AU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AU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AU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AU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AU" dirty="0"/>
                  <a:t>+</a:t>
                </a:r>
                <a:r>
                  <a:rPr lang="en-AU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AU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AU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AU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AU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d>
                          </m:e>
                          <m:sup>
                            <m:r>
                              <a:rPr lang="en-AU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AU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AU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AU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AU" dirty="0"/>
                  <a:t> =8   </a:t>
                </a:r>
              </a:p>
              <a:p>
                <a:r>
                  <a:rPr lang="en-AU" dirty="0"/>
                  <a:t>and so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AU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AU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AU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AU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</m:e>
                            </m:d>
                          </m:e>
                          <m:sup>
                            <m:r>
                              <a:rPr lang="en-AU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AU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AU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AU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AU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dirty="0"/>
                  <a:t>=8−</a:t>
                </a:r>
                <a:r>
                  <a:rPr lang="en-AU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AU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AU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AU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AU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d>
                          </m:e>
                          <m:sup>
                            <m:r>
                              <a:rPr lang="en-AU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AU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AU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AU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AU" dirty="0"/>
              </a:p>
              <a:p>
                <a:r>
                  <a:rPr lang="en-AU" dirty="0"/>
                  <a:t>Square both sides, then expand and simplify: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AU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AU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AU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+2</m:t>
                            </m:r>
                          </m:e>
                        </m:d>
                      </m:e>
                      <m:sup>
                        <m:r>
                          <a:rPr lang="en-AU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AU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AU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AU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AU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dirty="0"/>
                  <a:t>=64−16</a:t>
                </a:r>
                <a:r>
                  <a:rPr lang="en-AU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AU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AU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AU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AU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d>
                          </m:e>
                          <m:sup>
                            <m:r>
                              <a:rPr lang="en-AU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AU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AU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AU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AU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dirty="0"/>
                  <a:t>+(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AU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AU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−2</m:t>
                            </m:r>
                          </m:e>
                        </m:d>
                      </m:e>
                      <m:sup>
                        <m:r>
                          <a:rPr lang="en-AU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AU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AU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AU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AU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AU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AU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AU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dirty="0"/>
                  <a:t>+4x+4+</a:t>
                </a:r>
                <a:r>
                  <a:rPr lang="en-AU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AU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AU" dirty="0"/>
                  <a:t> =64−16</a:t>
                </a:r>
                <a:r>
                  <a:rPr lang="en-AU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AU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AU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AU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AU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d>
                          </m:e>
                          <m:sup>
                            <m:r>
                              <a:rPr lang="en-AU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AU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AU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AU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AU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dirty="0"/>
                  <a:t>+</a:t>
                </a:r>
                <a:r>
                  <a:rPr lang="en-AU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AU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AU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dirty="0"/>
                  <a:t>−4x+4+</a:t>
                </a:r>
                <a:r>
                  <a:rPr lang="en-AU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AU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AU" dirty="0"/>
                  <a:t> </a:t>
                </a:r>
              </a:p>
              <a:p>
                <a:r>
                  <a:rPr lang="en-AU" dirty="0"/>
                  <a:t>x−8 =−2</a:t>
                </a:r>
                <a:r>
                  <a:rPr lang="en-AU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AU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AU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AU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AU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d>
                          </m:e>
                          <m:sup>
                            <m:r>
                              <a:rPr lang="en-AU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AU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AU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AU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AU" dirty="0"/>
              </a:p>
              <a:p>
                <a:r>
                  <a:rPr lang="en-AU" dirty="0"/>
                  <a:t>Square both sides again: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AU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AU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AU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dirty="0"/>
                  <a:t>−16x+64=4(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AU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AU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dirty="0"/>
                  <a:t>−4x+4+</a:t>
                </a:r>
                <a:r>
                  <a:rPr lang="en-AU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AU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AU" dirty="0"/>
                  <a:t> )</a:t>
                </a:r>
              </a:p>
              <a:p>
                <a:r>
                  <a:rPr lang="en-AU" dirty="0"/>
                  <a:t>Simplifying yields</a:t>
                </a:r>
              </a:p>
              <a:p>
                <a:r>
                  <a:rPr lang="en-AU" dirty="0"/>
                  <a:t>3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AU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AU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dirty="0"/>
                  <a:t>+4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AU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AU" dirty="0"/>
                  <a:t> =48 </a:t>
                </a:r>
              </a:p>
              <a:p>
                <a:r>
                  <a:rPr lang="en-AU" dirty="0"/>
                  <a:t>i.e.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=1</a:t>
                </a:r>
              </a:p>
              <a:p>
                <a:r>
                  <a:rPr lang="en-AU" dirty="0"/>
                  <a:t>This is an ellipse with centre the origin and axis intercepts at x=±4 and y=±2</a:t>
                </a:r>
                <a:r>
                  <a:rPr lang="en-AU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AU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en-AU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dirty="0"/>
                  <a:t>.</a:t>
                </a:r>
              </a:p>
              <a:p>
                <a:r>
                  <a:rPr lang="en-AU" dirty="0"/>
                  <a:t>Every point P on the ellipse satisfies AP+BP=8.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5A7E13D-A59A-49C7-9364-9788FCB768D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70481"/>
                <a:ext cx="10515600" cy="6400800"/>
              </a:xfrm>
              <a:blipFill>
                <a:blip r:embed="rId4"/>
                <a:stretch>
                  <a:fillRect l="-638" t="-200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70" name="Picture 2" descr="PIC">
            <a:extLst>
              <a:ext uri="{FF2B5EF4-FFF2-40B4-BE49-F238E27FC236}">
                <a16:creationId xmlns:a16="http://schemas.microsoft.com/office/drawing/2014/main" id="{D3FCBF09-C348-4846-A8A0-CC9D9D6869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1222" y="1825692"/>
            <a:ext cx="3652578" cy="2544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5505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989</Words>
  <Application>Microsoft Office PowerPoint</Application>
  <PresentationFormat>Widescreen</PresentationFormat>
  <Paragraphs>76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Cambria Math</vt:lpstr>
      <vt:lpstr>Office Theme</vt:lpstr>
      <vt:lpstr>Ellipses</vt:lpstr>
      <vt:lpstr>Locus definition of an ellipse</vt:lpstr>
      <vt:lpstr>Drawing an ellipse</vt:lpstr>
      <vt:lpstr>Cartesian equations of ellipses</vt:lpstr>
      <vt:lpstr>Cartesian equations of ellipses</vt:lpstr>
      <vt:lpstr>Example </vt:lpstr>
      <vt:lpstr>Example </vt:lpstr>
      <vt:lpstr>Example </vt:lpstr>
      <vt:lpstr>Example </vt:lpstr>
      <vt:lpstr>Example </vt:lpstr>
      <vt:lpstr>Example </vt:lpstr>
      <vt:lpstr>Section 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Ellipses</dc:title>
  <dc:creator>Lyn ZHANG</dc:creator>
  <cp:lastModifiedBy>Lyn ZHANG</cp:lastModifiedBy>
  <cp:revision>13</cp:revision>
  <dcterms:created xsi:type="dcterms:W3CDTF">2021-09-24T01:32:30Z</dcterms:created>
  <dcterms:modified xsi:type="dcterms:W3CDTF">2021-09-24T02:53:16Z</dcterms:modified>
</cp:coreProperties>
</file>