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6" r:id="rId3"/>
    <p:sldId id="257" r:id="rId4"/>
    <p:sldId id="258" r:id="rId5"/>
    <p:sldId id="259" r:id="rId6"/>
    <p:sldId id="271" r:id="rId7"/>
    <p:sldId id="272" r:id="rId8"/>
    <p:sldId id="260" r:id="rId9"/>
    <p:sldId id="273" r:id="rId10"/>
    <p:sldId id="274" r:id="rId11"/>
    <p:sldId id="275" r:id="rId12"/>
    <p:sldId id="261" r:id="rId13"/>
    <p:sldId id="262" r:id="rId14"/>
    <p:sldId id="263" r:id="rId15"/>
    <p:sldId id="26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4A49CC-0977-435D-9E16-6E85A44C1BBF}" type="datetimeFigureOut">
              <a:rPr lang="en-AU" smtClean="0"/>
              <a:t>24/11/2021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3DE44C-46DC-4583-ADE8-411176B9D0C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5716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https://www.transum.org/Software/sw/Starter_of_the_day/Starter_December13.asp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3DE44C-46DC-4583-ADE8-411176B9D0CD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5337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F19C7-0E45-49CD-BBF3-D6A164B3C7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6EB0C-ADA1-4436-AF49-0E1882166F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C3F4A-F05E-4057-9365-BAE8A51F1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16BD8-53FD-4987-AC08-4654B15C6E78}" type="datetimeFigureOut">
              <a:rPr lang="en-AU" smtClean="0"/>
              <a:t>24/11/2021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CCEF2D-D63F-4EF2-9CC4-75F641A19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CBCA56-6D4E-41DD-9F36-2A02F1D25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8A5F6-D948-41FF-A67A-7F4E720341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88436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0F1A2-8407-4982-B684-3AF7AC71C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4348B-07F7-4B4D-A4FA-1D3542A838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068F93-F07A-4A3B-A0CD-1E56B49B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16BD8-53FD-4987-AC08-4654B15C6E78}" type="datetimeFigureOut">
              <a:rPr lang="en-AU" smtClean="0"/>
              <a:t>24/11/2021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4E75CD-420C-4160-B9F5-C398B96B5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196FE-F84C-4291-A58D-9A0207443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8A5F6-D948-41FF-A67A-7F4E720341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91863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254963-2073-47EB-B892-1DDBA07818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D49B9-9BE9-4170-8853-71A9A5F13E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5971F0-8E57-4B9E-941D-329A40983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16BD8-53FD-4987-AC08-4654B15C6E78}" type="datetimeFigureOut">
              <a:rPr lang="en-AU" smtClean="0"/>
              <a:t>24/11/2021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8BD982-842F-4EBD-A63D-2004340D0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D292DE-DE70-4591-871D-C305C4CB3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8A5F6-D948-41FF-A67A-7F4E720341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74423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8A835-F2C6-4250-B9BD-EC2A7D307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08CFC-CCD7-46CF-9804-5BC664097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34FB1-BD6C-4C18-8F26-FB84AE0CF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16BD8-53FD-4987-AC08-4654B15C6E78}" type="datetimeFigureOut">
              <a:rPr lang="en-AU" smtClean="0"/>
              <a:t>24/11/2021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21854-4113-4B9F-9322-E19F7D3EB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4C3B4F-5BA5-4D74-B6DE-F91E569F4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8A5F6-D948-41FF-A67A-7F4E720341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6451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53453-47D7-4927-9B69-620864A37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DD4B23-6E3D-4828-BF03-8BE24B1D86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CBFDC6-FDF9-49A1-BF4C-D679BC32B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16BD8-53FD-4987-AC08-4654B15C6E78}" type="datetimeFigureOut">
              <a:rPr lang="en-AU" smtClean="0"/>
              <a:t>24/11/2021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EC7801-606E-4C4A-AC3B-52468B17A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2F0492-D907-4647-B18C-90590EA31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8A5F6-D948-41FF-A67A-7F4E720341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773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BB5D7-2A0A-4DE8-9378-FB04B70B5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BF3EB5-1235-4AB6-8A64-B13A4B74C2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D5055F-A548-4F48-AEAE-98E58FE3DA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2FFECD-A8F3-4D43-94F6-BA47445DE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16BD8-53FD-4987-AC08-4654B15C6E78}" type="datetimeFigureOut">
              <a:rPr lang="en-AU" smtClean="0"/>
              <a:t>24/11/2021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EA6CED-B9D7-49FA-A03A-63FE797B9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5779F0-03FD-4C09-8805-8945930AD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8A5F6-D948-41FF-A67A-7F4E720341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0297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AFA57-9ABB-4DF3-8B41-3BEA49323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E1358E-8FA1-43CA-B22D-9863326E87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310E5D-120C-419E-A499-08466960F0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4229C5-92D8-4105-94A0-AC8214C2F0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77BDD4-D41B-4106-B7B6-F191FDBEAD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848115-B618-43E3-AE48-0714E625A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16BD8-53FD-4987-AC08-4654B15C6E78}" type="datetimeFigureOut">
              <a:rPr lang="en-AU" smtClean="0"/>
              <a:t>24/11/2021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458F42-9D55-4BDF-87D4-E9E2D96E9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B2BE72-B384-4E32-A5F6-48DE69611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8A5F6-D948-41FF-A67A-7F4E720341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7757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0D5B5-FBB7-46D6-8AE1-E169726B1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783B7C-67C5-47C3-BFD7-67F029135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16BD8-53FD-4987-AC08-4654B15C6E78}" type="datetimeFigureOut">
              <a:rPr lang="en-AU" smtClean="0"/>
              <a:t>24/11/2021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8CD90B-FEB8-4DEE-A442-03E4D4077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E98C9E-1170-49BD-AEB4-30A78BADB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8A5F6-D948-41FF-A67A-7F4E720341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0865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71E74F-9F5D-4A9A-BE5A-167EDEF13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16BD8-53FD-4987-AC08-4654B15C6E78}" type="datetimeFigureOut">
              <a:rPr lang="en-AU" smtClean="0"/>
              <a:t>24/11/2021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0DA21B-A8BD-45E7-BDAC-C51747F8E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61089C-339B-42C3-8B6C-199FBD366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8A5F6-D948-41FF-A67A-7F4E720341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58892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B2A84-67E8-411E-8827-4166A5EBA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AB65C-1E6D-4579-8F9E-41A2975BD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9E3163-FC54-491B-A11C-853867A98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718861-9619-46DD-9A46-6C6158F29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16BD8-53FD-4987-AC08-4654B15C6E78}" type="datetimeFigureOut">
              <a:rPr lang="en-AU" smtClean="0"/>
              <a:t>24/11/2021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E31413-9376-4A54-A359-43E208451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27A12B-1907-4E60-B877-13B07D694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8A5F6-D948-41FF-A67A-7F4E720341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7601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364DF-303D-4F8D-9CDE-A9E864F78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B0967D-B391-4A88-9ED3-901B122B1C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E962CC-C0EA-4E0D-94BF-BA9FAA014B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655690-3BFC-41A8-94CB-A1436EB80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16BD8-53FD-4987-AC08-4654B15C6E78}" type="datetimeFigureOut">
              <a:rPr lang="en-AU" smtClean="0"/>
              <a:t>24/11/2021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4727AC-9FCA-4548-9976-5B0BD7503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B28C96-789A-44F3-B277-E9904B1F6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8A5F6-D948-41FF-A67A-7F4E720341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55653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09A1A5-608F-4018-BE92-6FF0CB4F4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56CE40-C460-4B14-9107-5AAD003E54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E3031-175B-45B7-B808-839F7BB3A1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16BD8-53FD-4987-AC08-4654B15C6E78}" type="datetimeFigureOut">
              <a:rPr lang="en-AU" smtClean="0"/>
              <a:t>24/11/2021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1B61DE-F8C6-4FCF-8770-A5D680B9AB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97BE4E-E61B-4F44-8B78-4D4E8AC2E6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8A5F6-D948-41FF-A67A-7F4E720341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5170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Right_hyperbol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math.stackexchange.com/questions/358056/what-is-the-real-life-use-of-hyperbola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math.stackexchange.com/questions/358056/what-is-the-real-life-use-of-hyperbola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math.stackexchange.com/questions/358056/what-is-the-real-life-use-of-hyperbola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math.stackexchange.com/questions/358056/what-is-the-real-life-use-of-hyperbola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math.stackexchange.com/questions/358056/what-is-the-real-life-use-of-hyperbola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math.stackexchange.com/questions/358056/what-is-the-real-life-use-of-hyperbola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math.stackexchange.com/questions/358056/what-is-the-real-life-use-of-hyperbola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math.stackexchange.com/questions/358056/what-is-the-real-life-use-of-hyperbola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math.stackexchange.com/questions/358056/what-is-the-real-life-use-of-hyperbola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math.stackexchange.com/questions/358056/what-is-the-real-life-use-of-hyperbola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math.stackexchange.com/questions/358056/what-is-the-real-life-use-of-hyperbola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math.stackexchange.com/questions/358056/what-is-the-real-life-use-of-hyperbola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math.stackexchange.com/questions/358056/what-is-the-real-life-use-of-hyperbola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30DC5-0056-4584-9BFA-F5B72B6857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Hyperbolas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2CD48B-BADF-4EF5-8D6F-FA73CEF4C3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15E</a:t>
            </a:r>
          </a:p>
        </p:txBody>
      </p:sp>
    </p:spTree>
    <p:extLst>
      <p:ext uri="{BB962C8B-B14F-4D97-AF65-F5344CB8AC3E}">
        <p14:creationId xmlns:p14="http://schemas.microsoft.com/office/powerpoint/2010/main" val="1776730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5D593-858A-4741-9A0F-BCFDA3350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8580" y="6091749"/>
            <a:ext cx="2633420" cy="766251"/>
          </a:xfrm>
        </p:spPr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9550A2-8160-4592-9EB7-7AB9A918CD6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54983"/>
                <a:ext cx="9128502" cy="6478292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For each of the following equations, sketch the graph of the corresponding hyperbola. Give the coordinates of the </a:t>
                </a:r>
                <a:r>
                  <a:rPr lang="en-US" dirty="0" err="1"/>
                  <a:t>centre</a:t>
                </a:r>
                <a:r>
                  <a:rPr lang="en-US" dirty="0"/>
                  <a:t>, the axis intercepts and the equations of the asymptotes.</a:t>
                </a:r>
              </a:p>
              <a:p>
                <a:pPr marL="0" indent="0">
                  <a:buNone/>
                </a:pPr>
                <a:r>
                  <a:rPr lang="en-US" b="1" dirty="0">
                    <a:solidFill>
                      <a:schemeClr val="tx1"/>
                    </a:solidFill>
                  </a:rPr>
                  <a:t>c.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dirty="0"/>
                  <a:t>−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dirty="0"/>
                  <a:t>=1</a:t>
                </a:r>
              </a:p>
              <a:p>
                <a:r>
                  <a:rPr lang="en-US" dirty="0"/>
                  <a:t>First sketch the graph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=1. The asymptotes are y=x and y=−x. The </a:t>
                </a:r>
                <a:r>
                  <a:rPr lang="en-US" dirty="0" err="1"/>
                  <a:t>centre</a:t>
                </a:r>
                <a:r>
                  <a:rPr lang="en-US" dirty="0"/>
                  <a:t> is (0,0) and the axis intercepts are (1,0) and (−1,0).</a:t>
                </a:r>
              </a:p>
              <a:p>
                <a:r>
                  <a:rPr lang="en-US" dirty="0"/>
                  <a:t>Note: This hyperbola is called a rectangular hyperbola, as its asymptotes are perpendicular.</a:t>
                </a:r>
              </a:p>
              <a:p>
                <a:r>
                  <a:rPr lang="en-US" dirty="0"/>
                  <a:t>Now to sketch the graph of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dirty="0"/>
                  <a:t>−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dirty="0"/>
                  <a:t>=1</a:t>
                </a:r>
              </a:p>
              <a:p>
                <a:r>
                  <a:rPr lang="en-US" dirty="0"/>
                  <a:t>we apply the translation (</a:t>
                </a:r>
                <a:r>
                  <a:rPr lang="en-US" dirty="0" err="1"/>
                  <a:t>x,y</a:t>
                </a:r>
                <a:r>
                  <a:rPr lang="en-US" dirty="0"/>
                  <a:t>)→(x+1,y−2).</a:t>
                </a:r>
              </a:p>
              <a:p>
                <a:r>
                  <a:rPr lang="en-US" dirty="0"/>
                  <a:t>The new </a:t>
                </a:r>
                <a:r>
                  <a:rPr lang="en-US" dirty="0" err="1"/>
                  <a:t>centre</a:t>
                </a:r>
                <a:r>
                  <a:rPr lang="en-US" dirty="0"/>
                  <a:t> is (1,−2) and the asymptotes have equations y+2=±(x−1). That is, y=x−3 and y=−x−1.</a:t>
                </a:r>
              </a:p>
              <a:p>
                <a:r>
                  <a:rPr lang="en-US" dirty="0">
                    <a:solidFill>
                      <a:srgbClr val="0070C0"/>
                    </a:solidFill>
                  </a:rPr>
                  <a:t>Axis intercepts</a:t>
                </a:r>
              </a:p>
              <a:p>
                <a:r>
                  <a:rPr lang="en-US" dirty="0"/>
                  <a:t>If x=0, then y=−2.</a:t>
                </a:r>
              </a:p>
              <a:p>
                <a:r>
                  <a:rPr lang="en-US" dirty="0"/>
                  <a:t>If y=0, then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=5 and so x=1±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Therefore the axis intercepts are (0,−2) and (1±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,0).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9550A2-8160-4592-9EB7-7AB9A918CD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54983"/>
                <a:ext cx="9128502" cy="6478292"/>
              </a:xfrm>
              <a:blipFill>
                <a:blip r:embed="rId4"/>
                <a:stretch>
                  <a:fillRect l="-1002" t="-2164" r="-120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 descr="PIC">
            <a:extLst>
              <a:ext uri="{FF2B5EF4-FFF2-40B4-BE49-F238E27FC236}">
                <a16:creationId xmlns:a16="http://schemas.microsoft.com/office/drawing/2014/main" id="{4253E8B5-BF56-4C69-B0A8-CDC60D83EA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3183" y="0"/>
            <a:ext cx="2444213" cy="2875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PIC">
            <a:extLst>
              <a:ext uri="{FF2B5EF4-FFF2-40B4-BE49-F238E27FC236}">
                <a16:creationId xmlns:a16="http://schemas.microsoft.com/office/drawing/2014/main" id="{2B52CA61-A44D-4CCA-87CC-E2FE1FA0A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6367" y="3181030"/>
            <a:ext cx="3212962" cy="2526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7413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5D593-858A-4741-9A0F-BCFDA3350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668" y="256637"/>
            <a:ext cx="2633420" cy="766251"/>
          </a:xfrm>
        </p:spPr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9550A2-8160-4592-9EB7-7AB9A918CD6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193369"/>
                <a:ext cx="8167607" cy="5810950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For each of the following equations, sketch the graph of the corresponding hyperbola. Give the coordinates of the </a:t>
                </a:r>
                <a:r>
                  <a:rPr lang="en-US" dirty="0" err="1"/>
                  <a:t>centre</a:t>
                </a:r>
                <a:r>
                  <a:rPr lang="en-US" dirty="0"/>
                  <a:t>, the axis intercepts and the equations of the asymptotes.</a:t>
                </a:r>
              </a:p>
              <a:p>
                <a:pPr marL="0" indent="0">
                  <a:buNone/>
                </a:pPr>
                <a:r>
                  <a:rPr lang="en-US" dirty="0"/>
                  <a:t>d.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US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d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e>
                            </m:d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US" b="1" dirty="0">
                  <a:solidFill>
                    <a:schemeClr val="tx1"/>
                  </a:solidFill>
                </a:endParaRPr>
              </a:p>
              <a:p>
                <a:r>
                  <a:rPr lang="en-US" dirty="0"/>
                  <a:t>Solution</a:t>
                </a:r>
              </a:p>
              <a:p>
                <a:r>
                  <a:rPr lang="en-US" dirty="0"/>
                  <a:t>The graph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US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d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e>
                            </m:d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is obtained from the hyperbola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through the translation (</a:t>
                </a:r>
                <a:r>
                  <a:rPr lang="en-US" dirty="0" err="1"/>
                  <a:t>x,y</a:t>
                </a:r>
                <a:r>
                  <a:rPr lang="en-US" dirty="0"/>
                  <a:t>)→(x−2,y+1). Its </a:t>
                </a:r>
                <a:r>
                  <a:rPr lang="en-US" dirty="0" err="1"/>
                  <a:t>centre</a:t>
                </a:r>
                <a:r>
                  <a:rPr lang="en-US" dirty="0"/>
                  <a:t> will be (−2,1).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9550A2-8160-4592-9EB7-7AB9A918CD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193369"/>
                <a:ext cx="8167607" cy="5810950"/>
              </a:xfrm>
              <a:blipFill>
                <a:blip r:embed="rId4"/>
                <a:stretch>
                  <a:fillRect l="-1493" t="-1784" r="-238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146" name="Picture 2" descr="PIC">
            <a:extLst>
              <a:ext uri="{FF2B5EF4-FFF2-40B4-BE49-F238E27FC236}">
                <a16:creationId xmlns:a16="http://schemas.microsoft.com/office/drawing/2014/main" id="{421D00B8-6A65-449F-AD79-71626A4CAD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5914" y="56827"/>
            <a:ext cx="3558896" cy="2557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PIC">
            <a:extLst>
              <a:ext uri="{FF2B5EF4-FFF2-40B4-BE49-F238E27FC236}">
                <a16:creationId xmlns:a16="http://schemas.microsoft.com/office/drawing/2014/main" id="{04B19F52-822F-46CD-9F86-22607B9624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5913" y="3077423"/>
            <a:ext cx="3700481" cy="254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6786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5D593-858A-4741-9A0F-BCFDA3350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34227" y="4355024"/>
            <a:ext cx="2137475" cy="828244"/>
          </a:xfrm>
        </p:spPr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9550A2-8160-4592-9EB7-7AB9A918CD6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278970"/>
                <a:ext cx="10515600" cy="6213906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AU" dirty="0"/>
                  <a:t>Consider the points A(−2,0) and B(2,0). Find the equation of the locus of points P satisfying AP−BP=3.</a:t>
                </a:r>
              </a:p>
              <a:p>
                <a:r>
                  <a:rPr lang="en-AU" dirty="0"/>
                  <a:t>Solution</a:t>
                </a:r>
              </a:p>
              <a:p>
                <a:r>
                  <a:rPr lang="en-AU" dirty="0"/>
                  <a:t>Let (</a:t>
                </a:r>
                <a:r>
                  <a:rPr lang="en-AU" dirty="0" err="1"/>
                  <a:t>x,y</a:t>
                </a:r>
                <a:r>
                  <a:rPr lang="en-AU" dirty="0"/>
                  <a:t>) be the coordinates of point P.</a:t>
                </a:r>
              </a:p>
              <a:p>
                <a:r>
                  <a:rPr lang="en-AU" dirty="0"/>
                  <a:t>If AP−BP=3, then</a:t>
                </a: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A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A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AU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</m:e>
                            </m:d>
                          </m:e>
                          <m:sup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AU" dirty="0"/>
                  <a:t>−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A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A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AU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d>
                          </m:e>
                          <m:sup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AU" dirty="0"/>
                  <a:t> =3   and so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A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A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AU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</m:e>
                            </m:d>
                          </m:e>
                          <m:sup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=3+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A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A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AU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d>
                          </m:e>
                          <m:sup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AU" dirty="0"/>
              </a:p>
              <a:p>
                <a:r>
                  <a:rPr lang="en-AU" dirty="0"/>
                  <a:t>Square both sides, then expand and simplify: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+2</m:t>
                            </m:r>
                          </m:e>
                        </m:d>
                      </m:e>
                      <m: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=9+6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A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A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AU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d>
                          </m:e>
                          <m:sup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</m:e>
                      <m: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+4x+4+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=9+6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A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A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AU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d>
                          </m:e>
                          <m:sup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+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−4x+4+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dirty="0"/>
              </a:p>
              <a:p>
                <a:r>
                  <a:rPr lang="en-AU" dirty="0"/>
                  <a:t>8x−9 =6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A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A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AU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d>
                          </m:e>
                          <m:sup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AU" dirty="0"/>
              </a:p>
              <a:p>
                <a:r>
                  <a:rPr lang="en-AU" dirty="0"/>
                  <a:t>Note that this only holds if x≥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dirty="0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AU" i="0" dirty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AU" dirty="0"/>
                  <a:t>. Squaring both sides again gives</a:t>
                </a:r>
              </a:p>
              <a:p>
                <a:r>
                  <a:rPr lang="en-AU" dirty="0"/>
                  <a:t>64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−144x+81 =36(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−4x+4+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) </a:t>
                </a:r>
              </a:p>
              <a:p>
                <a:r>
                  <a:rPr lang="en-AU" dirty="0"/>
                  <a:t>28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−36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AU" dirty="0"/>
                  <a:t> =63 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  </m:t>
                    </m:r>
                  </m:oMath>
                </a14:m>
                <a:r>
                  <a:rPr lang="en-AU" dirty="0"/>
                  <a:t>for x≥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AU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dirty="0"/>
              </a:p>
              <a:p>
                <a:r>
                  <a:rPr lang="en-AU" dirty="0"/>
                  <a:t>This is the right branch of a hyperbola with centre the origin and x-axis intercept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AU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9550A2-8160-4592-9EB7-7AB9A918CD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278970"/>
                <a:ext cx="10515600" cy="6213906"/>
              </a:xfrm>
              <a:blipFill>
                <a:blip r:embed="rId4"/>
                <a:stretch>
                  <a:fillRect l="-696" t="-206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6065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5D593-858A-4741-9A0F-BCFDA3350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Hyperbola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550A2-8160-4592-9EB7-7AB9A918C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553773" cy="4351338"/>
          </a:xfrm>
        </p:spPr>
        <p:txBody>
          <a:bodyPr>
            <a:normAutofit/>
          </a:bodyPr>
          <a:lstStyle/>
          <a:p>
            <a:r>
              <a:rPr lang="en-US" dirty="0"/>
              <a:t>It can also be shown that a hyperbola is the locus of points P(</a:t>
            </a:r>
            <a:r>
              <a:rPr lang="en-US" dirty="0" err="1"/>
              <a:t>x,y</a:t>
            </a:r>
            <a:r>
              <a:rPr lang="en-US" dirty="0"/>
              <a:t>) satisfying</a:t>
            </a:r>
          </a:p>
          <a:p>
            <a:r>
              <a:rPr lang="en-US" dirty="0"/>
              <a:t>FP=</a:t>
            </a:r>
            <a:r>
              <a:rPr lang="en-US" dirty="0" err="1"/>
              <a:t>eRP</a:t>
            </a:r>
            <a:endParaRPr lang="en-US" dirty="0"/>
          </a:p>
          <a:p>
            <a:r>
              <a:rPr lang="en-US" dirty="0"/>
              <a:t>where F is a fixed point, e&gt;1 and RP is the perpendicular distance from P to a fixed line ℓ.</a:t>
            </a:r>
          </a:p>
          <a:p>
            <a:r>
              <a:rPr lang="en-US" dirty="0"/>
              <a:t>From the symmetry of the hyperbola, it is clear that there is a second point F′ and a second line ℓ′ such that F′P=</a:t>
            </a:r>
            <a:r>
              <a:rPr lang="en-US" dirty="0" err="1"/>
              <a:t>eR′P</a:t>
            </a:r>
            <a:r>
              <a:rPr lang="en-US" dirty="0"/>
              <a:t> defines the same locus, where R′P is the perpendicular distance from P to ℓ′.</a:t>
            </a:r>
            <a:endParaRPr lang="en-AU" dirty="0"/>
          </a:p>
        </p:txBody>
      </p:sp>
      <p:pic>
        <p:nvPicPr>
          <p:cNvPr id="7170" name="Picture 2" descr="PIC">
            <a:extLst>
              <a:ext uri="{FF2B5EF4-FFF2-40B4-BE49-F238E27FC236}">
                <a16:creationId xmlns:a16="http://schemas.microsoft.com/office/drawing/2014/main" id="{789B7B84-438E-4A98-8AA7-1E815BF6F8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1973" y="558006"/>
            <a:ext cx="2620604" cy="207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5984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5D593-858A-4741-9A0F-BCFDA3350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4330" y="5137518"/>
            <a:ext cx="2896892" cy="735255"/>
          </a:xfrm>
        </p:spPr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9550A2-8160-4592-9EB7-7AB9A918CD6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449452"/>
                <a:ext cx="10515600" cy="5966846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dirty="0"/>
                  <a:t>Find the equation of the locus of points P(</a:t>
                </a:r>
                <a:r>
                  <a:rPr lang="en-US" dirty="0" err="1"/>
                  <a:t>x,y</a:t>
                </a:r>
                <a:r>
                  <a:rPr lang="en-US" dirty="0"/>
                  <a:t>) that satisfy the property that the distance from P to the point F(1,0) is twice the distance MP, the perpendicular distance from P to the line with equation x=−2. That is, FP=2MP.</a:t>
                </a:r>
              </a:p>
              <a:p>
                <a:r>
                  <a:rPr lang="en-US" dirty="0"/>
                  <a:t>Solution</a:t>
                </a:r>
              </a:p>
              <a:p>
                <a:r>
                  <a:rPr lang="en-US" dirty="0"/>
                  <a:t>Let (</a:t>
                </a:r>
                <a:r>
                  <a:rPr lang="en-US" dirty="0" err="1"/>
                  <a:t>x,y</a:t>
                </a:r>
                <a:r>
                  <a:rPr lang="en-US" dirty="0"/>
                  <a:t>) be the coordinates of point P.</a:t>
                </a:r>
              </a:p>
              <a:p>
                <a:r>
                  <a:rPr lang="en-US" dirty="0"/>
                  <a:t>If FP=2MP, then</a:t>
                </a: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A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A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dirty="0"/>
                  <a:t>=2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A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A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AU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d>
                          </m:e>
                          <m:sup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r>
                  <a:rPr lang="en-US" dirty="0"/>
                  <a:t>Squaring both sides gives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</m:e>
                      <m: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−2x+1+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=4(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+4x+4) </a:t>
                </a:r>
              </a:p>
              <a:p>
                <a:r>
                  <a:rPr lang="en-US" dirty="0"/>
                  <a:t>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+18x−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+15 =0</a:t>
                </a:r>
              </a:p>
              <a:p>
                <a:r>
                  <a:rPr lang="en-US" dirty="0"/>
                  <a:t>By completing the square, we obtain</a:t>
                </a:r>
              </a:p>
              <a:p>
                <a:r>
                  <a:rPr lang="en-US" dirty="0"/>
                  <a:t>3(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+6x+9)−27−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+15 =0</a:t>
                </a:r>
              </a:p>
              <a:p>
                <a:r>
                  <a:rPr lang="en-US" dirty="0"/>
                  <a:t>3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+3</m:t>
                            </m:r>
                          </m:e>
                        </m:d>
                      </m:e>
                      <m: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=12 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e>
                            </m:d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US" b="1" dirty="0">
                  <a:solidFill>
                    <a:schemeClr val="tx1"/>
                  </a:solidFill>
                </a:endParaRPr>
              </a:p>
              <a:p>
                <a:r>
                  <a:rPr lang="en-US" dirty="0"/>
                  <a:t>This is a hyperbola with </a:t>
                </a:r>
                <a:r>
                  <a:rPr lang="en-US" dirty="0" err="1"/>
                  <a:t>centre</a:t>
                </a:r>
                <a:r>
                  <a:rPr lang="en-US" dirty="0"/>
                  <a:t> (−3,0).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9550A2-8160-4592-9EB7-7AB9A918CD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449452"/>
                <a:ext cx="10515600" cy="5966846"/>
              </a:xfrm>
              <a:blipFill>
                <a:blip r:embed="rId4"/>
                <a:stretch>
                  <a:fillRect l="-638" t="-214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194" name="Picture 2" descr="PIC">
            <a:extLst>
              <a:ext uri="{FF2B5EF4-FFF2-40B4-BE49-F238E27FC236}">
                <a16:creationId xmlns:a16="http://schemas.microsoft.com/office/drawing/2014/main" id="{0B4BC3E0-F5FE-49AF-863F-1F0B47D117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3462" y="1993962"/>
            <a:ext cx="3347529" cy="2571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PIC">
            <a:extLst>
              <a:ext uri="{FF2B5EF4-FFF2-40B4-BE49-F238E27FC236}">
                <a16:creationId xmlns:a16="http://schemas.microsoft.com/office/drawing/2014/main" id="{06F03D2C-40EE-433B-9123-69A6595FD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208" y="2294964"/>
            <a:ext cx="3347528" cy="226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2608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5D593-858A-4741-9A0F-BCFDA3350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Section summary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9550A2-8160-4592-9EB7-7AB9A918CD6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71959" y="1825625"/>
                <a:ext cx="11546237" cy="4351338"/>
              </a:xfrm>
            </p:spPr>
            <p:txBody>
              <a:bodyPr/>
              <a:lstStyle/>
              <a:p>
                <a:r>
                  <a:rPr lang="en-US" dirty="0"/>
                  <a:t>A </a:t>
                </a:r>
                <a:r>
                  <a:rPr lang="en-US" dirty="0">
                    <a:solidFill>
                      <a:srgbClr val="C00000"/>
                    </a:solidFill>
                  </a:rPr>
                  <a:t>hyperbola</a:t>
                </a:r>
                <a:r>
                  <a:rPr lang="en-US" dirty="0"/>
                  <a:t> is the locus of a point P that moves so that the difference between its distances from two fixed points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i="0" dirty="0" smtClean="0">
                            <a:latin typeface="Cambria Math" panose="02040503050406030204" pitchFamily="18" charset="0"/>
                          </a:rPr>
                          <m:t>F</m:t>
                        </m:r>
                      </m:e>
                      <m:sub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i="0" dirty="0" smtClean="0">
                            <a:latin typeface="Cambria Math" panose="02040503050406030204" pitchFamily="18" charset="0"/>
                          </a:rPr>
                          <m:t>F</m:t>
                        </m:r>
                      </m:e>
                      <m:sub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(called the </a:t>
                </a:r>
                <a:r>
                  <a:rPr lang="en-US" dirty="0">
                    <a:solidFill>
                      <a:srgbClr val="C00000"/>
                    </a:solidFill>
                  </a:rPr>
                  <a:t>foci</a:t>
                </a:r>
                <a:r>
                  <a:rPr lang="en-US" dirty="0"/>
                  <a:t>) is a constant. That is, ∣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i="0" dirty="0" smtClean="0">
                            <a:latin typeface="Cambria Math" panose="02040503050406030204" pitchFamily="18" charset="0"/>
                          </a:rPr>
                          <m:t>F</m:t>
                        </m:r>
                      </m:e>
                      <m:sub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P−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i="0" dirty="0" smtClean="0">
                            <a:latin typeface="Cambria Math" panose="02040503050406030204" pitchFamily="18" charset="0"/>
                          </a:rPr>
                          <m:t>F</m:t>
                        </m:r>
                      </m:e>
                      <m:sub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P∣=k</a:t>
                </a:r>
              </a:p>
              <a:p>
                <a:r>
                  <a:rPr lang="en-US" dirty="0"/>
                  <a:t>The graph of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𝒉</m:t>
                                </m:r>
                              </m:e>
                            </m:d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US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</m:e>
                            </m:d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𝒃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US" b="1" dirty="0">
                  <a:solidFill>
                    <a:schemeClr val="tx1"/>
                  </a:solidFill>
                </a:endParaRPr>
              </a:p>
              <a:p>
                <a:r>
                  <a:rPr lang="en-US" dirty="0"/>
                  <a:t>is a hyperbola </a:t>
                </a:r>
                <a:r>
                  <a:rPr lang="en-US" dirty="0" err="1"/>
                  <a:t>centred</a:t>
                </a:r>
                <a:r>
                  <a:rPr lang="en-US" dirty="0"/>
                  <a:t> at the point (</a:t>
                </a:r>
                <a:r>
                  <a:rPr lang="en-US" dirty="0" err="1"/>
                  <a:t>h,k</a:t>
                </a:r>
                <a:r>
                  <a:rPr lang="en-US" dirty="0"/>
                  <a:t>). The asymptotes are y−k=±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b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en-AU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(x−h).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9550A2-8160-4592-9EB7-7AB9A918CD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71959" y="1825625"/>
                <a:ext cx="11546237" cy="4351338"/>
              </a:xfrm>
              <a:blipFill>
                <a:blip r:embed="rId4"/>
                <a:stretch>
                  <a:fillRect l="-950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795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422CFEC-5E3A-45D2-9D09-B6A5E750E4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02425" y="190007"/>
            <a:ext cx="8765068" cy="6146310"/>
          </a:xfrm>
        </p:spPr>
      </p:pic>
    </p:spTree>
    <p:extLst>
      <p:ext uri="{BB962C8B-B14F-4D97-AF65-F5344CB8AC3E}">
        <p14:creationId xmlns:p14="http://schemas.microsoft.com/office/powerpoint/2010/main" val="1258238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5D593-858A-4741-9A0F-BCFDA3350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Locus definition of a hyperbola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9550A2-8160-4592-9EB7-7AB9A918CD6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777205"/>
                <a:ext cx="8260597" cy="4351338"/>
              </a:xfrm>
            </p:spPr>
            <p:txBody>
              <a:bodyPr/>
              <a:lstStyle/>
              <a:p>
                <a:r>
                  <a:rPr lang="en-US" dirty="0"/>
                  <a:t>A </a:t>
                </a:r>
                <a:r>
                  <a:rPr lang="en-US" dirty="0">
                    <a:solidFill>
                      <a:srgbClr val="FF0000"/>
                    </a:solidFill>
                  </a:rPr>
                  <a:t>hyperbola</a:t>
                </a:r>
                <a:r>
                  <a:rPr lang="en-US" dirty="0"/>
                  <a:t> is the locus of a point P that moves so that the difference between its distances from two fixed points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i="0" dirty="0" smtClean="0">
                            <a:latin typeface="Cambria Math" panose="02040503050406030204" pitchFamily="18" charset="0"/>
                          </a:rPr>
                          <m:t>F</m:t>
                        </m:r>
                      </m:e>
                      <m:sub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i="0" dirty="0" smtClean="0">
                            <a:latin typeface="Cambria Math" panose="02040503050406030204" pitchFamily="18" charset="0"/>
                          </a:rPr>
                          <m:t>F</m:t>
                        </m:r>
                      </m:e>
                      <m:sub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is a constant. That is,</a:t>
                </a:r>
              </a:p>
              <a:p>
                <a:r>
                  <a:rPr lang="en-US" dirty="0"/>
                  <a:t>∣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i="0" dirty="0" smtClean="0">
                            <a:latin typeface="Cambria Math" panose="02040503050406030204" pitchFamily="18" charset="0"/>
                          </a:rPr>
                          <m:t>F</m:t>
                        </m:r>
                      </m:e>
                      <m:sub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P−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i="0" dirty="0" smtClean="0">
                            <a:latin typeface="Cambria Math" panose="02040503050406030204" pitchFamily="18" charset="0"/>
                          </a:rPr>
                          <m:t>F</m:t>
                        </m:r>
                      </m:e>
                      <m:sub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P∣=k</a:t>
                </a:r>
              </a:p>
              <a:p>
                <a:r>
                  <a:rPr lang="en-US" dirty="0"/>
                  <a:t>Note: Points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i="0" dirty="0" smtClean="0">
                            <a:latin typeface="Cambria Math" panose="02040503050406030204" pitchFamily="18" charset="0"/>
                          </a:rPr>
                          <m:t>F</m:t>
                        </m:r>
                      </m:e>
                      <m:sub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i="0" dirty="0" smtClean="0">
                            <a:latin typeface="Cambria Math" panose="02040503050406030204" pitchFamily="18" charset="0"/>
                          </a:rPr>
                          <m:t>F</m:t>
                        </m:r>
                      </m:e>
                      <m:sub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are called the </a:t>
                </a:r>
                <a:r>
                  <a:rPr lang="en-US" b="1" dirty="0"/>
                  <a:t>foci</a:t>
                </a:r>
                <a:r>
                  <a:rPr lang="en-US" dirty="0"/>
                  <a:t> of the hyperbola.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9550A2-8160-4592-9EB7-7AB9A918CD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777205"/>
                <a:ext cx="8260597" cy="4351338"/>
              </a:xfrm>
              <a:blipFill>
                <a:blip r:embed="rId4"/>
                <a:stretch>
                  <a:fillRect l="-1328" t="-238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PIC">
            <a:extLst>
              <a:ext uri="{FF2B5EF4-FFF2-40B4-BE49-F238E27FC236}">
                <a16:creationId xmlns:a16="http://schemas.microsoft.com/office/drawing/2014/main" id="{2C13C51D-5197-4D6B-92E1-B43E928862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6877" y="1860860"/>
            <a:ext cx="2949127" cy="301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4830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5D593-858A-4741-9A0F-BCFDA3350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Locus definition of a hyperbola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9550A2-8160-4592-9EB7-7AB9A918CD6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The standard form of the Cartesian equation of a hyperbola </a:t>
                </a:r>
                <a:r>
                  <a:rPr lang="en-US" dirty="0" err="1"/>
                  <a:t>centred</a:t>
                </a:r>
                <a:r>
                  <a:rPr lang="en-US" dirty="0"/>
                  <a:t> at the origin is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𝒃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US" b="1" dirty="0">
                  <a:solidFill>
                    <a:schemeClr val="tx1"/>
                  </a:solidFill>
                </a:endParaRPr>
              </a:p>
              <a:p>
                <a:r>
                  <a:rPr lang="en-US" dirty="0"/>
                  <a:t>Applying the translation defined by (</a:t>
                </a:r>
                <a:r>
                  <a:rPr lang="en-US" dirty="0" err="1"/>
                  <a:t>x,y</a:t>
                </a:r>
                <a:r>
                  <a:rPr lang="en-US" dirty="0"/>
                  <a:t>)→(</a:t>
                </a:r>
                <a:r>
                  <a:rPr lang="en-US" dirty="0" err="1"/>
                  <a:t>x+h,y+k</a:t>
                </a:r>
                <a:r>
                  <a:rPr lang="en-US" dirty="0"/>
                  <a:t>), we can see the following result:</a:t>
                </a:r>
              </a:p>
              <a:p>
                <a:r>
                  <a:rPr lang="en-US" dirty="0"/>
                  <a:t>The graph of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𝒉</m:t>
                                </m:r>
                              </m:e>
                            </m:d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US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</m:e>
                            </m:d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𝒃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US" b="1" dirty="0">
                  <a:solidFill>
                    <a:schemeClr val="tx1"/>
                  </a:solidFill>
                </a:endParaRPr>
              </a:p>
              <a:p>
                <a:r>
                  <a:rPr lang="en-US" dirty="0"/>
                  <a:t>is a hyperbola </a:t>
                </a:r>
                <a:r>
                  <a:rPr lang="en-US" dirty="0" err="1"/>
                  <a:t>centred</a:t>
                </a:r>
                <a:r>
                  <a:rPr lang="en-US" dirty="0"/>
                  <a:t> at the point (</a:t>
                </a:r>
                <a:r>
                  <a:rPr lang="en-US" dirty="0" err="1"/>
                  <a:t>h,k</a:t>
                </a:r>
                <a:r>
                  <a:rPr lang="en-US" dirty="0"/>
                  <a:t>).</a:t>
                </a:r>
              </a:p>
              <a:p>
                <a:r>
                  <a:rPr lang="en-US" dirty="0"/>
                  <a:t>Note: Interchanging x and y in this equation produces another hyperbola (rotated by 90°).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9550A2-8160-4592-9EB7-7AB9A918CD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928" t="-3501" r="-116" b="-84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1055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5D593-858A-4741-9A0F-BCFDA3350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Asymptotes of the hyperbola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9550A2-8160-4592-9EB7-7AB9A918CD6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We now investigate the </a:t>
                </a:r>
                <a:r>
                  <a:rPr lang="en-US" dirty="0" err="1"/>
                  <a:t>behaviour</a:t>
                </a:r>
                <a:r>
                  <a:rPr lang="en-US" dirty="0"/>
                  <a:t> of the hyperbola as x→±</a:t>
                </a:r>
                <a14:m>
                  <m:oMath xmlns:m="http://schemas.openxmlformats.org/officeDocument/2006/math">
                    <m:r>
                      <a:rPr lang="en-US" dirty="0" smtClean="0">
                        <a:latin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en-US" dirty="0"/>
                  <a:t>. We first show that the hyperbola with equation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𝒃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US" b="1" dirty="0">
                  <a:solidFill>
                    <a:schemeClr val="tx1"/>
                  </a:solidFill>
                </a:endParaRPr>
              </a:p>
              <a:p>
                <a:r>
                  <a:rPr lang="en-US" dirty="0"/>
                  <a:t>has asymptotes</a:t>
                </a:r>
              </a:p>
              <a:p>
                <a:r>
                  <a:rPr lang="en-US" b="1" dirty="0"/>
                  <a:t>y=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den>
                    </m:f>
                  </m:oMath>
                </a14:m>
                <a:r>
                  <a:rPr lang="en-US" b="1" dirty="0"/>
                  <a:t>x     and     y=−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den>
                    </m:f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1" dirty="0" err="1"/>
                  <a:t>x</a:t>
                </a:r>
                <a:endParaRPr lang="en-AU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9550A2-8160-4592-9EB7-7AB9A918CD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9845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5D593-858A-4741-9A0F-BCFDA3350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3103"/>
          </a:xfrm>
        </p:spPr>
        <p:txBody>
          <a:bodyPr/>
          <a:lstStyle/>
          <a:p>
            <a:r>
              <a:rPr lang="en-AU" dirty="0"/>
              <a:t>Asymptotes of the hyperbola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9550A2-8160-4592-9EB7-7AB9A918CD6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379349"/>
                <a:ext cx="10515600" cy="4662677"/>
              </a:xfrm>
            </p:spPr>
            <p:txBody>
              <a:bodyPr>
                <a:normAutofit fontScale="77500" lnSpcReduction="20000"/>
              </a:bodyPr>
              <a:lstStyle/>
              <a:p>
                <a:pPr>
                  <a:lnSpc>
                    <a:spcPct val="110000"/>
                  </a:lnSpc>
                </a:pPr>
                <a:r>
                  <a:rPr lang="en-US" dirty="0"/>
                  <a:t>To see why this should be the case, we rearrange the equation of the hyperbola as follows:</a:t>
                </a:r>
              </a:p>
              <a:p>
                <a:pPr>
                  <a:lnSpc>
                    <a:spcPct val="11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𝒃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US" b="1" dirty="0">
                  <a:solidFill>
                    <a:schemeClr val="tx1"/>
                  </a:solidFill>
                </a:endParaRPr>
              </a:p>
              <a:p>
                <a:pPr>
                  <a:lnSpc>
                    <a:spcPct val="11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𝒃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/>
                  <a:t> =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−1 </a:t>
                </a:r>
              </a:p>
              <a:p>
                <a:pPr>
                  <a:lnSpc>
                    <a:spcPct val="11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dirty="0"/>
                  <a:t> =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𝒃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US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𝒃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/>
                  <a:t>(1−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/>
                  <a:t>)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dirty="0"/>
                  <a:t>If x→±</a:t>
                </a:r>
                <a14:m>
                  <m:oMath xmlns:m="http://schemas.openxmlformats.org/officeDocument/2006/math">
                    <m:r>
                      <a:rPr lang="en-US" dirty="0" smtClean="0">
                        <a:latin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en-US" dirty="0"/>
                  <a:t>, 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→0. Therefore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dirty="0"/>
                  <a:t> →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𝒃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/>
                  <a:t> as x→± </a:t>
                </a:r>
                <a14:m>
                  <m:oMath xmlns:m="http://schemas.openxmlformats.org/officeDocument/2006/math">
                    <m:r>
                      <a:rPr lang="en-US" dirty="0" smtClean="0">
                        <a:latin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en-US" dirty="0"/>
                  <a:t>. That is,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dirty="0"/>
                  <a:t>y→±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𝒃𝒙</m:t>
                        </m:r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den>
                    </m:f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  as   x→± </a:t>
                </a:r>
                <a14:m>
                  <m:oMath xmlns:m="http://schemas.openxmlformats.org/officeDocument/2006/math">
                    <m:r>
                      <a:rPr lang="en-US" dirty="0" smtClean="0">
                        <a:latin typeface="Cambria Math" panose="02040503050406030204" pitchFamily="18" charset="0"/>
                      </a:rPr>
                      <m:t>∞</m:t>
                    </m:r>
                  </m:oMath>
                </a14:m>
                <a:endParaRPr lang="en-US" dirty="0"/>
              </a:p>
              <a:p>
                <a:pPr>
                  <a:lnSpc>
                    <a:spcPct val="110000"/>
                  </a:lnSpc>
                </a:pPr>
                <a:r>
                  <a:rPr lang="en-US" dirty="0"/>
                  <a:t>Applying the translation defined by (</a:t>
                </a:r>
                <a:r>
                  <a:rPr lang="en-US" dirty="0" err="1"/>
                  <a:t>x,y</a:t>
                </a:r>
                <a:r>
                  <a:rPr lang="en-US" dirty="0"/>
                  <a:t>)→(</a:t>
                </a:r>
                <a:r>
                  <a:rPr lang="en-US" dirty="0" err="1"/>
                  <a:t>x+h,y+k</a:t>
                </a:r>
                <a:r>
                  <a:rPr lang="en-US" dirty="0"/>
                  <a:t>), we obtain the following result: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9550A2-8160-4592-9EB7-7AB9A918CD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379349"/>
                <a:ext cx="10515600" cy="4662677"/>
              </a:xfrm>
              <a:blipFill>
                <a:blip r:embed="rId4"/>
                <a:stretch>
                  <a:fillRect l="-638" t="-156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PIC">
            <a:extLst>
              <a:ext uri="{FF2B5EF4-FFF2-40B4-BE49-F238E27FC236}">
                <a16:creationId xmlns:a16="http://schemas.microsoft.com/office/drawing/2014/main" id="{6DAE8B5A-A73A-48DA-A6AB-416F02D609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0933" y="1915332"/>
            <a:ext cx="2961554" cy="3369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5721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5D593-858A-4741-9A0F-BCFDA3350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Asymptotes of the hyperbola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9550A2-8160-4592-9EB7-7AB9A918CD6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hyperbola with equation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𝒉</m:t>
                                </m:r>
                              </m:e>
                            </m:d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US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</m:e>
                            </m:d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𝒃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US" b="1" dirty="0">
                  <a:solidFill>
                    <a:schemeClr val="tx1"/>
                  </a:solidFill>
                </a:endParaRPr>
              </a:p>
              <a:p>
                <a:r>
                  <a:rPr lang="en-US" dirty="0"/>
                  <a:t>has asymptotes given by</a:t>
                </a:r>
              </a:p>
              <a:p>
                <a:r>
                  <a:rPr lang="en-US" dirty="0"/>
                  <a:t>y−k=±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den>
                    </m:f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(x−h)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9550A2-8160-4592-9EB7-7AB9A918CD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9412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5D593-858A-4741-9A0F-BCFDA3350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748" y="241139"/>
            <a:ext cx="2633420" cy="766251"/>
          </a:xfrm>
        </p:spPr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9550A2-8160-4592-9EB7-7AB9A918CD6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007390"/>
                <a:ext cx="11978378" cy="5500984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For each of the following equations, sketch the graph of the corresponding hyperbola. Give the coordinates of the </a:t>
                </a:r>
                <a:r>
                  <a:rPr lang="en-US" dirty="0" err="1"/>
                  <a:t>centre</a:t>
                </a:r>
                <a:r>
                  <a:rPr lang="en-US" dirty="0"/>
                  <a:t>, the axis intercepts and the equations of the asymptotes.</a:t>
                </a:r>
              </a:p>
              <a:p>
                <a:pPr marL="0" indent="0">
                  <a:buNone/>
                </a:pPr>
                <a:r>
                  <a:rPr lang="en-US" b="1" dirty="0">
                    <a:solidFill>
                      <a:schemeClr val="tx1"/>
                    </a:solidFill>
                  </a:rPr>
                  <a:t>a.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US" b="1" dirty="0">
                  <a:solidFill>
                    <a:schemeClr val="tx1"/>
                  </a:solidFill>
                </a:endParaRPr>
              </a:p>
              <a:p>
                <a:r>
                  <a:rPr lang="en-US" dirty="0"/>
                  <a:t>Solution</a:t>
                </a:r>
              </a:p>
              <a:p>
                <a:r>
                  <a:rPr lang="en-US" dirty="0"/>
                  <a:t>Since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dirty="0"/>
                  <a:t>, we have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dirty="0"/>
                  <a:t>(1−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/>
                  <a:t>Thus the equations of the asymptotes are y=±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x.</a:t>
                </a:r>
              </a:p>
              <a:p>
                <a:r>
                  <a:rPr lang="en-US" dirty="0"/>
                  <a:t>If y=0, then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=9 and so x=±3. The x-axis intercepts are (3,0) and (−3,0). The </a:t>
                </a:r>
                <a:r>
                  <a:rPr lang="en-US" dirty="0" err="1"/>
                  <a:t>centre</a:t>
                </a:r>
                <a:r>
                  <a:rPr lang="en-US" dirty="0"/>
                  <a:t> is (0,0).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9550A2-8160-4592-9EB7-7AB9A918CD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007390"/>
                <a:ext cx="11978378" cy="5500984"/>
              </a:xfrm>
              <a:blipFill>
                <a:blip r:embed="rId4"/>
                <a:stretch>
                  <a:fillRect l="-1018" t="-243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 descr="PIC">
            <a:extLst>
              <a:ext uri="{FF2B5EF4-FFF2-40B4-BE49-F238E27FC236}">
                <a16:creationId xmlns:a16="http://schemas.microsoft.com/office/drawing/2014/main" id="{ABEEB914-4CE9-4CA2-996D-430BF3810D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1803" y="1954266"/>
            <a:ext cx="3806575" cy="3005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8883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5D593-858A-4741-9A0F-BCFDA3350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5143" y="105985"/>
            <a:ext cx="2633420" cy="766251"/>
          </a:xfrm>
        </p:spPr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9550A2-8160-4592-9EB7-7AB9A918CD6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976393"/>
                <a:ext cx="10515600" cy="5392496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For each of the following equations, sketch the graph of the corresponding hyperbola. Give the coordinates of the </a:t>
                </a:r>
                <a:r>
                  <a:rPr lang="en-US" dirty="0" err="1"/>
                  <a:t>centre</a:t>
                </a:r>
                <a:r>
                  <a:rPr lang="en-US" dirty="0"/>
                  <a:t>, the axis intercepts and the equations of the asymptotes.</a:t>
                </a:r>
              </a:p>
              <a:p>
                <a:pPr marL="0" indent="0">
                  <a:buNone/>
                </a:pPr>
                <a:r>
                  <a:rPr lang="en-US" b="1" dirty="0">
                    <a:solidFill>
                      <a:schemeClr val="tx1"/>
                    </a:solidFill>
                  </a:rPr>
                  <a:t>b.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US" b="1" dirty="0">
                  <a:solidFill>
                    <a:schemeClr val="tx1"/>
                  </a:solidFill>
                </a:endParaRPr>
              </a:p>
              <a:p>
                <a:r>
                  <a:rPr lang="en-US" dirty="0"/>
                  <a:t>Solution</a:t>
                </a:r>
              </a:p>
              <a:p>
                <a:r>
                  <a:rPr lang="en-US" dirty="0"/>
                  <a:t>Since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dirty="0"/>
                  <a:t>, we have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𝟗</m:t>
                            </m:r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(1+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/>
                  <a:t>Thus the equations of the asymptotes are y=±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x.</a:t>
                </a:r>
              </a:p>
              <a:p>
                <a:r>
                  <a:rPr lang="en-US" dirty="0"/>
                  <a:t>The y-axis intercepts are (0,3) and (0,−3). The </a:t>
                </a:r>
                <a:r>
                  <a:rPr lang="en-US" dirty="0" err="1"/>
                  <a:t>centre</a:t>
                </a:r>
                <a:r>
                  <a:rPr lang="en-US" dirty="0"/>
                  <a:t> is (0,0).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9550A2-8160-4592-9EB7-7AB9A918CD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976393"/>
                <a:ext cx="10515600" cy="5392496"/>
              </a:xfrm>
              <a:blipFill>
                <a:blip r:embed="rId4"/>
                <a:stretch>
                  <a:fillRect l="-1159" t="-1808" r="-81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 descr="PIC">
            <a:extLst>
              <a:ext uri="{FF2B5EF4-FFF2-40B4-BE49-F238E27FC236}">
                <a16:creationId xmlns:a16="http://schemas.microsoft.com/office/drawing/2014/main" id="{4355C55D-29EA-45FE-829B-BFBB9D0620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7228" y="1902256"/>
            <a:ext cx="3377678" cy="3847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8314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1360</Words>
  <Application>Microsoft Office PowerPoint</Application>
  <PresentationFormat>Widescreen</PresentationFormat>
  <Paragraphs>108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Office Theme</vt:lpstr>
      <vt:lpstr>Hyperbolas</vt:lpstr>
      <vt:lpstr>PowerPoint Presentation</vt:lpstr>
      <vt:lpstr>Locus definition of a hyperbola</vt:lpstr>
      <vt:lpstr>Locus definition of a hyperbola </vt:lpstr>
      <vt:lpstr>Asymptotes of the hyperbola</vt:lpstr>
      <vt:lpstr>Asymptotes of the hyperbola</vt:lpstr>
      <vt:lpstr>Asymptotes of the hyperbola</vt:lpstr>
      <vt:lpstr>Example </vt:lpstr>
      <vt:lpstr>Example </vt:lpstr>
      <vt:lpstr>Example </vt:lpstr>
      <vt:lpstr>Example </vt:lpstr>
      <vt:lpstr>Example </vt:lpstr>
      <vt:lpstr>Hyperbola </vt:lpstr>
      <vt:lpstr>Example </vt:lpstr>
      <vt:lpstr>Section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Hyperbolas</dc:title>
  <dc:creator>Lyn ZHANG</dc:creator>
  <cp:lastModifiedBy>Lyn ZHANG</cp:lastModifiedBy>
  <cp:revision>8</cp:revision>
  <dcterms:created xsi:type="dcterms:W3CDTF">2021-09-24T02:54:06Z</dcterms:created>
  <dcterms:modified xsi:type="dcterms:W3CDTF">2021-11-24T00:26:44Z</dcterms:modified>
</cp:coreProperties>
</file>