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4ECE-BF8F-4EDA-8380-DFC85420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10E55-6DE6-479C-9819-EECA6710E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06042-322F-4DCB-BFE6-7A4FABD2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28EB2-4CFA-466B-812E-F0C09761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C6A27-F952-4A06-951C-C786228C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24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EE42-39B8-4B9C-A868-42BEDC87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B7191-B447-4281-9210-F08C387B5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2917-21E3-4B8C-9807-31146884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5573C-017B-49DB-8474-B1297E62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E3BA5-C7D1-43BB-AABD-FB4264C2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78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770AE-4AC3-4703-BCA8-CF6FE2A10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C67AC-38C7-4FBA-B20F-E00FE860E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6407-ABD9-45FA-BF0F-6084E49D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26499-3D9A-41CB-A08E-C1D7E61B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E3B50-0B55-477A-9B77-4607B018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2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779B-ABF5-4608-B317-C9B00B63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BDAC-EE73-4277-BC31-9D19412F4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22B4-B2BF-46BD-AF54-E6AF8BCD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2C81E-92D4-45E4-8AE8-406EDEB1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C33B-FC66-4AA7-992E-BCC61057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915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466B-6457-4B69-806C-87B21C32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220AE-7C2D-4F9F-8B1E-48A6BED4E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64E83-8292-4E60-B2FC-06083203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FCBD6-A6C4-4E00-BF6D-CDB3F554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5D4C-C266-4B1C-B860-3B7F4ED9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08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9B18-BC66-4048-AC94-66DBEA8C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9DA7E-8D70-4425-B91C-0A91016A1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BAA9C-1D8D-450B-BA03-54ACCB98B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74881-991E-467F-ACB9-2AAD152F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E5482-631A-4AFA-9A6E-63DED90A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C867B-B06D-4D0F-8AEF-CD309D94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19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85C6-F20F-4CB7-BC53-60804D83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9E1FB-F0AD-4CD4-84B8-90BC850BF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D7A49-B909-4F84-9029-4289C3BF3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87E7B-ECE8-4D83-9CA9-B2B0F15F9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7FB10-5CE4-4307-B00D-7368FD680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2693A-4A36-4179-A0FE-AD4EDF0E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9D92B-5527-469F-9D4E-AA22E90F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9FB68-969A-4A93-B93F-E325E3C4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9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BB00-C2A3-45EB-A454-1EFFA38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F84FA-DE17-4519-93F4-52AA1268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78385-ADD1-4B35-892F-6998AA4A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AF010-3F02-48FF-A8A2-810BFFBD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30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A9637-A4CE-489C-850B-09C067FD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57C7B-D154-436D-98A3-1D4CA4B8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F7E43-D838-4AA3-8544-3E0CFCBA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45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238C-63C3-4FA1-87C2-E60A095C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FE63-86D3-442D-B0B4-BF96A0659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0A2C6-7193-4CBA-AC3E-2A2282CC0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D4B7E-9F99-46F2-90E9-F3CD52C7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58CF4-54F1-493B-9FA3-C330BC0B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75143-1D0B-4457-97F5-3D4A4D2D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2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3647-105F-407A-9C68-6C2CC4BB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1C27E-BBE0-4C9A-B6FF-8D2DF97E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24D47-8956-4786-A9B3-8071F4F13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51F0E-EA16-47DE-AFAA-90AB26CF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D9FE8-D526-4E8F-B81A-52D6F1B6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F9231-AF45-4A87-9233-ECFCACF1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62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A5368-1E2B-4F15-9D3E-BEF9E0FA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E6968-D49C-47AB-8442-020426D71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77CF6-E329-4C36-BCC3-E4B46EFA7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78E3-69F2-4D53-870E-DFEAA9245F1A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69698-9D44-4E6B-B1EB-C22EDE85A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75E2-BB6F-4D0F-BDCA-31FBF116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858C-8A7A-4012-BEA6-46D514EDB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387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85407/what-is-a-the-intuition-behind-a-parametric-equa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998211/helix-perpendicular-to-parametric-equ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6055-6F23-4A29-822D-1576D151C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Parametric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BBE39-9C3A-4F20-9CF6-8887D38783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15F</a:t>
            </a:r>
          </a:p>
        </p:txBody>
      </p:sp>
    </p:spTree>
    <p:extLst>
      <p:ext uri="{BB962C8B-B14F-4D97-AF65-F5344CB8AC3E}">
        <p14:creationId xmlns:p14="http://schemas.microsoft.com/office/powerpoint/2010/main" val="250490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Hyperbolas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can </a:t>
                </a:r>
                <a:r>
                  <a:rPr lang="en-US" dirty="0" err="1"/>
                  <a:t>parameterise</a:t>
                </a:r>
                <a:r>
                  <a:rPr lang="en-US" dirty="0"/>
                  <a:t> a hyperbola using the equations</a:t>
                </a:r>
              </a:p>
              <a:p>
                <a:r>
                  <a:rPr lang="en-US" dirty="0"/>
                  <a:t>x=</a:t>
                </a:r>
                <a:r>
                  <a:rPr lang="en-US" dirty="0" err="1"/>
                  <a:t>asect</a:t>
                </a:r>
                <a:r>
                  <a:rPr lang="en-US" dirty="0"/>
                  <a:t>    and    y=</a:t>
                </a:r>
                <a:r>
                  <a:rPr lang="en-US" dirty="0" err="1"/>
                  <a:t>btant</a:t>
                </a:r>
                <a:endParaRPr lang="en-US" dirty="0"/>
              </a:p>
              <a:p>
                <a:r>
                  <a:rPr lang="en-US" dirty="0"/>
                  <a:t>From these two equations, we can find the more familiar Cartesian equation: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=sect     and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=tant</a:t>
                </a:r>
              </a:p>
              <a:p>
                <a:r>
                  <a:rPr lang="en-US" dirty="0"/>
                  <a:t>giving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ec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</a:p>
              <a:p>
                <a:r>
                  <a:rPr lang="en-US" dirty="0"/>
                  <a:t>which is the standard form of a hyperbola </a:t>
                </a:r>
                <a:r>
                  <a:rPr lang="en-US" dirty="0" err="1"/>
                  <a:t>centred</a:t>
                </a:r>
                <a:r>
                  <a:rPr lang="en-US" dirty="0"/>
                  <a:t> at the origin.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b="-21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4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756"/>
          </a:xfrm>
        </p:spPr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01858"/>
                <a:ext cx="12192000" cy="487510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a. Find the Cartesian equation of the hyperbola defined by the parametric equations</a:t>
                </a:r>
              </a:p>
              <a:p>
                <a:r>
                  <a:rPr lang="en-US" dirty="0"/>
                  <a:t>x=3sect−1    and    y=2tant+2</a:t>
                </a:r>
              </a:p>
              <a:p>
                <a:pPr marL="0" indent="0">
                  <a:buNone/>
                </a:pPr>
                <a:r>
                  <a:rPr lang="en-US" dirty="0"/>
                  <a:t>b. Find parametric equations for the hyperbola with Cartesian equation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</a:p>
              <a:p>
                <a:r>
                  <a:rPr lang="en-US" dirty="0"/>
                  <a:t>Solution</a:t>
                </a:r>
              </a:p>
              <a:p>
                <a:pPr marL="514350" indent="-514350">
                  <a:buAutoNum type="alphaLcPeriod"/>
                </a:pPr>
                <a:r>
                  <a:rPr lang="en-US" dirty="0"/>
                  <a:t>We rearrange each equation to isolate sect and tant respectively. This gives</a:t>
                </a:r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=sect  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=tant</a:t>
                </a:r>
              </a:p>
              <a:p>
                <a:r>
                  <a:rPr lang="en-US" dirty="0"/>
                  <a:t>and therefore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ec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</a:p>
              <a:p>
                <a:r>
                  <a:rPr lang="en-US" dirty="0"/>
                  <a:t>So each point on the graph lies on the hyperbola with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1)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=1.</a:t>
                </a:r>
              </a:p>
              <a:p>
                <a:pPr marL="0" indent="0">
                  <a:buNone/>
                </a:pPr>
                <a:r>
                  <a:rPr lang="en-US" dirty="0"/>
                  <a:t>b. We let     sect=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0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/>
                  <a:t>and    tant=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Giving     x=2sect−2    and    y=4tant+3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01858"/>
                <a:ext cx="12192000" cy="4875105"/>
              </a:xfrm>
              <a:blipFill>
                <a:blip r:embed="rId4"/>
                <a:stretch>
                  <a:fillRect l="-800" t="-2879" b="-13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35255"/>
          </a:xfrm>
        </p:spPr>
        <p:txBody>
          <a:bodyPr>
            <a:normAutofit fontScale="90000"/>
          </a:bodyPr>
          <a:lstStyle/>
          <a:p>
            <a:r>
              <a:rPr lang="en-AU" dirty="0"/>
              <a:t>Example -- </a:t>
            </a:r>
            <a:r>
              <a:rPr lang="en-US" dirty="0"/>
              <a:t>Parametric equations with restricted domains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10346"/>
                <a:ext cx="9345478" cy="47511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Eliminate the parameter to determine the graph of the </a:t>
                </a:r>
                <a:r>
                  <a:rPr lang="en-US" dirty="0" err="1"/>
                  <a:t>parameterised</a:t>
                </a:r>
                <a:r>
                  <a:rPr lang="en-US" dirty="0"/>
                  <a:t> curve</a:t>
                </a:r>
              </a:p>
              <a:p>
                <a:r>
                  <a:rPr lang="en-US" dirty="0"/>
                  <a:t>x=t−1,y=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−2t+1  for   0≤t≤2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Substitute t=x+1 from the first equation into the second equation, giving</a:t>
                </a:r>
              </a:p>
              <a:p>
                <a:r>
                  <a:rPr lang="en-US" dirty="0"/>
                  <a:t>y=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−2(x+1)+1=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+2x+1−2x−2+1=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0≤t≤2, it follows that −1≤x≤1.</a:t>
                </a:r>
              </a:p>
              <a:p>
                <a:r>
                  <a:rPr lang="en-US" dirty="0"/>
                  <a:t>Therefore, as t increases from 0 to 2, the point travels along the parabola y=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from (−1,1) to (1,1).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0346"/>
                <a:ext cx="9345478" cy="4751119"/>
              </a:xfrm>
              <a:blipFill>
                <a:blip r:embed="rId4"/>
                <a:stretch>
                  <a:fillRect l="-1174" t="-2051" b="-24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PIC">
            <a:extLst>
              <a:ext uri="{FF2B5EF4-FFF2-40B4-BE49-F238E27FC236}">
                <a16:creationId xmlns:a16="http://schemas.microsoft.com/office/drawing/2014/main" id="{71EDB5CD-7C6C-4426-AC8A-9A1BC1A8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340" y="1414221"/>
            <a:ext cx="3074254" cy="25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 of curves defined parametrically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FF315-4F24-46D6-B6F9-C2B1E270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often difficult to find the intersection of two curves defined parametrically. This is because, although the curves may intersect, they might do so for different values of the parameter t.</a:t>
            </a:r>
          </a:p>
          <a:p>
            <a:endParaRPr lang="en-US" dirty="0"/>
          </a:p>
          <a:p>
            <a:r>
              <a:rPr lang="en-US" dirty="0"/>
              <a:t>In many instances, it is easiest to find the points of intersection using the Cartesian equations for the two curves.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600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763"/>
          </a:xfrm>
        </p:spPr>
        <p:txBody>
          <a:bodyPr>
            <a:normAutofit fontScale="90000"/>
          </a:bodyPr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8868"/>
                <a:ext cx="10515600" cy="496809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Find the points of intersection of the circle and line defined by the parametric equations:</a:t>
                </a:r>
              </a:p>
              <a:p>
                <a:r>
                  <a:rPr lang="en-US" dirty="0"/>
                  <a:t>Circle     x=5cost    and    y=5sint</a:t>
                </a:r>
              </a:p>
              <a:p>
                <a:r>
                  <a:rPr lang="en-US" dirty="0"/>
                  <a:t>Line      x=t−3    and    y=2t−8</a:t>
                </a:r>
              </a:p>
              <a:p>
                <a:r>
                  <a:rPr lang="en-US" dirty="0"/>
                  <a:t>The Cartesian equation of the circle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=25.</a:t>
                </a:r>
              </a:p>
              <a:p>
                <a:r>
                  <a:rPr lang="en-US" dirty="0"/>
                  <a:t>The Cartesian equation of the line is y=2x−2.</a:t>
                </a:r>
              </a:p>
              <a:p>
                <a:r>
                  <a:rPr lang="en-US" dirty="0"/>
                  <a:t>Substituting the second equation into the first gives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=25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−8x+4 =25 </a:t>
                </a:r>
              </a:p>
              <a:p>
                <a:r>
                  <a:rPr lang="en-US" dirty="0"/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−8x−21 =0</a:t>
                </a:r>
              </a:p>
              <a:p>
                <a:r>
                  <a:rPr lang="en-US" dirty="0"/>
                  <a:t>(x−3)(5x+7) =0</a:t>
                </a:r>
              </a:p>
              <a:p>
                <a:r>
                  <a:rPr lang="en-US" dirty="0"/>
                  <a:t>This gives solutions x=3 and x=−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Substituting these into the equation y=2x−2 gives y=4 and y= 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respectively.</a:t>
                </a:r>
              </a:p>
              <a:p>
                <a:r>
                  <a:rPr lang="en-US" dirty="0"/>
                  <a:t>The points of intersection are (3,4) and (−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8868"/>
                <a:ext cx="10515600" cy="4968095"/>
              </a:xfrm>
              <a:blipFill>
                <a:blip r:embed="rId4"/>
                <a:stretch>
                  <a:fillRect l="-522" t="-22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PIC">
            <a:extLst>
              <a:ext uri="{FF2B5EF4-FFF2-40B4-BE49-F238E27FC236}">
                <a16:creationId xmlns:a16="http://schemas.microsoft.com/office/drawing/2014/main" id="{606F60F5-A387-4824-B03C-2C1E4369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41" y="1734841"/>
            <a:ext cx="3087337" cy="26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Plot the graph of the parametric curve given by x=2cos(3t) and y=2sin(3t).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=1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dirty="0"/>
                  <a:t> =1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ow do you graph x^2+y^2=4? | Socratic">
            <a:extLst>
              <a:ext uri="{FF2B5EF4-FFF2-40B4-BE49-F238E27FC236}">
                <a16:creationId xmlns:a16="http://schemas.microsoft.com/office/drawing/2014/main" id="{66C98799-340A-48FF-8489-838C3FC02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90" y="2321113"/>
            <a:ext cx="4044976" cy="39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980"/>
            <a:ext cx="10515600" cy="815881"/>
          </a:xfrm>
        </p:spPr>
        <p:txBody>
          <a:bodyPr/>
          <a:lstStyle/>
          <a:p>
            <a:r>
              <a:rPr lang="en-AU" dirty="0"/>
              <a:t>Section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FF315-4F24-46D6-B6F9-C2B1E270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900"/>
            <a:ext cx="10515600" cy="4788063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parametric curve </a:t>
            </a:r>
            <a:r>
              <a:rPr lang="en-US" dirty="0"/>
              <a:t>in the plane is a pair of functions</a:t>
            </a:r>
          </a:p>
          <a:p>
            <a:r>
              <a:rPr lang="en-US" dirty="0"/>
              <a:t>x=f(t)    and    y=g(t)</a:t>
            </a:r>
          </a:p>
          <a:p>
            <a:r>
              <a:rPr lang="en-US" dirty="0"/>
              <a:t>where t is called the </a:t>
            </a:r>
            <a:r>
              <a:rPr lang="en-US" b="1" dirty="0"/>
              <a:t>parameter</a:t>
            </a:r>
            <a:r>
              <a:rPr lang="en-US" dirty="0"/>
              <a:t> of the curve. For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sometimes find the Cartesian equation of a parametric curve by eliminating t and solving for y in terms of x.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9F2B7D2-8F41-4AC4-B8C7-4FEF045307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0282874"/>
                  </p:ext>
                </p:extLst>
              </p:nvPr>
            </p:nvGraphicFramePr>
            <p:xfrm>
              <a:off x="2450454" y="2980921"/>
              <a:ext cx="6749082" cy="17799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9694">
                      <a:extLst>
                        <a:ext uri="{9D8B030D-6E8A-4147-A177-3AD203B41FA5}">
                          <a16:colId xmlns:a16="http://schemas.microsoft.com/office/drawing/2014/main" val="1522695431"/>
                        </a:ext>
                      </a:extLst>
                    </a:gridCol>
                    <a:gridCol w="2249694">
                      <a:extLst>
                        <a:ext uri="{9D8B030D-6E8A-4147-A177-3AD203B41FA5}">
                          <a16:colId xmlns:a16="http://schemas.microsoft.com/office/drawing/2014/main" val="152352166"/>
                        </a:ext>
                      </a:extLst>
                    </a:gridCol>
                    <a:gridCol w="2249694">
                      <a:extLst>
                        <a:ext uri="{9D8B030D-6E8A-4147-A177-3AD203B41FA5}">
                          <a16:colId xmlns:a16="http://schemas.microsoft.com/office/drawing/2014/main" val="1843913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Cartesian equation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Parametric equations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155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Circle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+</a:t>
                          </a:r>
                          <a:r>
                            <a:rPr lang="en-US" dirty="0">
                              <a:solidFill>
                                <a:srgbClr val="836967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=</a:t>
                          </a:r>
                          <a:r>
                            <a:rPr lang="en-US" dirty="0">
                              <a:solidFill>
                                <a:srgbClr val="836967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</a:t>
                          </a:r>
                          <a:r>
                            <a:rPr lang="en-US" dirty="0" err="1"/>
                            <a:t>rcost</a:t>
                          </a:r>
                          <a:r>
                            <a:rPr lang="en-US" dirty="0"/>
                            <a:t> and y=</a:t>
                          </a:r>
                          <a:r>
                            <a:rPr lang="en-US" dirty="0" err="1"/>
                            <a:t>rsint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745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Ellipse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dirty="0"/>
                            <a:t> +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=</a:t>
                          </a:r>
                          <a:r>
                            <a:rPr lang="en-US" dirty="0">
                              <a:solidFill>
                                <a:srgbClr val="836967"/>
                              </a:solidFill>
                            </a:rPr>
                            <a:t> </a:t>
                          </a:r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</a:t>
                          </a:r>
                          <a:r>
                            <a:rPr lang="en-US" dirty="0" err="1"/>
                            <a:t>acost</a:t>
                          </a:r>
                          <a:r>
                            <a:rPr lang="en-US" dirty="0"/>
                            <a:t> and y=</a:t>
                          </a:r>
                          <a:r>
                            <a:rPr lang="en-US" dirty="0" err="1"/>
                            <a:t>bsint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9442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Hyperbola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 smtClean="0"/>
                                <m:t>−</m:t>
                              </m:r>
                              <m:f>
                                <m:f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=</a:t>
                          </a:r>
                          <a:r>
                            <a:rPr lang="en-US" dirty="0">
                              <a:solidFill>
                                <a:srgbClr val="836967"/>
                              </a:solidFill>
                            </a:rPr>
                            <a:t> </a:t>
                          </a:r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</a:t>
                          </a:r>
                          <a:r>
                            <a:rPr lang="en-US" dirty="0" err="1"/>
                            <a:t>asect</a:t>
                          </a:r>
                          <a:r>
                            <a:rPr lang="en-US" dirty="0"/>
                            <a:t> and y=</a:t>
                          </a:r>
                          <a:r>
                            <a:rPr lang="en-US" dirty="0" err="1"/>
                            <a:t>btant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8603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9F2B7D2-8F41-4AC4-B8C7-4FEF045307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0282874"/>
                  </p:ext>
                </p:extLst>
              </p:nvPr>
            </p:nvGraphicFramePr>
            <p:xfrm>
              <a:off x="2450454" y="2980921"/>
              <a:ext cx="6749082" cy="17799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9694">
                      <a:extLst>
                        <a:ext uri="{9D8B030D-6E8A-4147-A177-3AD203B41FA5}">
                          <a16:colId xmlns:a16="http://schemas.microsoft.com/office/drawing/2014/main" val="1522695431"/>
                        </a:ext>
                      </a:extLst>
                    </a:gridCol>
                    <a:gridCol w="2249694">
                      <a:extLst>
                        <a:ext uri="{9D8B030D-6E8A-4147-A177-3AD203B41FA5}">
                          <a16:colId xmlns:a16="http://schemas.microsoft.com/office/drawing/2014/main" val="152352166"/>
                        </a:ext>
                      </a:extLst>
                    </a:gridCol>
                    <a:gridCol w="2249694">
                      <a:extLst>
                        <a:ext uri="{9D8B030D-6E8A-4147-A177-3AD203B41FA5}">
                          <a16:colId xmlns:a16="http://schemas.microsoft.com/office/drawing/2014/main" val="1843913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Cartesian equation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Parametric equations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155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Circle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42" t="-108197" r="-101355" b="-291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</a:t>
                          </a:r>
                          <a:r>
                            <a:rPr lang="en-US" dirty="0" err="1"/>
                            <a:t>rcost</a:t>
                          </a:r>
                          <a:r>
                            <a:rPr lang="en-US" dirty="0"/>
                            <a:t> and y=</a:t>
                          </a:r>
                          <a:r>
                            <a:rPr lang="en-US" dirty="0" err="1"/>
                            <a:t>rsint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745505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Ellipse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42" t="-147674" r="-101355" b="-1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</a:t>
                          </a:r>
                          <a:r>
                            <a:rPr lang="en-US" dirty="0" err="1"/>
                            <a:t>acost</a:t>
                          </a:r>
                          <a:r>
                            <a:rPr lang="en-US" dirty="0"/>
                            <a:t> and y=</a:t>
                          </a:r>
                          <a:r>
                            <a:rPr lang="en-US" dirty="0" err="1"/>
                            <a:t>bsint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944244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Hyperbola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42" t="-250588" r="-101355" b="-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</a:t>
                          </a:r>
                          <a:r>
                            <a:rPr lang="en-US" dirty="0" err="1"/>
                            <a:t>asect</a:t>
                          </a:r>
                          <a:r>
                            <a:rPr lang="en-US" dirty="0"/>
                            <a:t> and y=</a:t>
                          </a:r>
                          <a:r>
                            <a:rPr lang="en-US" dirty="0" err="1"/>
                            <a:t>btant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8603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93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parametric curve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920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parametric curve </a:t>
                </a:r>
                <a:r>
                  <a:rPr lang="en-US" dirty="0"/>
                  <a:t>in the plane is a pair of functions</a:t>
                </a:r>
              </a:p>
              <a:p>
                <a:r>
                  <a:rPr lang="en-US" dirty="0"/>
                  <a:t>x=f(t)  and   y=g(t)</a:t>
                </a:r>
              </a:p>
              <a:p>
                <a:r>
                  <a:rPr lang="en-US" dirty="0"/>
                  <a:t>The variable t is called the </a:t>
                </a:r>
                <a:r>
                  <a:rPr lang="en-US" b="1" dirty="0"/>
                  <a:t>parameter</a:t>
                </a:r>
                <a:r>
                  <a:rPr lang="en-US" dirty="0"/>
                  <a:t>, and for each choice of t we get a point in the plane (f(t),g(t)). The set of all such points will be a curve in the plane.</a:t>
                </a:r>
              </a:p>
              <a:p>
                <a:r>
                  <a:rPr lang="en-US" dirty="0"/>
                  <a:t>For instance, we can plot points on the curve defined by the parametric equations</a:t>
                </a:r>
              </a:p>
              <a:p>
                <a:r>
                  <a:rPr lang="en-US" dirty="0"/>
                  <a:t>x=t    and    y=3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letting t=0,1,2,3.</a:t>
                </a:r>
              </a:p>
              <a:p>
                <a:r>
                  <a:rPr lang="en-US" dirty="0"/>
                  <a:t>In this instance, it is possible to eliminate the parameter t to obtain a Cartesian equation in x and y alone. Substituting t=x into the second equation gives y=3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92000" cy="4351338"/>
              </a:xfrm>
              <a:blipFill>
                <a:blip r:embed="rId4"/>
                <a:stretch>
                  <a:fillRect l="-750" t="-21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D12A2654-B918-4833-BBF2-5C207010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837" y="117151"/>
            <a:ext cx="1910892" cy="23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A3D88-EED1-463C-9223-FC0DAE2C0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912" y="199796"/>
            <a:ext cx="2171905" cy="15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parametric curve </a:t>
            </a:r>
          </a:p>
        </p:txBody>
      </p:sp>
      <p:pic>
        <p:nvPicPr>
          <p:cNvPr id="2050" name="Picture 2" descr="Graphs of Parametric Equations - Video &amp;amp; Lesson Transcript | Study.com">
            <a:extLst>
              <a:ext uri="{FF2B5EF4-FFF2-40B4-BE49-F238E27FC236}">
                <a16:creationId xmlns:a16="http://schemas.microsoft.com/office/drawing/2014/main" id="{5A840E62-F97E-40A6-A20E-BD3EC2F489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40" y="1825625"/>
            <a:ext cx="77393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5255"/>
          </a:xfrm>
        </p:spPr>
        <p:txBody>
          <a:bodyPr/>
          <a:lstStyle/>
          <a:p>
            <a:r>
              <a:rPr lang="en-AU" dirty="0"/>
              <a:t>Example -- Lines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35255"/>
                <a:ext cx="11353800" cy="54417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the Cartesian equation for the curve defined by the parametric equations</a:t>
                </a:r>
              </a:p>
              <a:p>
                <a:pPr marL="0" indent="0">
                  <a:buNone/>
                </a:pPr>
                <a:r>
                  <a:rPr lang="en-US" dirty="0"/>
                  <a:t>a. x=t+2   and   y=2t−3</a:t>
                </a:r>
              </a:p>
              <a:p>
                <a:pPr marL="0" indent="0">
                  <a:buNone/>
                </a:pPr>
                <a:r>
                  <a:rPr lang="en-US" dirty="0"/>
                  <a:t>b. Find parametric equations for the line through the points A(2,3) and B(4,7).</a:t>
                </a:r>
              </a:p>
              <a:p>
                <a:r>
                  <a:rPr lang="en-US" dirty="0"/>
                  <a:t>Solution</a:t>
                </a:r>
              </a:p>
              <a:p>
                <a:pPr marL="0" indent="0">
                  <a:buNone/>
                </a:pPr>
                <a:r>
                  <a:rPr lang="en-US" dirty="0"/>
                  <a:t>a. Substitute t=x−2 into the second equation to give</a:t>
                </a:r>
              </a:p>
              <a:p>
                <a:r>
                  <a:rPr lang="en-US" dirty="0"/>
                  <a:t>y=2(x−2)−3=2x−7</a:t>
                </a:r>
              </a:p>
              <a:p>
                <a:r>
                  <a:rPr lang="en-US" dirty="0"/>
                  <a:t>Thus every point lies on the straight line with equation y=2x−7.</a:t>
                </a:r>
              </a:p>
              <a:p>
                <a:pPr marL="0" indent="0">
                  <a:buNone/>
                </a:pPr>
                <a:r>
                  <a:rPr lang="en-US" dirty="0"/>
                  <a:t>b. The gradient of the straight line through points A(2,3) and B(4,7) is</a:t>
                </a:r>
              </a:p>
              <a:p>
                <a:r>
                  <a:rPr lang="en-US" dirty="0"/>
                  <a:t>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4−2</m:t>
                        </m:r>
                      </m:den>
                    </m:f>
                  </m:oMath>
                </a14:m>
                <a:r>
                  <a:rPr lang="en-US" dirty="0"/>
                  <a:t>=2</a:t>
                </a:r>
              </a:p>
              <a:p>
                <a:r>
                  <a:rPr lang="en-US" dirty="0"/>
                  <a:t>Therefore the line has equation</a:t>
                </a:r>
              </a:p>
              <a:p>
                <a:r>
                  <a:rPr lang="en-US" dirty="0"/>
                  <a:t>y−3 =2(x−2)      </a:t>
                </a:r>
                <a:r>
                  <a:rPr lang="en-US" dirty="0">
                    <a:sym typeface="Wingdings" panose="05000000000000000000" pitchFamily="2" charset="2"/>
                  </a:rPr>
                  <a:t>     </a:t>
                </a:r>
                <a:r>
                  <a:rPr lang="en-US" dirty="0"/>
                  <a:t>y =2x−1</a:t>
                </a:r>
              </a:p>
              <a:p>
                <a:r>
                  <a:rPr lang="en-US" dirty="0"/>
                  <a:t>We can simply let x=t and so y=2t−1.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35255"/>
                <a:ext cx="11353800" cy="5441708"/>
              </a:xfrm>
              <a:blipFill>
                <a:blip r:embed="rId4"/>
                <a:stretch>
                  <a:fillRect l="-966" t="-2354" b="-28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8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-- Parabola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Cartesian equation of the parabola defined by the parametric equations</a:t>
                </a:r>
              </a:p>
              <a:p>
                <a:r>
                  <a:rPr lang="en-US" dirty="0"/>
                  <a:t>x=t−1     and    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+1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Substitute t=x+1 into the second equation to give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+1.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9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51"/>
            <a:ext cx="10515600" cy="797248"/>
          </a:xfrm>
        </p:spPr>
        <p:txBody>
          <a:bodyPr/>
          <a:lstStyle/>
          <a:p>
            <a:r>
              <a:rPr lang="en-AU" dirty="0"/>
              <a:t>Circles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13496"/>
                <a:ext cx="10515600" cy="50417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seen that the circle with radius r </a:t>
                </a:r>
              </a:p>
              <a:p>
                <a:r>
                  <a:rPr lang="en-US" dirty="0"/>
                  <a:t>and </a:t>
                </a:r>
                <a:r>
                  <a:rPr lang="en-US" dirty="0" err="1"/>
                  <a:t>centre</a:t>
                </a:r>
                <a:r>
                  <a:rPr lang="en-US" dirty="0"/>
                  <a:t> at the origin can be written in Cartesian form as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now introduce the parameter t and let</a:t>
                </a:r>
              </a:p>
              <a:p>
                <a:r>
                  <a:rPr lang="en-US" dirty="0"/>
                  <a:t>x=</a:t>
                </a:r>
                <a:r>
                  <a:rPr lang="en-US" dirty="0" err="1"/>
                  <a:t>rcost</a:t>
                </a:r>
                <a:r>
                  <a:rPr lang="en-US" dirty="0"/>
                  <a:t>    and    y=</a:t>
                </a:r>
                <a:r>
                  <a:rPr lang="en-US" dirty="0" err="1"/>
                  <a:t>rsint</a:t>
                </a:r>
                <a:endParaRPr lang="en-US" dirty="0"/>
              </a:p>
              <a:p>
                <a:r>
                  <a:rPr lang="en-US" dirty="0"/>
                  <a:t>As t increases from 0 to 2π, the point P(</a:t>
                </a:r>
                <a:r>
                  <a:rPr lang="en-US" dirty="0" err="1"/>
                  <a:t>x,y</a:t>
                </a:r>
                <a:r>
                  <a:rPr lang="en-US" dirty="0"/>
                  <a:t>) travels from (r,0) anticlockwise around the circle and returns to its original position.</a:t>
                </a:r>
              </a:p>
              <a:p>
                <a:r>
                  <a:rPr lang="en-US" dirty="0"/>
                  <a:t>To demonstrate that this </a:t>
                </a:r>
                <a:r>
                  <a:rPr lang="en-US" dirty="0" err="1"/>
                  <a:t>parameterises</a:t>
                </a:r>
                <a:r>
                  <a:rPr lang="en-US" dirty="0"/>
                  <a:t> the circle, we evaluate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where we have used the Pythagorean identity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13496"/>
                <a:ext cx="10515600" cy="5041712"/>
              </a:xfrm>
              <a:blipFill>
                <a:blip r:embed="rId4"/>
                <a:stretch>
                  <a:fillRect l="-1043" t="-2056" b="-16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IC">
            <a:extLst>
              <a:ext uri="{FF2B5EF4-FFF2-40B4-BE49-F238E27FC236}">
                <a16:creationId xmlns:a16="http://schemas.microsoft.com/office/drawing/2014/main" id="{F162E55E-A017-48A4-A10A-AC1F0F7BB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40" y="338003"/>
            <a:ext cx="3038606" cy="347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092" y="5364217"/>
            <a:ext cx="2741908" cy="843743"/>
          </a:xfrm>
        </p:spPr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7458"/>
                <a:ext cx="10515600" cy="595135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a. Find the Cartesian equation of the circle defined by the parametric equations</a:t>
                </a:r>
              </a:p>
              <a:p>
                <a:r>
                  <a:rPr lang="en-US" dirty="0"/>
                  <a:t>x=cost+1   and   y=sint−2</a:t>
                </a:r>
              </a:p>
              <a:p>
                <a:pPr marL="0" indent="0">
                  <a:buNone/>
                </a:pPr>
                <a:r>
                  <a:rPr lang="en-US" dirty="0"/>
                  <a:t>b. Find parametric equations for the circle with Cartesian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=4</a:t>
                </a:r>
              </a:p>
              <a:p>
                <a:r>
                  <a:rPr lang="en-US" dirty="0"/>
                  <a:t>Solution</a:t>
                </a:r>
              </a:p>
              <a:p>
                <a:pPr marL="0" indent="0">
                  <a:buNone/>
                </a:pPr>
                <a:r>
                  <a:rPr lang="en-US" dirty="0"/>
                  <a:t>a. We rearrange each equation to isolate cost and </a:t>
                </a:r>
                <a:r>
                  <a:rPr lang="en-US" dirty="0" err="1"/>
                  <a:t>sint</a:t>
                </a:r>
                <a:r>
                  <a:rPr lang="en-US" dirty="0"/>
                  <a:t> respectively. This gives</a:t>
                </a:r>
              </a:p>
              <a:p>
                <a:r>
                  <a:rPr lang="en-US" dirty="0"/>
                  <a:t>x−1=cost    and     y+2=</a:t>
                </a:r>
                <a:r>
                  <a:rPr lang="en-US" dirty="0" err="1"/>
                  <a:t>sint</a:t>
                </a:r>
                <a:endParaRPr lang="en-US" dirty="0"/>
              </a:p>
              <a:p>
                <a:r>
                  <a:rPr lang="en-US" dirty="0"/>
                  <a:t>Using the Pythagorean identity: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</a:p>
              <a:p>
                <a:r>
                  <a:rPr lang="en-US" dirty="0"/>
                  <a:t>So every point on the graph lies on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=1.</a:t>
                </a:r>
              </a:p>
              <a:p>
                <a:pPr marL="0" indent="0">
                  <a:buNone/>
                </a:pPr>
                <a:r>
                  <a:rPr lang="en-US" dirty="0"/>
                  <a:t>b. We let</a:t>
                </a:r>
              </a:p>
              <a:p>
                <a:r>
                  <a:rPr lang="en-US" dirty="0"/>
                  <a:t>cost=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and    </a:t>
                </a:r>
                <a:r>
                  <a:rPr lang="en-US" dirty="0" err="1"/>
                  <a:t>sint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giving</a:t>
                </a:r>
              </a:p>
              <a:p>
                <a:r>
                  <a:rPr lang="en-US" dirty="0"/>
                  <a:t>x=2cost−1    and    y=2sint−3</a:t>
                </a:r>
              </a:p>
              <a:p>
                <a:r>
                  <a:rPr lang="en-US" dirty="0"/>
                  <a:t>We can easily check that these equations </a:t>
                </a:r>
                <a:r>
                  <a:rPr lang="en-US" dirty="0" err="1"/>
                  <a:t>parameterise</a:t>
                </a:r>
                <a:r>
                  <a:rPr lang="en-US" dirty="0"/>
                  <a:t> the given circle.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7458"/>
                <a:ext cx="10515600" cy="5951350"/>
              </a:xfrm>
              <a:blipFill>
                <a:blip r:embed="rId4"/>
                <a:stretch>
                  <a:fillRect l="-754" t="-21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3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Ellipses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920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An ellipse can be thought of as a squashed circle.</a:t>
                </a:r>
              </a:p>
              <a:p>
                <a:r>
                  <a:rPr lang="en-US" dirty="0"/>
                  <a:t>This is made apparent from the parametric equations for an ellipse:</a:t>
                </a:r>
              </a:p>
              <a:p>
                <a:r>
                  <a:rPr lang="en-US" dirty="0"/>
                  <a:t>x=accost    and    y=</a:t>
                </a:r>
                <a:r>
                  <a:rPr lang="en-US" dirty="0" err="1"/>
                  <a:t>bsint</a:t>
                </a:r>
                <a:endParaRPr lang="en-US" dirty="0"/>
              </a:p>
              <a:p>
                <a:r>
                  <a:rPr lang="en-US" dirty="0"/>
                  <a:t>As with the circle, we see the sine and cosine functions, but these are now scaled by different constants, giving different dilations from the x- and y-axes.</a:t>
                </a:r>
              </a:p>
              <a:p>
                <a:r>
                  <a:rPr lang="en-US" dirty="0"/>
                  <a:t>We can turn this pair of parametric equations into one Cartesian equation as follows: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=cost    and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sint</a:t>
                </a:r>
                <a:endParaRPr lang="en-US" dirty="0"/>
              </a:p>
              <a:p>
                <a:r>
                  <a:rPr lang="en-US" dirty="0"/>
                  <a:t>giving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</a:p>
              <a:p>
                <a:r>
                  <a:rPr lang="en-US" dirty="0"/>
                  <a:t>which is the standard form of an ellipse </a:t>
                </a:r>
                <a:r>
                  <a:rPr lang="en-US" dirty="0" err="1"/>
                  <a:t>centred</a:t>
                </a:r>
                <a:r>
                  <a:rPr lang="en-US" dirty="0"/>
                  <a:t> at the origin with axis intercepts at x=±a and y=±b.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92000" cy="4351338"/>
              </a:xfrm>
              <a:blipFill>
                <a:blip r:embed="rId4"/>
                <a:stretch>
                  <a:fillRect l="-650" t="-3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PIC">
            <a:extLst>
              <a:ext uri="{FF2B5EF4-FFF2-40B4-BE49-F238E27FC236}">
                <a16:creationId xmlns:a16="http://schemas.microsoft.com/office/drawing/2014/main" id="{0550AFA4-8FDA-45A0-A3C6-EC3C8F67D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63" y="210142"/>
            <a:ext cx="3008135" cy="24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8AA-F9AE-4C7E-B5AA-DC31A02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93" y="5297002"/>
            <a:ext cx="2633420" cy="797248"/>
          </a:xfrm>
        </p:spPr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9452"/>
                <a:ext cx="10515600" cy="572751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a. Find the Cartesian equation of the ellipse defined by the parametric equations</a:t>
                </a:r>
              </a:p>
              <a:p>
                <a:r>
                  <a:rPr lang="en-US" dirty="0"/>
                  <a:t>x=3cost+1    and    y=2sint−1</a:t>
                </a:r>
              </a:p>
              <a:p>
                <a:pPr marL="0" indent="0">
                  <a:buNone/>
                </a:pPr>
                <a:r>
                  <a:rPr lang="en-US" dirty="0"/>
                  <a:t>b. Find parametric equations for the ellipse with Cartesian equation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</a:p>
              <a:p>
                <a:r>
                  <a:rPr lang="en-US" dirty="0"/>
                  <a:t>Solution</a:t>
                </a:r>
              </a:p>
              <a:p>
                <a:pPr marL="0" indent="0">
                  <a:buNone/>
                </a:pPr>
                <a:r>
                  <a:rPr lang="en-US" dirty="0"/>
                  <a:t>a. We rearrange each equation to isolate cost and </a:t>
                </a:r>
                <a:r>
                  <a:rPr lang="en-US" dirty="0" err="1"/>
                  <a:t>sint</a:t>
                </a:r>
                <a:r>
                  <a:rPr lang="en-US" dirty="0"/>
                  <a:t> respectively. This gives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=cost    and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sint</a:t>
                </a:r>
                <a:endParaRPr lang="en-US" dirty="0"/>
              </a:p>
              <a:p>
                <a:r>
                  <a:rPr lang="en-US" dirty="0"/>
                  <a:t>Using the Pythagorean identity: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</a:p>
              <a:p>
                <a:r>
                  <a:rPr lang="en-US" dirty="0"/>
                  <a:t>So every point on the graph lies on the ellipse with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</a:t>
                </a:r>
              </a:p>
              <a:p>
                <a:pPr marL="0" indent="0">
                  <a:buNone/>
                </a:pPr>
                <a:r>
                  <a:rPr lang="en-US" dirty="0"/>
                  <a:t>b. We let</a:t>
                </a:r>
              </a:p>
              <a:p>
                <a:r>
                  <a:rPr lang="en-US" dirty="0"/>
                  <a:t>cost=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0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/>
                  <a:t>and    </a:t>
                </a:r>
                <a:r>
                  <a:rPr lang="en-US" dirty="0" err="1"/>
                  <a:t>sint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giving</a:t>
                </a:r>
              </a:p>
              <a:p>
                <a:r>
                  <a:rPr lang="en-US" dirty="0"/>
                  <a:t>x=2cost+1    and    y=4sint−2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FF315-4F24-46D6-B6F9-C2B1E270E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9452"/>
                <a:ext cx="10515600" cy="5727512"/>
              </a:xfrm>
              <a:blipFill>
                <a:blip r:embed="rId4"/>
                <a:stretch>
                  <a:fillRect l="-754" t="-22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9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1492</Words>
  <Application>Microsoft Office PowerPoint</Application>
  <PresentationFormat>Widescreen</PresentationFormat>
  <Paragraphs>151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Parametric equations</vt:lpstr>
      <vt:lpstr>A parametric curve </vt:lpstr>
      <vt:lpstr>A parametric curve </vt:lpstr>
      <vt:lpstr>Example -- Lines</vt:lpstr>
      <vt:lpstr>Example -- Parabola</vt:lpstr>
      <vt:lpstr>Circles </vt:lpstr>
      <vt:lpstr>Example </vt:lpstr>
      <vt:lpstr>Ellipses</vt:lpstr>
      <vt:lpstr>Example </vt:lpstr>
      <vt:lpstr>Hyperbolas</vt:lpstr>
      <vt:lpstr>Example </vt:lpstr>
      <vt:lpstr>Example -- Parametric equations with restricted domains</vt:lpstr>
      <vt:lpstr>Intersections of curves defined parametrically</vt:lpstr>
      <vt:lpstr>Example </vt:lpstr>
      <vt:lpstr>Example </vt:lpstr>
      <vt:lpstr>Section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equations</dc:title>
  <dc:creator>Lyn ZHANG</dc:creator>
  <cp:lastModifiedBy>Lyn ZHANG</cp:lastModifiedBy>
  <cp:revision>10</cp:revision>
  <dcterms:created xsi:type="dcterms:W3CDTF">2021-09-24T05:29:41Z</dcterms:created>
  <dcterms:modified xsi:type="dcterms:W3CDTF">2021-09-25T01:23:06Z</dcterms:modified>
</cp:coreProperties>
</file>