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72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1F792-8326-41CC-B06A-049E54DA9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35DCF-2C02-465C-AF09-F6B711DBA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4D4DA-1C21-45F3-959B-CB380045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B0752-6A5B-4CBC-881F-D34D028E4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FD9FF-37A1-4F0B-B6B5-AAFB0E36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345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E162-F692-496E-B3FF-95F21AC86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3642F-B099-451E-819C-F5F1C2404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F6B69-B8BD-4DAA-B721-5ECECF28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9AA04-5536-4FEC-88A9-222E5D1D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301CB-7D82-47C1-A132-EFC4039E6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368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C5CA54-E628-4331-85A5-CD59FD518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9CCEB-4A41-4DA2-906A-4E129C2F2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A48A9-BBCA-4413-8636-4CD52BD75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50ABF-94F3-43D0-89AB-CD99B2A98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C37FE-0874-422A-9DF1-C85241768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974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65F1-5113-4425-8ED5-D906E50BF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C7A70-3B9D-46A6-9CFA-6B8D95A9D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FEB65-1717-4698-B19F-25701F362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91C29-7BBE-41C4-A5B9-5337AA950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99305-0C3F-401B-A303-8BFF3ED7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788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5837A-A38C-4DEF-A122-7A9597655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C9DBA-BD46-475F-BC00-C7EB07C20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3FC5B-889E-419E-8ABD-9765AFBA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40332-03A5-41D8-B89B-A279A9669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D1CD8-4AC4-484F-B3EE-D21FA8231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24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E2BF-0A97-4239-9CBA-34B84375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A5FC2-D756-45A4-9F5B-AECDB97E6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4E2B6-DEC8-4263-AFAE-0645F2DB8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49765-CE8F-4C7F-9134-5F042DEB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6B813-1F4C-4E59-888F-C05506A06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4D42E-35AF-4D84-912D-7FD8A6500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275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B287-B40D-48CA-A22E-45D0CAB2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7EEA2-76C2-4715-8AEC-D976853E9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40B91B-2A1F-4252-AC85-995AA9393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B04BBB-6001-4726-98A8-7D42678DE5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F49A8A-8221-4052-B6BF-EDFD19CB4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61FFBC-721A-455C-AD8E-8144413B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5CF7B7-37B6-4A89-A224-E2EC1EB6F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5D4F5-3AB6-4FEE-9446-A518A9A5A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14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03621-C57B-492A-B1AA-DB5BACE1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1B7A6E-62E8-4924-BFCB-AB8F56ACA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22B3DA-CCB3-46D4-89D1-D83425536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F4E792-0058-4088-86F3-1BD883E3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E2FCEA-3EA6-4ED6-9EB7-13098D027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7AE2EC-1AC7-4285-9B2F-089244FF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A37BD-4ED6-41BD-B6F9-63AD0938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431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B4478-E329-461E-9954-EE62CBDA3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BBCEA-065A-4029-8D54-61DEBE6B2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C4440-533A-4468-8088-2B6F609B8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C082A-AA6E-4A7A-AB26-A56664B9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B1018-4D3D-48C4-A39D-420940DF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61891-6D8B-40DE-89CA-1972CCBC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681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D092C-DE18-4CFB-BC49-C482649EF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AB40CF-CB0A-4048-BF9A-51FD881CF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D0C4F-F5ED-4F51-85A8-3049608AF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F2435-BED6-4E57-BA5B-C3E4E150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0D632-199F-42B0-98A5-2FA313A98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BB29E-4CD8-4DD6-9C70-DED14A3B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65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7CD710-294B-4083-B105-C1082883A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BFF3C-ADBA-424C-8727-6D8E9711E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54919-9488-42F8-99AD-EBCA434C6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EF1CF-07BB-492C-B1B0-6B259775895B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0FAE0-C200-42F7-83E3-35178F42E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13F30-8FE9-4C17-9ECE-706CA766B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EFF5B-DE7E-40AF-B3A2-842A230A3B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254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ex.stackexchange.com/questions/477405/drawing-contour-plots-with-parametric-plots-or-polar-coordinat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20000" t="-5000" r="-8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5D52F-B2BC-4AE6-84CB-F399C188B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Polar coordinates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546C2A-816C-4A08-BF18-8D365E406E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15G</a:t>
            </a:r>
          </a:p>
        </p:txBody>
      </p:sp>
    </p:spTree>
    <p:extLst>
      <p:ext uri="{BB962C8B-B14F-4D97-AF65-F5344CB8AC3E}">
        <p14:creationId xmlns:p14="http://schemas.microsoft.com/office/powerpoint/2010/main" val="4260438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5000" r="-1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3834-C866-4F5B-9111-DBEDB748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Polar coordinate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D2D38-A332-47C5-9920-D8946359D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15659"/>
            <a:ext cx="9298983" cy="4351338"/>
          </a:xfrm>
        </p:spPr>
        <p:txBody>
          <a:bodyPr>
            <a:normAutofit/>
          </a:bodyPr>
          <a:lstStyle/>
          <a:p>
            <a:r>
              <a:rPr lang="en-US" dirty="0"/>
              <a:t>Each point in the plane by a pair of numbers (</a:t>
            </a:r>
            <a:r>
              <a:rPr lang="en-US" dirty="0" err="1"/>
              <a:t>x,y</a:t>
            </a:r>
            <a:r>
              <a:rPr lang="en-US" dirty="0"/>
              <a:t>) -- Cartesian coordinates, take their name from the French intellectual René Descartes (1596–1650).</a:t>
            </a:r>
          </a:p>
          <a:p>
            <a:r>
              <a:rPr lang="en-US" dirty="0"/>
              <a:t>Using polar coordinates, every point P in the plane is described by a pair of numbers (</a:t>
            </a:r>
            <a:r>
              <a:rPr lang="en-US" dirty="0" err="1"/>
              <a:t>r,θ</a:t>
            </a:r>
            <a:r>
              <a:rPr lang="en-US" dirty="0"/>
              <a:t>).</a:t>
            </a:r>
          </a:p>
          <a:p>
            <a:r>
              <a:rPr lang="en-US" dirty="0"/>
              <a:t>The number r is the distance from the origin O to P.</a:t>
            </a:r>
          </a:p>
          <a:p>
            <a:r>
              <a:rPr lang="en-US" dirty="0"/>
              <a:t>The number θ measures the angle between the positive direction of the x-axis and the ray OP, as shown.</a:t>
            </a:r>
            <a:endParaRPr lang="en-AU" dirty="0"/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7555EC43-ABF8-4C34-BC9D-6A34D2FA6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974" y="1690688"/>
            <a:ext cx="2622728" cy="257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1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5000" r="-1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3834-C866-4F5B-9111-DBEDB748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Polar coordinate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798638"/>
                <a:ext cx="9841424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For example, the diagram on the right shows the point P with polar coordinates (2,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We can even make sense of polar coordinates such as Q(−2,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):</a:t>
                </a:r>
              </a:p>
              <a:p>
                <a:r>
                  <a:rPr lang="en-US" dirty="0"/>
                  <a:t>go to the direction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and then move a distance of 2 in the opposite direction.</a:t>
                </a:r>
              </a:p>
              <a:p>
                <a:r>
                  <a:rPr lang="en-US" dirty="0"/>
                  <a:t>Converting between the two coordinate systems requires little more than basic trigonometry.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98638"/>
                <a:ext cx="9841424" cy="4351338"/>
              </a:xfrm>
              <a:blipFill>
                <a:blip r:embed="rId4"/>
                <a:stretch>
                  <a:fillRect l="-1115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FF2274B7-89AF-4885-85B9-57DAA60C5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2001" y="2230895"/>
            <a:ext cx="2454300" cy="239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3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5000" r="-1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3834-C866-4F5B-9111-DBEDB748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Polar coordinate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If a point P has polar coordinates (r,</a:t>
                </a:r>
                <a:r>
                  <a:rPr lang="el-GR" dirty="0"/>
                  <a:t>θ), </a:t>
                </a:r>
                <a:r>
                  <a:rPr lang="en-AU" dirty="0"/>
                  <a:t>then its Cartesian coordinates (</a:t>
                </a:r>
                <a:r>
                  <a:rPr lang="en-AU" dirty="0" err="1"/>
                  <a:t>x,y</a:t>
                </a:r>
                <a:r>
                  <a:rPr lang="en-AU" dirty="0"/>
                  <a:t>) satisfy</a:t>
                </a:r>
              </a:p>
              <a:p>
                <a:r>
                  <a:rPr lang="en-AU" dirty="0"/>
                  <a:t>x=</a:t>
                </a:r>
                <a:r>
                  <a:rPr lang="en-AU" dirty="0" err="1"/>
                  <a:t>rcos</a:t>
                </a:r>
                <a:r>
                  <a:rPr lang="el-GR" dirty="0"/>
                  <a:t>θ</a:t>
                </a:r>
                <a:r>
                  <a:rPr lang="en-AU" dirty="0"/>
                  <a:t>    and    y=</a:t>
                </a:r>
                <a:r>
                  <a:rPr lang="en-AU" dirty="0" err="1"/>
                  <a:t>rsin</a:t>
                </a:r>
                <a:r>
                  <a:rPr lang="el-GR" dirty="0"/>
                  <a:t>θ</a:t>
                </a:r>
              </a:p>
              <a:p>
                <a:r>
                  <a:rPr lang="en-AU" dirty="0"/>
                  <a:t>If a point P has Cartesian coordinates (</a:t>
                </a:r>
                <a:r>
                  <a:rPr lang="en-AU" dirty="0" err="1"/>
                  <a:t>x,y</a:t>
                </a:r>
                <a:r>
                  <a:rPr lang="en-AU" dirty="0"/>
                  <a:t>), then its polar coordinates (r,</a:t>
                </a:r>
                <a:r>
                  <a:rPr lang="el-GR" dirty="0"/>
                  <a:t>θ) </a:t>
                </a:r>
                <a:r>
                  <a:rPr lang="en-AU" dirty="0"/>
                  <a:t>satisfy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    and    tan</a:t>
                </a:r>
                <a:r>
                  <a:rPr lang="el-GR" dirty="0"/>
                  <a:t>θ=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b="0" i="0" dirty="0" smtClean="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  (if x≠0)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817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5000" r="-1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3834-C866-4F5B-9111-DBEDB748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Non-uniqueness of polar coordinates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690688"/>
                <a:ext cx="905101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Polar coordinates differ from Cartesian coordinates in that each point in the plane has more than one representation in polar coordinates.</a:t>
                </a:r>
              </a:p>
              <a:p>
                <a:r>
                  <a:rPr lang="en-US" dirty="0"/>
                  <a:t>For example, the following polar coordinates all represent the same point: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(2,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),(−2,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    and    (2,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</a:p>
              <a:p>
                <a:r>
                  <a:rPr lang="en-US" dirty="0"/>
                  <a:t>The point P(</a:t>
                </a:r>
                <a:r>
                  <a:rPr lang="en-US" dirty="0" err="1"/>
                  <a:t>r,θ</a:t>
                </a:r>
                <a:r>
                  <a:rPr lang="en-US" dirty="0"/>
                  <a:t>) can be described in infinitely many ways:</a:t>
                </a:r>
              </a:p>
              <a:p>
                <a:r>
                  <a:rPr lang="en-US" dirty="0"/>
                  <a:t>(r,θ+2nπ)   and   (−</a:t>
                </a:r>
                <a:r>
                  <a:rPr lang="en-US" dirty="0" err="1"/>
                  <a:t>r,θ</a:t>
                </a:r>
                <a:r>
                  <a:rPr lang="en-US" dirty="0"/>
                  <a:t>+(2n+1)π)  for all </a:t>
                </a:r>
                <a:r>
                  <a:rPr lang="en-US" dirty="0" err="1"/>
                  <a:t>n∈</a:t>
                </a:r>
                <a:r>
                  <a:rPr lang="en-US" dirty="0" err="1">
                    <a:latin typeface="Castellar" panose="020A0402060406010301" pitchFamily="18" charset="0"/>
                  </a:rPr>
                  <a:t>Z</a:t>
                </a:r>
                <a:endParaRPr lang="en-AU" dirty="0">
                  <a:latin typeface="Castellar" panose="020A0402060406010301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90688"/>
                <a:ext cx="9051010" cy="4351338"/>
              </a:xfrm>
              <a:blipFill>
                <a:blip r:embed="rId4"/>
                <a:stretch>
                  <a:fillRect l="-1212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4FFE7F0B-954E-4B12-92A0-B53EFD640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406" y="1797421"/>
            <a:ext cx="2714625" cy="326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98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5000" r="-1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3834-C866-4F5B-9111-DBEDB748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Convert polar coordinates (2,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 </a:t>
                </a:r>
                <a:r>
                  <a:rPr lang="en-AU" dirty="0"/>
                  <a:t>into Cartesian coordinates.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x=</a:t>
                </a:r>
                <a:r>
                  <a:rPr lang="en-AU" dirty="0" err="1"/>
                  <a:t>rcos</a:t>
                </a:r>
                <a:r>
                  <a:rPr lang="el-GR" dirty="0"/>
                  <a:t>θ=2</a:t>
                </a:r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)=−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AU" dirty="0"/>
              </a:p>
              <a:p>
                <a:r>
                  <a:rPr lang="en-AU" dirty="0"/>
                  <a:t>y=</a:t>
                </a:r>
                <a:r>
                  <a:rPr lang="en-AU" dirty="0" err="1"/>
                  <a:t>rsin</a:t>
                </a:r>
                <a:r>
                  <a:rPr lang="el-GR" dirty="0"/>
                  <a:t>θ=2</a:t>
                </a:r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)=1</a:t>
                </a:r>
              </a:p>
              <a:p>
                <a:r>
                  <a:rPr lang="en-AU" dirty="0"/>
                  <a:t>The Cartesian coordinates are (−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AU" dirty="0"/>
                  <a:t>,1).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1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725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5000" r="-1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3834-C866-4F5B-9111-DBEDB7484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651"/>
            <a:ext cx="10515600" cy="719756"/>
          </a:xfrm>
        </p:spPr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60895"/>
                <a:ext cx="10515600" cy="54864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For each pair of Cartesian coordinates, find two representations using polar coordinates, one with r&gt;0 and the other with r&lt;0.</a:t>
                </a:r>
              </a:p>
              <a:p>
                <a:pPr marL="0" indent="0">
                  <a:buNone/>
                </a:pPr>
                <a:r>
                  <a:rPr lang="en-US" dirty="0"/>
                  <a:t>a. (3,3)</a:t>
                </a:r>
              </a:p>
              <a:p>
                <a:pPr marL="0" indent="0">
                  <a:buNone/>
                </a:pPr>
                <a:r>
                  <a:rPr lang="en-US" dirty="0"/>
                  <a:t>b. (1,−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Solution</a:t>
                </a:r>
              </a:p>
              <a:p>
                <a:pPr marL="514350" indent="-514350">
                  <a:buAutoNum type="alphaLcPeriod"/>
                </a:pPr>
                <a:r>
                  <a:rPr lang="en-US" dirty="0"/>
                  <a:t>r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=3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θ 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The point has polar coordinates (</a:t>
                </a:r>
                <a14:m>
                  <m:oMath xmlns:m="http://schemas.openxmlformats.org/officeDocument/2006/math">
                    <m:r>
                      <a:rPr lang="en-AU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We could also let r=−3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and add π to the angle, giving (−3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).</a:t>
                </a:r>
              </a:p>
              <a:p>
                <a:pPr marL="0" indent="0">
                  <a:buNone/>
                </a:pPr>
                <a:r>
                  <a:rPr lang="en-US" dirty="0"/>
                  <a:t>b. r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l-GR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=2 </a:t>
                </a:r>
              </a:p>
              <a:p>
                <a:pPr marL="0" indent="0">
                  <a:buNone/>
                </a:pPr>
                <a:r>
                  <a:rPr lang="en-US" dirty="0"/>
                  <a:t>    θ 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l-GR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AU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</m:fun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point has polar coordinates (2,−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We could also let r=−2 and add π to the angle, giving (−2,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60895"/>
                <a:ext cx="10515600" cy="5486400"/>
              </a:xfrm>
              <a:blipFill>
                <a:blip r:embed="rId4"/>
                <a:stretch>
                  <a:fillRect l="-812" t="-2333" r="-2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47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5000" r="-1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3834-C866-4F5B-9111-DBEDB7484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651"/>
            <a:ext cx="10515600" cy="719756"/>
          </a:xfrm>
        </p:spPr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60895"/>
                <a:ext cx="10515600" cy="54864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For each pair of Cartesian coordinates, find two representations using polar coordinates, one with r&gt;0 and the other with r&lt;0.</a:t>
                </a:r>
              </a:p>
              <a:p>
                <a:pPr marL="0" indent="0">
                  <a:buNone/>
                </a:pPr>
                <a:r>
                  <a:rPr lang="en-US" dirty="0"/>
                  <a:t>c. (−5,0)</a:t>
                </a:r>
              </a:p>
              <a:p>
                <a:pPr marL="0" indent="0">
                  <a:buNone/>
                </a:pPr>
                <a:r>
                  <a:rPr lang="en-US" dirty="0"/>
                  <a:t>d. (0,3)</a:t>
                </a:r>
              </a:p>
              <a:p>
                <a:r>
                  <a:rPr lang="en-US" dirty="0"/>
                  <a:t>Solution</a:t>
                </a:r>
              </a:p>
              <a:p>
                <a:pPr marL="0" indent="0">
                  <a:buNone/>
                </a:pPr>
                <a:r>
                  <a:rPr lang="en-US" dirty="0"/>
                  <a:t>c. r=5 and θ=π</a:t>
                </a:r>
              </a:p>
              <a:p>
                <a:r>
                  <a:rPr lang="en-US" dirty="0"/>
                  <a:t>The point has polar coordinates (5,π).</a:t>
                </a:r>
              </a:p>
              <a:p>
                <a:r>
                  <a:rPr lang="en-US" dirty="0"/>
                  <a:t>We could also let r=−5 and subtract π from the angle, giving (−5,0).</a:t>
                </a:r>
              </a:p>
              <a:p>
                <a:pPr marL="0" indent="0">
                  <a:buNone/>
                </a:pPr>
                <a:r>
                  <a:rPr lang="en-US" dirty="0"/>
                  <a:t>d. r=3 and θ=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point has polar coordinates (3,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We could also let r=−3 and subtract π from the angle, giving (−3,−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).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60895"/>
                <a:ext cx="10515600" cy="5486400"/>
              </a:xfrm>
              <a:blipFill>
                <a:blip r:embed="rId4"/>
                <a:stretch>
                  <a:fillRect l="-1217" t="-2556" r="-12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016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5000" r="-1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3834-C866-4F5B-9111-DBEDB748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Each point P in the plane can be represented using polar coordinates (</a:t>
                </a:r>
                <a:r>
                  <a:rPr lang="en-US" dirty="0" err="1"/>
                  <a:t>r,θ</a:t>
                </a:r>
                <a:r>
                  <a:rPr lang="en-US" dirty="0"/>
                  <a:t>), where:</a:t>
                </a:r>
              </a:p>
              <a:p>
                <a:r>
                  <a:rPr lang="en-US" dirty="0"/>
                  <a:t>r is the distance from the origin O to P</a:t>
                </a:r>
              </a:p>
              <a:p>
                <a:r>
                  <a:rPr lang="en-US" dirty="0"/>
                  <a:t>θ is the angle between the positive direction of the x-axis and the ray OP.</a:t>
                </a:r>
              </a:p>
              <a:p>
                <a:pPr marL="0" indent="0">
                  <a:buNone/>
                </a:pPr>
                <a:r>
                  <a:rPr lang="en-US" dirty="0"/>
                  <a:t>If a point P has polar coordinates (</a:t>
                </a:r>
                <a:r>
                  <a:rPr lang="en-US" dirty="0" err="1"/>
                  <a:t>r,θ</a:t>
                </a:r>
                <a:r>
                  <a:rPr lang="en-US" dirty="0"/>
                  <a:t>), then its Cartesian coordinates (</a:t>
                </a:r>
                <a:r>
                  <a:rPr lang="en-US" dirty="0" err="1"/>
                  <a:t>x,y</a:t>
                </a:r>
                <a:r>
                  <a:rPr lang="en-US" dirty="0"/>
                  <a:t>) satisfy</a:t>
                </a:r>
              </a:p>
              <a:p>
                <a:r>
                  <a:rPr lang="en-US" dirty="0"/>
                  <a:t>x=</a:t>
                </a:r>
                <a:r>
                  <a:rPr lang="en-US" dirty="0" err="1"/>
                  <a:t>rcosθ</a:t>
                </a:r>
                <a:r>
                  <a:rPr lang="en-US" dirty="0"/>
                  <a:t>   and   y=</a:t>
                </a:r>
                <a:r>
                  <a:rPr lang="en-US" dirty="0" err="1"/>
                  <a:t>rcosθ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If a point P has Cartesian coordinates (</a:t>
                </a:r>
                <a:r>
                  <a:rPr lang="en-US" dirty="0" err="1"/>
                  <a:t>x,y</a:t>
                </a:r>
                <a:r>
                  <a:rPr lang="en-US" dirty="0"/>
                  <a:t>), then all its polar coordinates (</a:t>
                </a:r>
                <a:r>
                  <a:rPr lang="en-US" dirty="0" err="1"/>
                  <a:t>r,θ</a:t>
                </a:r>
                <a:r>
                  <a:rPr lang="en-US" dirty="0"/>
                  <a:t>) satisfy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 and   </a:t>
                </a:r>
                <a:r>
                  <a:rPr lang="en-US" dirty="0" err="1"/>
                  <a:t>tanθ</a:t>
                </a:r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(if x≠0)</a:t>
                </a:r>
              </a:p>
              <a:p>
                <a:pPr marL="0" indent="0">
                  <a:buNone/>
                </a:pPr>
                <a:r>
                  <a:rPr lang="en-US" dirty="0"/>
                  <a:t>Each point in the plane has more than one representation in polar coordinates.</a:t>
                </a:r>
              </a:p>
              <a:p>
                <a:r>
                  <a:rPr lang="en-US" dirty="0"/>
                  <a:t>For example, the coordinates (2,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), (2,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 and (−2,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 all represent the same point.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5D2D38-A332-47C5-9920-D8946359DA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28" t="-2661" r="-232" b="-11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03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788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Castellar</vt:lpstr>
      <vt:lpstr>Office Theme</vt:lpstr>
      <vt:lpstr>Polar coordinates</vt:lpstr>
      <vt:lpstr>Polar coordinate</vt:lpstr>
      <vt:lpstr>Polar coordinate</vt:lpstr>
      <vt:lpstr>Polar coordinate</vt:lpstr>
      <vt:lpstr>Non-uniqueness of polar coordinates</vt:lpstr>
      <vt:lpstr>Example 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 coordinates</dc:title>
  <dc:creator>Lyn ZHANG</dc:creator>
  <cp:lastModifiedBy>Lyn ZHANG</cp:lastModifiedBy>
  <cp:revision>8</cp:revision>
  <dcterms:created xsi:type="dcterms:W3CDTF">2021-09-25T01:26:52Z</dcterms:created>
  <dcterms:modified xsi:type="dcterms:W3CDTF">2021-09-25T02:05:06Z</dcterms:modified>
</cp:coreProperties>
</file>