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B246-1197-41A5-AE3F-9981FF90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19293-0A2B-438D-9794-ECBCF82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3D8A8-C6E4-4425-8CDC-9E97FEA1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CA626-2A2A-436B-A6D4-53222EF1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C82FF-363B-447D-BF76-7087203E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23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BA61-4075-4AD6-830C-C263F129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76B0F-9021-4C54-B84F-0DF56C096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08695-A1B0-4518-85F2-0ABF42B7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6B3B-6DF0-43DB-BFE6-F3D88D5F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8204-69CE-44CE-A7B8-81295217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53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F9601-568E-468B-9699-091DEE5EF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EF985-586A-4761-901C-62FA4430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F5485-3CD0-4800-8214-12951FD0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25582-7E92-4EC2-AEBA-86C9BEB4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0CC30-2012-4A03-9D9A-45E34D93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74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2B0-FB30-4C37-9F1E-989E9A1D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7AD7-D31A-4DB6-B977-0B54E9B4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8F0D-E594-4C99-AC56-90C6F4E7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988C-3A9A-4A74-BDDA-70C996C6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8752F-1EE9-4DBC-965E-2FE73F94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5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02C0-2565-468C-B955-D983A6E9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5B742-8582-4E64-9C53-D353C970D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1AC6D-B3B7-4910-A9C6-BC6E5A80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E3AFB-FCBE-4956-899E-426A5B30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3D9DF-B259-4796-887A-144B65C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4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A0AD-7E3B-44B6-9C57-FD3FC495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F0484-0C0B-4CF1-B950-65AF506F1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10BAC-FBB9-4850-87C3-ABEA3833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1470E-7CEA-42EC-9FC1-2DEFA5E8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A2733-D514-452A-B8B0-18B60CAF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AB7CB-6001-4886-8EB6-4437FC53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25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4D2E-5C9A-4576-A74B-0B05FCD4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7F34E-BEC5-493E-AAF3-915114F9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9E070-FE06-4E53-A559-96BC03A2D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E8D30-830B-499D-8012-1E562FE04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BF4A5-6255-4BA9-B5DA-176AE155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959B5-BAAE-4271-ACBF-1CC6BD4B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39545-1717-4996-BA9C-33AEA746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9D098-C6B5-48D8-9F9D-2A4F29E5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0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377D-E30D-49AA-B504-37D5D879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BB521-3277-4D74-8DED-27A15DFE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DA296-2A5B-4C2E-883B-F10B20FC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733C3-1B88-4AD7-95D8-24786F88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1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8F196-E991-4238-9927-6FD75E6B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B9AAA-543D-4761-864A-FA293906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56AB6-39BA-4097-B58B-EA36964A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8EE4-5948-45D7-ADEE-C094DB81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22EE-3C60-470A-ABD2-1191FD9C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8AF64-212D-406B-8F1B-5CC41741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87FE4-A03E-45A9-A5B4-07EA467A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9C2F5-4341-44A8-B578-CBBFF7C8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73205-4D0D-4548-8DFD-C11E3E72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41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6EE6-639B-4209-9A0E-A395ECAC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97BA6-8EAD-446E-AA36-7179596F0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DF408-A710-42E7-8879-034A40AAB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1610D-903E-480E-A534-97C85ED2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C9973-0316-4FAB-9FAC-C7C7FA80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08063-269C-4943-A65A-7A8D7C6F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16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B5BE8-9FC2-4B94-BA9D-440FDA6C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699E0-C190-4F86-A420-A7BDC698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34DE6-E322-4368-9632-D8ED7B29A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5B7F-4E82-4EBD-8942-1241969F896A}" type="datetimeFigureOut">
              <a:rPr lang="en-AU" smtClean="0"/>
              <a:t>25/09/2021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66B1-52D1-479D-ABF9-51EC13E2C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E7D6-C8EB-47C4-8135-39FE8BB26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1779-379C-4D6F-893E-36D8B7A1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8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matica.stackexchange.com/questions/79502/how-to-make-a-arrayplot-matrixplot-in-polar-coordinat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xellbone1.deviantart.com/art/polar-coordinates-and-shapes-mandala-3389284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xellbone1.deviantart.com/art/polar-coordinates-and-shapes-mandala-3389284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xellbone1.deviantart.com/art/polar-coordinates-and-shapes-mandala-3389284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xellbone1.deviantart.com/art/polar-coordinates-and-shapes-mandala-3389284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xellbone1.deviantart.com/art/polar-coordinates-and-shapes-mandala-3389284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xellbone1.deviantart.com/art/polar-coordinates-and-shapes-mandala-3389284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xellbone1.deviantart.com/art/polar-coordinates-and-shapes-mandala-3389284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8000" t="-10000" r="-1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B21B-6A0C-4424-859D-A35DEF612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Graphing using polar coordinates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1865-CF81-4924-9BAA-98426C340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325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90AD-767E-4587-B79F-5C68F76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Polar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E7CD-D9F3-4A86-B8D5-AEB7011D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Polar coordinates </a:t>
            </a:r>
            <a:r>
              <a:rPr lang="en-US" dirty="0"/>
              <a:t>are useful for describing and sketching curves in the plane, especially in situations that involve symmetry with respect to the origin. Suppose that f is a function. The graph of f in polar coordinates is simply the set of all points (</a:t>
            </a:r>
            <a:r>
              <a:rPr lang="en-US" dirty="0" err="1"/>
              <a:t>r,θ</a:t>
            </a:r>
            <a:r>
              <a:rPr lang="en-US" dirty="0"/>
              <a:t>) such that r=f(θ).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369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90AD-767E-4587-B79F-5C68F76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E7CD-D9F3-4A86-B8D5-AEB7011D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861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Sketch the spiral with polar equation r=θ, for 0≤θ≤2π.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The distance r from the origin exactly matches the angle θ. So as the angle increases, so too does the distance from the origin.</a:t>
            </a:r>
          </a:p>
          <a:p>
            <a:r>
              <a:rPr lang="en-US" dirty="0"/>
              <a:t>Note that the coordinates on the graph are in polar form.</a:t>
            </a:r>
            <a:endParaRPr lang="en-AU" dirty="0"/>
          </a:p>
        </p:txBody>
      </p:sp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8FB179EF-DF08-49BA-B6EB-7C6E91B1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05" y="163647"/>
            <a:ext cx="3104403" cy="26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90AD-767E-4587-B79F-5C68F762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70"/>
            <a:ext cx="10515600" cy="936733"/>
          </a:xfrm>
        </p:spPr>
        <p:txBody>
          <a:bodyPr/>
          <a:lstStyle/>
          <a:p>
            <a:r>
              <a:rPr lang="en-AU" dirty="0"/>
              <a:t>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E7CD-D9F3-4A86-B8D5-AEB7011D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2669"/>
            <a:ext cx="915949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 circle is </a:t>
            </a:r>
            <a:r>
              <a:rPr lang="en-US" dirty="0" err="1"/>
              <a:t>centred</a:t>
            </a:r>
            <a:r>
              <a:rPr lang="en-US" dirty="0"/>
              <a:t> at the origin, then its polar equation could not be simpler.</a:t>
            </a:r>
          </a:p>
          <a:p>
            <a:r>
              <a:rPr lang="en-US" dirty="0"/>
              <a:t>A circle of radius a </a:t>
            </a:r>
            <a:r>
              <a:rPr lang="en-US" dirty="0" err="1"/>
              <a:t>centred</a:t>
            </a:r>
            <a:r>
              <a:rPr lang="en-US" dirty="0"/>
              <a:t> at the origin has polar equation</a:t>
            </a:r>
          </a:p>
          <a:p>
            <a:r>
              <a:rPr lang="en-US" dirty="0"/>
              <a:t>r=a</a:t>
            </a:r>
          </a:p>
          <a:p>
            <a:r>
              <a:rPr lang="en-US" dirty="0"/>
              <a:t>That is, the distance r from the origin is constant, having no dependence on the angle θ. This illustrates rather forcefully the utility of polar coordinates: they simplify situations that involve symmetry with respect to the origin.</a:t>
            </a:r>
          </a:p>
          <a:p>
            <a:r>
              <a:rPr lang="en-US" dirty="0"/>
              <a:t>For circles not </a:t>
            </a:r>
            <a:r>
              <a:rPr lang="en-US" dirty="0" err="1"/>
              <a:t>centred</a:t>
            </a:r>
            <a:r>
              <a:rPr lang="en-US" dirty="0"/>
              <a:t> at the origin, the polar equations are less obvious.</a:t>
            </a:r>
            <a:endParaRPr lang="en-AU" dirty="0"/>
          </a:p>
        </p:txBody>
      </p:sp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ED7766F0-50E8-4317-9EAF-3A251A84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62" y="249587"/>
            <a:ext cx="2540422" cy="28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90AD-767E-4587-B79F-5C68F76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E7CD-D9F3-4A86-B8D5-AEB7011D8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curve has polar equation r=2sinθ. Show that its Cartesian equation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=1.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The trick here is to first multiply both sides of the polar equation by r to get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=2rsinθ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rsinθ</a:t>
                </a:r>
                <a:r>
                  <a:rPr lang="en-US" dirty="0"/>
                  <a:t>=y, this equation becomes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=2y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−2y 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−2y+1)−1 =0 (completing the square)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 smtClean="0"/>
                          <m:t>y</m:t>
                        </m:r>
                        <m:r>
                          <m:rPr>
                            <m:nor/>
                          </m:rPr>
                          <a:rPr lang="en-US" dirty="0" smtClean="0"/>
                          <m:t>−1)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=1 </a:t>
                </a:r>
              </a:p>
              <a:p>
                <a:r>
                  <a:rPr lang="en-US" dirty="0"/>
                  <a:t>This is a circle with </a:t>
                </a:r>
                <a:r>
                  <a:rPr lang="en-US" dirty="0" err="1"/>
                  <a:t>centre</a:t>
                </a:r>
                <a:r>
                  <a:rPr lang="en-US" dirty="0"/>
                  <a:t> (0,1) and radius 1.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E7CD-D9F3-4A86-B8D5-AEB7011D8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3501" r="-696" b="-26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2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90AD-767E-4587-B79F-5C68F76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E7CD-D9F3-4A86-B8D5-AEB7011D8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72120"/>
                <a:ext cx="91749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straight line through the origin, the angle θ is fixed and the distance r varies. Because we have allowed negative values of r, the straight line goes in both directions.</a:t>
                </a:r>
              </a:p>
              <a:p>
                <a:r>
                  <a:rPr lang="en-US" dirty="0"/>
                  <a:t>The straight line shown has equation</a:t>
                </a:r>
              </a:p>
              <a:p>
                <a:r>
                  <a:rPr lang="en-US" dirty="0"/>
                  <a:t>θ=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a straight line that does not go through the origin, the equation is more complicated. A line in Cartesian form </a:t>
                </a:r>
                <a:r>
                  <a:rPr lang="en-US" dirty="0" err="1"/>
                  <a:t>ax+by</a:t>
                </a:r>
                <a:r>
                  <a:rPr lang="en-US" dirty="0"/>
                  <a:t>=c can be converted into polar form by substituting x=</a:t>
                </a:r>
                <a:r>
                  <a:rPr lang="en-US" dirty="0" err="1"/>
                  <a:t>rcosθ</a:t>
                </a:r>
                <a:r>
                  <a:rPr lang="en-US" dirty="0"/>
                  <a:t> and y=</a:t>
                </a:r>
                <a:r>
                  <a:rPr lang="en-US" dirty="0" err="1"/>
                  <a:t>rsinθ</a:t>
                </a:r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E7CD-D9F3-4A86-B8D5-AEB7011D8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72120"/>
                <a:ext cx="9174997" cy="4351338"/>
              </a:xfrm>
              <a:blipFill>
                <a:blip r:embed="rId4"/>
                <a:stretch>
                  <a:fillRect l="-1196" t="-2241" r="-15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C49B693C-AFEF-40A8-8AC9-B6CA187B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97" y="1872120"/>
            <a:ext cx="2744140" cy="25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90AD-767E-4587-B79F-5C68F762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1"/>
            <a:ext cx="10515600" cy="812746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E7CD-D9F3-4A86-B8D5-AEB7011D8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5397"/>
                <a:ext cx="10515600" cy="523156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AU" dirty="0"/>
                  <a:t>a. Express </a:t>
                </a:r>
                <a:r>
                  <a:rPr lang="en-AU" dirty="0" err="1"/>
                  <a:t>x+y</a:t>
                </a:r>
                <a:r>
                  <a:rPr lang="en-AU" dirty="0"/>
                  <a:t>=1 in polar form.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AU" dirty="0"/>
                  <a:t>b. Express 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n-AU" dirty="0"/>
                  <a:t>in Cartesian form.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Solution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AU" dirty="0"/>
                  <a:t>a. Since x=</a:t>
                </a:r>
                <a:r>
                  <a:rPr lang="en-AU" dirty="0" err="1"/>
                  <a:t>rcos</a:t>
                </a:r>
                <a:r>
                  <a:rPr lang="el-GR" dirty="0"/>
                  <a:t>θ </a:t>
                </a:r>
                <a:r>
                  <a:rPr lang="en-AU" dirty="0"/>
                  <a:t>and y=</a:t>
                </a:r>
                <a:r>
                  <a:rPr lang="en-AU" dirty="0" err="1"/>
                  <a:t>rsin</a:t>
                </a:r>
                <a:r>
                  <a:rPr lang="el-GR" dirty="0"/>
                  <a:t>θ, </a:t>
                </a:r>
                <a:r>
                  <a:rPr lang="en-AU" dirty="0"/>
                  <a:t>the equation </a:t>
                </a:r>
                <a:r>
                  <a:rPr lang="en-AU" dirty="0" err="1"/>
                  <a:t>x+y</a:t>
                </a:r>
                <a:r>
                  <a:rPr lang="en-AU" dirty="0"/>
                  <a:t>=1 becomes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dirty="0" err="1"/>
                  <a:t>rcos</a:t>
                </a:r>
                <a:r>
                  <a:rPr lang="el-GR" dirty="0"/>
                  <a:t>θ+</a:t>
                </a:r>
                <a:r>
                  <a:rPr lang="en-AU" dirty="0" err="1"/>
                  <a:t>rsin</a:t>
                </a:r>
                <a:r>
                  <a:rPr lang="el-GR" dirty="0"/>
                  <a:t>θ =1</a:t>
                </a:r>
                <a:endParaRPr lang="en-AU" dirty="0"/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r(cos</a:t>
                </a:r>
                <a:r>
                  <a:rPr lang="el-GR" dirty="0"/>
                  <a:t>θ+</a:t>
                </a:r>
                <a:r>
                  <a:rPr lang="en-AU" dirty="0"/>
                  <a:t>sin</a:t>
                </a:r>
                <a:r>
                  <a:rPr lang="el-GR" dirty="0"/>
                  <a:t>θ)</a:t>
                </a:r>
                <a:r>
                  <a:rPr lang="en-AU" dirty="0"/>
                  <a:t> </a:t>
                </a:r>
                <a:r>
                  <a:rPr lang="el-GR" dirty="0"/>
                  <a:t>=1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Therefore the straight line has polar equation    r 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AU" dirty="0"/>
                  <a:t>b.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=cos</a:t>
                </a:r>
                <a:r>
                  <a:rPr lang="el-GR" dirty="0"/>
                  <a:t>θ </a:t>
                </a:r>
                <a:r>
                  <a:rPr lang="en-AU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AU" dirty="0"/>
                  <a:t>sin</a:t>
                </a:r>
                <a:r>
                  <a:rPr lang="el-GR" dirty="0"/>
                  <a:t>θ, </a:t>
                </a:r>
                <a:r>
                  <a:rPr lang="en-AU" dirty="0"/>
                  <a:t>the equation becomes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r 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AU" dirty="0"/>
                  <a:t>         </a:t>
                </a:r>
                <a:r>
                  <a:rPr lang="en-AU" dirty="0">
                    <a:sym typeface="Wingdings" panose="05000000000000000000" pitchFamily="2" charset="2"/>
                  </a:rPr>
                  <a:t>      </a:t>
                </a:r>
                <a:r>
                  <a:rPr lang="en-AU" dirty="0"/>
                  <a:t>r 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       </a:t>
                </a:r>
                <a:r>
                  <a:rPr lang="en-AU" dirty="0">
                    <a:sym typeface="Wingdings" panose="05000000000000000000" pitchFamily="2" charset="2"/>
                  </a:rPr>
                  <a:t>   </a:t>
                </a:r>
                <a:r>
                  <a:rPr lang="en-AU" dirty="0"/>
                  <a:t>1 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Therefore the Cartesian equation is    3x−4y=2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E7CD-D9F3-4A86-B8D5-AEB7011D8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5397"/>
                <a:ext cx="10515600" cy="5231566"/>
              </a:xfrm>
              <a:blipFill>
                <a:blip r:embed="rId4"/>
                <a:stretch>
                  <a:fillRect l="-928" t="-1632" b="-1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8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90AD-767E-4587-B79F-5C68F76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E7CD-D9F3-4A86-B8D5-AEB7011D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 function f, the graph of f in polar coordinates is the set of all points (</a:t>
            </a:r>
            <a:r>
              <a:rPr lang="en-US" dirty="0" err="1"/>
              <a:t>r,θ</a:t>
            </a:r>
            <a:r>
              <a:rPr lang="en-US" dirty="0"/>
              <a:t>) such that r=f(θ).</a:t>
            </a:r>
          </a:p>
          <a:p>
            <a:pPr marL="0" indent="0">
              <a:buNone/>
            </a:pPr>
            <a:r>
              <a:rPr lang="en-US" dirty="0"/>
              <a:t>Polar coordinates are useful for describing graphs that are symmetric about the origin. For example:</a:t>
            </a:r>
          </a:p>
          <a:p>
            <a:r>
              <a:rPr lang="en-US" dirty="0"/>
              <a:t>The circle </a:t>
            </a:r>
            <a:r>
              <a:rPr lang="en-US" dirty="0" err="1"/>
              <a:t>centred</a:t>
            </a:r>
            <a:r>
              <a:rPr lang="en-US" dirty="0"/>
              <a:t> at the origin with radius a has equation r=a.</a:t>
            </a:r>
          </a:p>
          <a:p>
            <a:r>
              <a:rPr lang="en-US" dirty="0"/>
              <a:t>The line through the origin at angle α to the positive x-axis has equation θ=α.</a:t>
            </a:r>
          </a:p>
          <a:p>
            <a:pPr marL="0" indent="0">
              <a:buNone/>
            </a:pPr>
            <a:r>
              <a:rPr lang="en-US" dirty="0"/>
              <a:t>To convert between the polar form and the Cartesian form of an equation, substitute x=</a:t>
            </a:r>
            <a:r>
              <a:rPr lang="en-US" dirty="0" err="1"/>
              <a:t>rcosθ</a:t>
            </a:r>
            <a:r>
              <a:rPr lang="en-US" dirty="0"/>
              <a:t> and y=</a:t>
            </a:r>
            <a:r>
              <a:rPr lang="en-US" dirty="0" err="1"/>
              <a:t>rsinθ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625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Graphing using polar coordinates</vt:lpstr>
      <vt:lpstr>Polar coordinates </vt:lpstr>
      <vt:lpstr>Example </vt:lpstr>
      <vt:lpstr>Circles</vt:lpstr>
      <vt:lpstr>Example</vt:lpstr>
      <vt:lpstr>Lines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using polar coordinates</dc:title>
  <dc:creator>Lyn ZHANG</dc:creator>
  <cp:lastModifiedBy>Lyn ZHANG</cp:lastModifiedBy>
  <cp:revision>3</cp:revision>
  <dcterms:created xsi:type="dcterms:W3CDTF">2021-09-25T02:05:45Z</dcterms:created>
  <dcterms:modified xsi:type="dcterms:W3CDTF">2021-09-25T02:32:51Z</dcterms:modified>
</cp:coreProperties>
</file>