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3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9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94FA4-197B-4692-B21F-20DF7F36A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C15190-06A8-49E0-8308-68054CAA20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DC651D-6EAD-4497-9BDB-1782B69B37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C3F2AA-5E38-4B66-9D7F-F64BB029D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EAD06-3BA1-4CA6-BA8D-57F79D47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239829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16E6F-6D03-4830-B61C-612A533C0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DC40CC-3658-4A39-B1E3-663BE6BB4C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E6D2E-211D-43A3-BAF3-DCF055D06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6D2F32-D11B-4D68-AE73-56589DD27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BDAA8-090E-4A8F-A81C-21E6A1752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0108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78AD58-9916-4839-92F2-7390B8B3E6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2A2AF-A6AE-424F-8CB0-D8F463B2BA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23087D-5E2F-4B49-9945-1A793FF64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4B8529-3490-43FD-9A66-9A5E5A3E2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B86A23-85E7-494A-89A0-F41A5C49F7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7817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504C8B-51EB-4AE4-9467-92A008957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EE4AC-B007-454C-BB2E-EBFC4E3388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AA880F-647A-4636-ACB9-0C66940D5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B0331-A6B9-4A6B-9103-9E22B774B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D62EE-CC2D-403F-8ADC-426F941A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008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A0044-1D85-43B7-89AC-08890E7C0C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E6AF86-6691-4C23-A42A-E8E0FAAFBC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AC47AA-7762-4300-8442-E010FCD73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53717F-2CCD-4158-A007-CAB3BCF5D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E90E66-6688-4F7C-AF7B-9A7CD34B8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825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2CCD2-F77D-406B-8E8E-01EF465E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CE0F3C-E66D-4EB5-85BB-70F409006E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94DDB2-7C80-44C1-9C3C-2C6BB387C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BD3400-24ED-42A4-87F8-A488271CD7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F25533-A3FD-4875-809A-18519F35A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E9BA8-EC3F-4DEE-A656-352FEC2B2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35898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CA429-2982-4E4C-AF2E-4EAD8DCFC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AD4CF-77D6-49D3-AAB4-B23A19340B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AD44D-934A-4FF1-9C65-EAB5AC9D06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96A98C-E7A8-4733-936C-30D0553FA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066171-9F0E-4303-948C-E80C049846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FBA7BA-E81B-4C22-B307-A7ECC6D61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605E009-4F27-4F15-A64F-D3D6614F0B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0E2EB7-AFC1-4430-B778-9C9DD148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51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838F3-A774-45C8-BDB7-E6BB4778E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B6CCE1-F928-4467-9640-31BA47BC1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27101B-C726-44FC-9F3C-C56F22CAE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342A551-2D30-4A1A-A3CA-AE061B3CAD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444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C508A45-DAA3-428D-8665-08D65DDC2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5AC2E0-BA52-4996-8771-D20B541EC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0AC8AA-E8AC-4048-BED5-357CF6693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727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4BEFE-01C2-4BC6-9F41-0667A971E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BF1C4-5149-45B5-9696-65A35BEB4C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5D365-768D-4C25-B86A-C5005F54DF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502F1C-A259-4337-B04D-203A2D5F3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721E79-51A1-40D3-80C6-5B05806ED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6C989E-9E72-4F84-B8C7-CD8BE5712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38256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F5DCE-A80B-4C17-9FC7-E4A826F68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F1DA7A-7347-42EF-A94B-BDB18E1F03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858816-ABE9-48F4-A778-EC46BAFB48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D3692C-B586-478E-BDDD-A453B11A2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0BE2FF-59B9-4A99-AFDA-BE2B569819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DCB90-3191-46D6-AEB7-B3DFB565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6729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1CB402-466D-438C-891E-449F76574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7E1591-B296-47A4-A329-317C04FD6D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5E7816-6946-4E71-AEDC-6C402756FD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EC600-F88B-4ACB-B269-199B18F5A763}" type="datetimeFigureOut">
              <a:rPr lang="en-AU" smtClean="0"/>
              <a:t>25/09/2021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2326EC-01DD-4772-8C97-B1C64ED5C4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41DBD-E81D-4996-A541-C4BFF04C5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605994-6505-475E-B61C-9A1A014FB70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041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travisty/5196793106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7" Type="http://schemas.openxmlformats.org/officeDocument/2006/relationships/image" Target="../media/image12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hyperlink" Target="https://www.wolframalpha.com/input/?i=plot+r+%3D+theta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x.stackexchange.com/questions/338668/how-to-use-3d-polar-coordinate-syste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8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AE00D-5A76-42E3-8774-8ECCD111FF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Further graphing using polar coordinates 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A3D2D6D-7F93-4CF9-97FD-5C6F8585306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15I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76634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Cardioids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9E12-DB63-436C-A13E-8839BC1D5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name </a:t>
            </a:r>
            <a:r>
              <a:rPr lang="en-US" b="1" dirty="0"/>
              <a:t>cardioid </a:t>
            </a:r>
            <a:r>
              <a:rPr lang="en-US" dirty="0"/>
              <a:t>comes from the Greek word for heart. A cardioid is the curve traced by a point on the perimeter of a circle that is rolling around a fixed circle of the same radius.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71379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9E12-DB63-436C-A13E-8839BC1D5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Graph the cardioid with equation r=1+cosθ, for θ∈[0,2π].</a:t>
            </a:r>
          </a:p>
          <a:p>
            <a:r>
              <a:rPr lang="en-US" dirty="0"/>
              <a:t>Solution</a:t>
            </a:r>
          </a:p>
          <a:p>
            <a:r>
              <a:rPr lang="en-US" dirty="0"/>
              <a:t>To help sketch this curve, we first graph the function r=1+cosθ using Cartesian coordinates, as shown on the left. This allows us to see how r changes as θ increases.</a:t>
            </a:r>
          </a:p>
          <a:p>
            <a:r>
              <a:rPr lang="en-US" dirty="0"/>
              <a:t>As the angle θ increases from 0 to π, the distance r decreases from 2 to 0.</a:t>
            </a:r>
          </a:p>
          <a:p>
            <a:r>
              <a:rPr lang="en-US" dirty="0"/>
              <a:t>As the angle θ increases from π to 2π, the distance r increases from 0 to 2.</a:t>
            </a:r>
          </a:p>
          <a:p>
            <a:r>
              <a:rPr lang="en-US" dirty="0"/>
              <a:t>This gives the graph of the cardioid shown on the right.</a:t>
            </a:r>
          </a:p>
        </p:txBody>
      </p:sp>
      <p:pic>
        <p:nvPicPr>
          <p:cNvPr id="1026" name="Picture 2" descr="PIC">
            <a:extLst>
              <a:ext uri="{FF2B5EF4-FFF2-40B4-BE49-F238E27FC236}">
                <a16:creationId xmlns:a16="http://schemas.microsoft.com/office/drawing/2014/main" id="{70A82952-9ABC-4F84-95DA-52CBA228AE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819" y="63499"/>
            <a:ext cx="3400425" cy="1762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IC">
            <a:extLst>
              <a:ext uri="{FF2B5EF4-FFF2-40B4-BE49-F238E27FC236}">
                <a16:creationId xmlns:a16="http://schemas.microsoft.com/office/drawing/2014/main" id="{F8C917C0-85CB-4C41-87AC-A32C61DFDA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80180"/>
            <a:ext cx="2359223" cy="2346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561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Roses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659E12-DB63-436C-A13E-8839BC1D56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This impressive curve is fittingly called a rose. It belongs to the family of curves with polar equations of the form</a:t>
                </a:r>
              </a:p>
              <a:p>
                <a:r>
                  <a:rPr lang="en-US" dirty="0"/>
                  <a:t>r=cos(</a:t>
                </a:r>
                <a:r>
                  <a:rPr lang="en-US" dirty="0" err="1"/>
                  <a:t>nθ</a:t>
                </a:r>
                <a:r>
                  <a:rPr lang="en-US" dirty="0"/>
                  <a:t>)</a:t>
                </a:r>
              </a:p>
              <a:p>
                <a:r>
                  <a:rPr lang="en-US" dirty="0"/>
                  <a:t>For the example shown, n=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dirty="0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US" i="0" dirty="0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659E12-DB63-436C-A13E-8839BC1D56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34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PIC">
            <a:extLst>
              <a:ext uri="{FF2B5EF4-FFF2-40B4-BE49-F238E27FC236}">
                <a16:creationId xmlns:a16="http://schemas.microsoft.com/office/drawing/2014/main" id="{5750E253-D403-4C65-BA4F-5B8EB01F6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9342" y="2394165"/>
            <a:ext cx="3177960" cy="31445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3207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47"/>
            <a:ext cx="10515600" cy="766251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9E12-DB63-436C-A13E-8839BC1D5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00381"/>
            <a:ext cx="12192000" cy="299117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 curve has polar equation r=cos(2θ).</a:t>
            </a:r>
          </a:p>
          <a:p>
            <a:pPr marL="0" indent="0">
              <a:buNone/>
            </a:pPr>
            <a:r>
              <a:rPr lang="en-US" dirty="0"/>
              <a:t>a. Sketch the graph of the curve.</a:t>
            </a:r>
          </a:p>
          <a:p>
            <a:pPr marL="0" indent="0">
              <a:buNone/>
            </a:pPr>
            <a:r>
              <a:rPr lang="en-US" dirty="0"/>
              <a:t>a. To help sketch this curve, we first graph the function r=cos(2θ) using Cartesian coordinates, as shown on the left. This allows us to see how r changes as θ increases.</a:t>
            </a:r>
          </a:p>
          <a:p>
            <a:r>
              <a:rPr lang="en-US" dirty="0"/>
              <a:t>Using numbers, we have labelled how each section of this graph corresponds to a section of the rose shown on the right.</a:t>
            </a:r>
          </a:p>
        </p:txBody>
      </p:sp>
      <p:pic>
        <p:nvPicPr>
          <p:cNvPr id="3074" name="Picture 2" descr="PIC">
            <a:extLst>
              <a:ext uri="{FF2B5EF4-FFF2-40B4-BE49-F238E27FC236}">
                <a16:creationId xmlns:a16="http://schemas.microsoft.com/office/drawing/2014/main" id="{81B026A8-E068-45C9-9139-E8C9D7DB33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6416" y="3983064"/>
            <a:ext cx="4134958" cy="2137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PIC">
            <a:extLst>
              <a:ext uri="{FF2B5EF4-FFF2-40B4-BE49-F238E27FC236}">
                <a16:creationId xmlns:a16="http://schemas.microsoft.com/office/drawing/2014/main" id="{2C1D48CC-20E3-412B-A8A0-3A90EEF23D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7790" y="3734649"/>
            <a:ext cx="2195914" cy="2386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920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3647"/>
            <a:ext cx="10515600" cy="766251"/>
          </a:xfrm>
        </p:spPr>
        <p:txBody>
          <a:bodyPr/>
          <a:lstStyle/>
          <a:p>
            <a:r>
              <a:rPr lang="en-AU" dirty="0"/>
              <a:t>Example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659E12-DB63-436C-A13E-8839BC1D56E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100380"/>
                <a:ext cx="10515600" cy="5346915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/>
                  <a:t>A curve has polar equation r=cos(2θ).</a:t>
                </a:r>
              </a:p>
              <a:p>
                <a:pPr marL="0" indent="0">
                  <a:buNone/>
                </a:pPr>
                <a:r>
                  <a:rPr lang="en-US" dirty="0"/>
                  <a:t>b. Show that its Cartesian equation is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0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0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m:rPr>
                                <m:nor/>
                              </m:rPr>
                              <a:rPr lang="en-US" dirty="0" smtClean="0"/>
                              <m:t>−</m:t>
                            </m:r>
                            <m:sSup>
                              <m:sSupPr>
                                <m:ctrlP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US" i="0" dirty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Solution</a:t>
                </a:r>
              </a:p>
              <a:p>
                <a:pPr marL="0" indent="0">
                  <a:buNone/>
                </a:pPr>
                <a:r>
                  <a:rPr lang="en-US" dirty="0"/>
                  <a:t>b. Using the double angle formula cos(2θ)=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  <m:r>
                      <m:rPr>
                        <m:nor/>
                      </m:rPr>
                      <a:rPr lang="en-US" dirty="0" smtClean="0"/>
                      <m:t>−</m:t>
                    </m:r>
                    <m:func>
                      <m:func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i="1" dirty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i="0" dirty="0">
                                <a:latin typeface="Cambria Math" panose="02040503050406030204" pitchFamily="18" charset="0"/>
                              </a:rPr>
                              <m:t>sin</m:t>
                            </m:r>
                          </m:e>
                          <m:sup>
                            <m:r>
                              <a:rPr lang="en-US" i="0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fName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func>
                  </m:oMath>
                </a14:m>
                <a:r>
                  <a:rPr lang="en-US" dirty="0"/>
                  <a:t>, we have</a:t>
                </a:r>
              </a:p>
              <a:p>
                <a:r>
                  <a:rPr lang="en-US" dirty="0"/>
                  <a:t>r =cos(2θ) </a:t>
                </a:r>
              </a:p>
              <a:p>
                <a:r>
                  <a:rPr lang="en-US" dirty="0"/>
                  <a:t>r =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dirty="0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p>
                          <m:sSupPr>
                            <m:ctrlPr>
                              <a:rPr lang="en-US" dirty="0" smtClean="0">
                                <a:solidFill>
                                  <a:srgbClr val="836967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dirty="0" smtClean="0">
                                <a:latin typeface="Cambria Math" panose="02040503050406030204" pitchFamily="18" charset="0"/>
                              </a:rPr>
                              <m:t>cos</m:t>
                            </m:r>
                          </m:e>
                          <m:sup>
                            <m:r>
                              <a:rPr lang="en-US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𝜃</m:t>
                        </m:r>
                      </m:fName>
                      <m:e>
                        <m:func>
                          <m:funcPr>
                            <m:ctrlPr>
                              <a:rPr lang="en-US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rgbClr val="836967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nor/>
                                  </m:rPr>
                                  <a:rPr lang="en-US" dirty="0" smtClean="0"/>
                                  <m:t>−</m:t>
                                </m:r>
                                <m:r>
                                  <a:rPr lang="en-AU" b="0" i="0" dirty="0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i="0" dirty="0" smtClean="0"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AU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 dirty="0" smtClean="0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func>
                      </m:e>
                    </m:func>
                  </m:oMath>
                </a14:m>
                <a:endParaRPr lang="en-US" dirty="0"/>
              </a:p>
              <a:p>
                <a:r>
                  <a:rPr lang="en-US" dirty="0"/>
                  <a:t>r </a:t>
                </a:r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num>
                              <m:den>
                                <m: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p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AU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ad>
                              <m:radPr>
                                <m:degHide m:val="on"/>
                                <m:ctrlPr>
                                  <a:rPr lang="en-US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sSup>
                                  <m:sSupPr>
                                    <m:ctrlPr>
                                      <a:rPr lang="en-US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lang="en-US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p>
                                    <m:r>
                                      <a:rPr lang="en-US" i="0" dirty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</m:rad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AU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b="0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e>
                              <m:sup>
                                <m:r>
                                  <a:rPr lang="en-AU" b="0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AU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Note: This example further illustrates how polar coordinates can give more pleasing equations than their Cartesian counterparts.</a:t>
                </a:r>
              </a:p>
              <a:p>
                <a:r>
                  <a:rPr lang="en-US" dirty="0"/>
                  <a:t>The curve in this example is a </a:t>
                </a:r>
                <a:r>
                  <a:rPr lang="en-US" b="1" dirty="0"/>
                  <a:t>four-leaf rose</a:t>
                </a:r>
                <a:r>
                  <a:rPr lang="en-US" dirty="0"/>
                  <a:t>. More generally, the equations r=cos(</a:t>
                </a:r>
                <a:r>
                  <a:rPr lang="en-US" dirty="0" err="1"/>
                  <a:t>nθ</a:t>
                </a:r>
                <a:r>
                  <a:rPr lang="en-US" dirty="0"/>
                  <a:t>) and r=sin(</a:t>
                </a:r>
                <a:r>
                  <a:rPr lang="en-US" dirty="0" err="1"/>
                  <a:t>nθ</a:t>
                </a:r>
                <a:r>
                  <a:rPr lang="en-US" dirty="0"/>
                  <a:t>) give 2n-leaf roses if n is even, and give n-leaf roses if n is odd.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659E12-DB63-436C-A13E-8839BC1D56E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100380"/>
                <a:ext cx="10515600" cy="5346915"/>
              </a:xfrm>
              <a:blipFill>
                <a:blip r:embed="rId4"/>
                <a:stretch>
                  <a:fillRect l="-754" t="-2395" r="-127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96523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Example-- Mathematica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9E12-DB63-436C-A13E-8839BC1D5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56"/>
            <a:ext cx="10735694" cy="4665607"/>
          </a:xfrm>
        </p:spPr>
        <p:txBody>
          <a:bodyPr/>
          <a:lstStyle/>
          <a:p>
            <a:r>
              <a:rPr lang="en-US" dirty="0"/>
              <a:t>Plot the graph of r=3(1−cosθ).</a:t>
            </a:r>
          </a:p>
          <a:p>
            <a:r>
              <a:rPr lang="en-US" dirty="0"/>
              <a:t>Plot the graph of r=θ for 0≤θ≤6π.</a:t>
            </a:r>
          </a:p>
          <a:p>
            <a:r>
              <a:rPr lang="en-AU" dirty="0">
                <a:hlinkClick r:id="rId4"/>
              </a:rPr>
              <a:t>https://www.wolframalpha.com/input/?i=plot+r+%3D+theta</a:t>
            </a:r>
            <a:endParaRPr lang="en-US" dirty="0"/>
          </a:p>
          <a:p>
            <a:endParaRPr lang="en-AU" dirty="0"/>
          </a:p>
        </p:txBody>
      </p:sp>
      <p:pic>
        <p:nvPicPr>
          <p:cNvPr id="4101" name="Picture 5" descr="Polar plots">
            <a:extLst>
              <a:ext uri="{FF2B5EF4-FFF2-40B4-BE49-F238E27FC236}">
                <a16:creationId xmlns:a16="http://schemas.microsoft.com/office/drawing/2014/main" id="{CB2A10AF-E572-49B0-8A5E-2A9DAF0BB2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182291"/>
            <a:ext cx="3771493" cy="23506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Polar plots">
            <a:extLst>
              <a:ext uri="{FF2B5EF4-FFF2-40B4-BE49-F238E27FC236}">
                <a16:creationId xmlns:a16="http://schemas.microsoft.com/office/drawing/2014/main" id="{245CF5DD-0036-4A08-A11C-0A6B43955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3654" y="3182290"/>
            <a:ext cx="3292376" cy="2350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5" name="Picture 9" descr="Polar plot">
            <a:extLst>
              <a:ext uri="{FF2B5EF4-FFF2-40B4-BE49-F238E27FC236}">
                <a16:creationId xmlns:a16="http://schemas.microsoft.com/office/drawing/2014/main" id="{E35E6F38-5B78-4B8C-9432-BBBB5A71C0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0796" y="483995"/>
            <a:ext cx="2383672" cy="213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516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27000" t="-36000" r="-8000" b="-3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09888-4E6F-40E7-B8FE-8E07ACE34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Section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59E12-DB63-436C-A13E-8839BC1D56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sketch the curve r=f(θ) in polar coordinates, it helps to first sketch the graph in Cartesian coordinates.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0900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482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Office Theme</vt:lpstr>
      <vt:lpstr>Further graphing using polar coordinates </vt:lpstr>
      <vt:lpstr>Cardioids</vt:lpstr>
      <vt:lpstr>Example </vt:lpstr>
      <vt:lpstr>Roses</vt:lpstr>
      <vt:lpstr>Example </vt:lpstr>
      <vt:lpstr>Example </vt:lpstr>
      <vt:lpstr>Example-- Mathematica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graphing using polar coordinates </dc:title>
  <dc:creator>Lyn ZHANG</dc:creator>
  <cp:lastModifiedBy>Lyn ZHANG</cp:lastModifiedBy>
  <cp:revision>5</cp:revision>
  <dcterms:created xsi:type="dcterms:W3CDTF">2021-09-25T02:33:48Z</dcterms:created>
  <dcterms:modified xsi:type="dcterms:W3CDTF">2021-09-25T03:07:16Z</dcterms:modified>
</cp:coreProperties>
</file>