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76" r:id="rId5"/>
    <p:sldId id="277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3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6182D-6EEC-47FC-8CDB-D4B97F749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5E27CD-0E00-435E-B142-8D53C7CBE8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386ED-C4D8-4746-B27C-6883E25C1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949A-E6AD-40F9-A273-3C80D7AD1315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A712D-0C56-41DF-9078-64A996D4E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3487A-D84E-439C-AA4B-F69AE2B36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A02-FB5B-498C-AB26-FDEA1BD1B2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035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91232-B647-4409-A220-948170219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FA83AA-52C2-47CC-8A55-A5773B268D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5D2CB-FD63-45B5-95C7-FA161BDFA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949A-E6AD-40F9-A273-3C80D7AD1315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6A5C99-602C-40F6-BA22-5EEA30BAE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E2C54-83BC-499C-A07C-F1BE76683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A02-FB5B-498C-AB26-FDEA1BD1B2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599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1DCE61-736B-4869-876A-5A18B9BD4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EBC13B-FCB3-46BC-A9D1-12BA8749F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5C2C8C-6387-42CC-9F7D-48F3D9A25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949A-E6AD-40F9-A273-3C80D7AD1315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DB314-98F3-4C4F-B781-24316F325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504EB-F132-4E62-B9E5-378C6D7B5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A02-FB5B-498C-AB26-FDEA1BD1B2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830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A11E-13CB-4131-A86D-33F41E466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30D17-3D97-43A1-8B95-98009F375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ABBAB-A818-492E-BF3F-ECE1F880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949A-E6AD-40F9-A273-3C80D7AD1315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B6AD5-363E-425C-AC88-46E67C06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BB6C8-337E-48DF-B2AC-6C69C26C3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A02-FB5B-498C-AB26-FDEA1BD1B2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3177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315DE-49A9-465C-A089-00EAF014C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EFB1-CB67-4D55-9E66-ED3EE1513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9389D-871E-4011-A6DB-BA5CDF7DC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949A-E6AD-40F9-A273-3C80D7AD1315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AB4E0-B8AB-4804-961B-422A51401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6F7FE-6085-4D35-B674-A2198AE71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A02-FB5B-498C-AB26-FDEA1BD1B2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734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BAD1A-3418-4FF6-B378-9370D0016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8D324-DFE7-4F84-9C35-76871E3541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E03C88-9F53-4F89-B459-B03003D686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BF7BC-62A8-45D4-A6A0-89A287217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949A-E6AD-40F9-A273-3C80D7AD1315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E97FCB-F73E-4040-A75B-FE0D789F5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D2515A-DF29-4AA3-8035-9B9E87515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A02-FB5B-498C-AB26-FDEA1BD1B2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8297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341E1-E486-4276-BB87-D6C061D6F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7E197B-9F35-4BBA-A066-E9EBE3639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99E8AA-025C-4120-BC7C-B5FCDCE4CF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183672-A3FD-4644-B99C-134D5C3BEE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CC9AB4-875E-4598-9440-7147F4B938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0840D0-49AA-49EB-ACF1-36074EB86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949A-E6AD-40F9-A273-3C80D7AD1315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4BFEE8-C8DE-40E5-BC62-91F6BFBA7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BF9F59-0C94-40CA-AFBE-328337366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A02-FB5B-498C-AB26-FDEA1BD1B2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7662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DD08C-43EA-455B-BCFB-65890DAE0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4DCE7F-1173-4FE4-87A4-B37AEAFBD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949A-E6AD-40F9-A273-3C80D7AD1315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1C33EB-04FF-4AFF-8FFC-557B2FC04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7B19E7-8A82-4657-88EA-E06C4B73D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A02-FB5B-498C-AB26-FDEA1BD1B2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014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3C8960-ED6D-4836-8AED-FC664F2B4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949A-E6AD-40F9-A273-3C80D7AD1315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844F46-1770-4D73-84D3-458F21F78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AA30F0-6ACC-4CDC-A6AE-6C7BEE45B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A02-FB5B-498C-AB26-FDEA1BD1B2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05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8D903-74BF-4EB1-80E1-DD0F1566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AB932-F180-46E0-B1CF-5B8A1AD35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FCEBF8-A915-4D3F-8BE6-6AE58C6B4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2F20E8-8717-4434-83BA-EAB09F286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949A-E6AD-40F9-A273-3C80D7AD1315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81F9C-33A5-4FBA-9CE6-6BE077E7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34DC15-028A-42CA-9300-DCDD7927A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A02-FB5B-498C-AB26-FDEA1BD1B2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935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6141E-DDAF-4E31-8116-8DB5003E0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9F1240-7EA0-409B-8720-5CB2AD9456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8AF091-FE5A-429C-B420-1987A818E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6C846F-70D3-482A-A37A-AB683444B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949A-E6AD-40F9-A273-3C80D7AD1315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548B72-91C8-43AC-A7C6-E50488726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832296-BBFC-4867-B892-4B9D8C9DC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A02-FB5B-498C-AB26-FDEA1BD1B2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4425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8814A7-2F59-4B37-8995-3353FA9A2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65C0B1-C41A-4725-A127-56D1B5F2B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7B31C-C201-4FFD-95A5-F3BC135E18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C949A-E6AD-40F9-A273-3C80D7AD1315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564A1-756A-427D-B0ED-43FC442B7C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D7C2D-25B6-48D1-92AE-4A6B548E93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20A02-FB5B-498C-AB26-FDEA1BD1B2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2085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ave.cheney.net/2014/11/21/visualising-dependenci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ure.com/articles/s41598-019-43951-8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ure.com/articles/s41598-019-43951-8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ure.com/articles/s41598-019-43951-8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ure.com/articles/s41598-019-43951-8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ure.com/articles/s41598-019-43951-8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ure.com/articles/s41598-019-43951-8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2000" t="-9000" r="-15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A1E3F-602D-494C-946E-8D7AFC3520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Chapter 15 Graphing techniques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0431D8-73FC-4F92-8793-214F08283C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Revision</a:t>
            </a:r>
          </a:p>
        </p:txBody>
      </p:sp>
    </p:spTree>
    <p:extLst>
      <p:ext uri="{BB962C8B-B14F-4D97-AF65-F5344CB8AC3E}">
        <p14:creationId xmlns:p14="http://schemas.microsoft.com/office/powerpoint/2010/main" val="3668641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000" r="-210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1B05-C37B-4C5D-899F-9D69B1CA7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Reciprocal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714638-451E-4D0F-AF33-975EE619B7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y=f(x) is a function, then the reciprocal function is defined by the rule y=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den>
                    </m:f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To sketch the graph of y=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den>
                    </m:f>
                  </m:oMath>
                </a14:m>
                <a:r>
                  <a:rPr lang="en-US" dirty="0"/>
                  <a:t>, we first sketch the graph of y=f(x).</a:t>
                </a:r>
              </a:p>
              <a:p>
                <a:r>
                  <a:rPr lang="en-US" dirty="0"/>
                  <a:t>The x-axis intercepts of y=f(x) will become vertical asymptotes of y=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den>
                    </m:f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Local maximums of y=f(x) will become local minimums of y=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den>
                    </m:f>
                  </m:oMath>
                </a14:m>
                <a:r>
                  <a:rPr lang="en-US" dirty="0"/>
                  <a:t>, and vice versa.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714638-451E-4D0F-AF33-975EE619B7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 r="-69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71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000" r="-210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1B05-C37B-4C5D-899F-9D69B1CA7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Parabolas, ellipses and hyperbolas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14638-451E-4D0F-AF33-975EE619B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locus</a:t>
            </a:r>
            <a:r>
              <a:rPr lang="en-US" dirty="0"/>
              <a:t> is the set of points described by a geometric condition.</a:t>
            </a:r>
          </a:p>
          <a:p>
            <a:r>
              <a:rPr lang="en-US" dirty="0"/>
              <a:t>A </a:t>
            </a:r>
            <a:r>
              <a:rPr lang="en-US" b="1" dirty="0"/>
              <a:t>circle</a:t>
            </a:r>
            <a:r>
              <a:rPr lang="en-US" dirty="0"/>
              <a:t> is the locus of a point P that moves so that its distance from a fixed point C is constant.</a:t>
            </a:r>
          </a:p>
          <a:p>
            <a:r>
              <a:rPr lang="en-US" dirty="0"/>
              <a:t>A </a:t>
            </a:r>
            <a:r>
              <a:rPr lang="en-US" b="1" dirty="0"/>
              <a:t>straight line </a:t>
            </a:r>
            <a:r>
              <a:rPr lang="en-US" dirty="0"/>
              <a:t>is the locus of a point P that moves so that it is equidistant from two fixed points Q and R.</a:t>
            </a:r>
          </a:p>
          <a:p>
            <a:r>
              <a:rPr lang="en-US" dirty="0"/>
              <a:t>A </a:t>
            </a:r>
            <a:r>
              <a:rPr lang="en-US" b="1" dirty="0"/>
              <a:t>parabola</a:t>
            </a:r>
            <a:r>
              <a:rPr lang="en-US" dirty="0"/>
              <a:t> is the locus of a point P that moves so that its distance from a fixed point F is equal to its perpendicular distance from a fixed line.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31191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000" r="-210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1B05-C37B-4C5D-899F-9D69B1CA7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Parabolas, ellipses and hyperbolas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714638-451E-4D0F-AF33-975EE619B7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An </a:t>
                </a:r>
                <a:r>
                  <a:rPr lang="en-US" b="1" dirty="0"/>
                  <a:t>ellipse</a:t>
                </a:r>
                <a:r>
                  <a:rPr lang="en-US" dirty="0"/>
                  <a:t> is the locus of a point P that moves so that the sum of its distances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from two fixed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 is a constant.</a:t>
                </a:r>
              </a:p>
              <a:p>
                <a:r>
                  <a:rPr lang="en-US" dirty="0"/>
                  <a:t>The graph of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d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d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is an ellipse </a:t>
                </a:r>
                <a:r>
                  <a:rPr lang="en-US" dirty="0" err="1"/>
                  <a:t>centred</a:t>
                </a:r>
                <a:r>
                  <a:rPr lang="en-US" dirty="0"/>
                  <a:t> at the point (</a:t>
                </a:r>
                <a:r>
                  <a:rPr lang="en-US" dirty="0" err="1"/>
                  <a:t>h,k</a:t>
                </a:r>
                <a:r>
                  <a:rPr lang="en-US" dirty="0"/>
                  <a:t>).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714638-451E-4D0F-AF33-975EE619B7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2501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000" r="-210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1B05-C37B-4C5D-899F-9D69B1CA7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Parabolas, ellipses and hyperbolas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714638-451E-4D0F-AF33-975EE619B7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</a:t>
                </a:r>
                <a:r>
                  <a:rPr lang="en-US" b="1" dirty="0"/>
                  <a:t>hyperbola</a:t>
                </a:r>
                <a:r>
                  <a:rPr lang="en-US" dirty="0"/>
                  <a:t> is the locus of a point P that moves so that the difference between its distances from two fixed points F1 and F2 is a constant.</a:t>
                </a:r>
              </a:p>
              <a:p>
                <a:r>
                  <a:rPr lang="en-US" dirty="0"/>
                  <a:t>The graph of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d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m:rPr>
                        <m:nor/>
                      </m:rPr>
                      <a:rPr lang="en-US" dirty="0" smtClean="0"/>
                      <m:t>−</m:t>
                    </m:r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d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is a hyperbola </a:t>
                </a:r>
                <a:r>
                  <a:rPr lang="en-US" dirty="0" err="1"/>
                  <a:t>centred</a:t>
                </a:r>
                <a:r>
                  <a:rPr lang="en-US" dirty="0"/>
                  <a:t> at the point (</a:t>
                </a:r>
                <a:r>
                  <a:rPr lang="en-US" dirty="0" err="1"/>
                  <a:t>h,k</a:t>
                </a:r>
                <a:r>
                  <a:rPr lang="en-US" dirty="0"/>
                  <a:t>). The asymptotes are y−k=±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dirty="0"/>
                  <a:t>(x−h).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714638-451E-4D0F-AF33-975EE619B7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 r="-179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2763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000" r="-210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1B05-C37B-4C5D-899F-9D69B1CA7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Parametric curves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14638-451E-4D0F-AF33-975EE619B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parametric curve </a:t>
            </a:r>
            <a:r>
              <a:rPr lang="en-US" dirty="0"/>
              <a:t>in the plane is a pair of functions</a:t>
            </a:r>
          </a:p>
          <a:p>
            <a:r>
              <a:rPr lang="en-US" dirty="0"/>
              <a:t>x=f(t)    and     y=g(t)</a:t>
            </a:r>
          </a:p>
          <a:p>
            <a:r>
              <a:rPr lang="en-US" dirty="0"/>
              <a:t>where t is called the parameter of the curve.</a:t>
            </a:r>
          </a:p>
          <a:p>
            <a:r>
              <a:rPr lang="en-US" dirty="0"/>
              <a:t>It can be helpful to think of the </a:t>
            </a:r>
            <a:r>
              <a:rPr lang="en-US" b="1" dirty="0"/>
              <a:t>parameter</a:t>
            </a:r>
            <a:r>
              <a:rPr lang="en-US" dirty="0"/>
              <a:t> t as describing time. Parametric curves are then useful for describing the motion of an object.</a:t>
            </a:r>
          </a:p>
          <a:p>
            <a:r>
              <a:rPr lang="en-US" dirty="0"/>
              <a:t>We can sometimes find the Cartesian equation of a parametric curve by eliminating t and solving for y in terms of x.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1900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000" r="-210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1B05-C37B-4C5D-899F-9D69B1CA7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Polar coordinates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714638-451E-4D0F-AF33-975EE619B7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3986" y="1845943"/>
                <a:ext cx="10515600" cy="4351338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dirty="0"/>
                  <a:t>Each point P in the plane can be represented using polar coordinates (</a:t>
                </a:r>
                <a:r>
                  <a:rPr lang="en-US" dirty="0" err="1"/>
                  <a:t>r,θ</a:t>
                </a:r>
                <a:r>
                  <a:rPr lang="en-US" dirty="0"/>
                  <a:t>), where:</a:t>
                </a:r>
              </a:p>
              <a:p>
                <a:r>
                  <a:rPr lang="en-US" dirty="0"/>
                  <a:t>r is the distance from the origin O to P</a:t>
                </a:r>
              </a:p>
              <a:p>
                <a:r>
                  <a:rPr lang="en-US" dirty="0"/>
                  <a:t>θ is the angle between the positive direction of the x-axis and the ray OP.</a:t>
                </a:r>
              </a:p>
              <a:p>
                <a:pPr marL="0" indent="0">
                  <a:buNone/>
                </a:pPr>
                <a:r>
                  <a:rPr lang="en-US" dirty="0"/>
                  <a:t>If a point P has polar coordinates (</a:t>
                </a:r>
                <a:r>
                  <a:rPr lang="en-US" dirty="0" err="1"/>
                  <a:t>r,θ</a:t>
                </a:r>
                <a:r>
                  <a:rPr lang="en-US" dirty="0"/>
                  <a:t>), then its Cartesian coordinates (</a:t>
                </a:r>
                <a:r>
                  <a:rPr lang="en-US" dirty="0" err="1"/>
                  <a:t>x,y</a:t>
                </a:r>
                <a:r>
                  <a:rPr lang="en-US" dirty="0"/>
                  <a:t>) satisfy</a:t>
                </a:r>
              </a:p>
              <a:p>
                <a:r>
                  <a:rPr lang="en-US" dirty="0"/>
                  <a:t>x=</a:t>
                </a:r>
                <a:r>
                  <a:rPr lang="en-US" dirty="0" err="1"/>
                  <a:t>rcosθ</a:t>
                </a:r>
                <a:r>
                  <a:rPr lang="en-US" dirty="0"/>
                  <a:t>    and    y=</a:t>
                </a:r>
                <a:r>
                  <a:rPr lang="en-US" dirty="0" err="1"/>
                  <a:t>rsinθ</a:t>
                </a:r>
                <a:r>
                  <a:rPr lang="en-US" dirty="0"/>
                  <a:t>    (1)</a:t>
                </a:r>
              </a:p>
              <a:p>
                <a:pPr marL="0" indent="0">
                  <a:buNone/>
                </a:pPr>
                <a:r>
                  <a:rPr lang="en-US" dirty="0"/>
                  <a:t>If a point P has Cartesian coordinates (</a:t>
                </a:r>
                <a:r>
                  <a:rPr lang="en-US" dirty="0" err="1"/>
                  <a:t>x,y</a:t>
                </a:r>
                <a:r>
                  <a:rPr lang="en-US" dirty="0"/>
                  <a:t>), then all its polar coordinates (</a:t>
                </a:r>
                <a:r>
                  <a:rPr lang="en-US" dirty="0" err="1"/>
                  <a:t>r,θ</a:t>
                </a:r>
                <a:r>
                  <a:rPr lang="en-US" dirty="0"/>
                  <a:t>) satisfy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0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0" dirty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   and    </a:t>
                </a:r>
                <a:r>
                  <a:rPr lang="en-US" dirty="0" err="1"/>
                  <a:t>tanθ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dirty="0"/>
                  <a:t>     (if x≠0)    (2)</a:t>
                </a:r>
              </a:p>
              <a:p>
                <a:pPr marL="0" indent="0">
                  <a:buNone/>
                </a:pPr>
                <a:r>
                  <a:rPr lang="en-US" dirty="0"/>
                  <a:t>If f is a function, then the graph of f in polar coordinates is the set of all points (</a:t>
                </a:r>
                <a:r>
                  <a:rPr lang="en-US" dirty="0" err="1"/>
                  <a:t>r,θ</a:t>
                </a:r>
                <a:r>
                  <a:rPr lang="en-US" dirty="0"/>
                  <a:t>) such that r=f(θ).</a:t>
                </a:r>
              </a:p>
              <a:p>
                <a:pPr marL="0" indent="0">
                  <a:buNone/>
                </a:pPr>
                <a:r>
                  <a:rPr lang="en-US" dirty="0"/>
                  <a:t>To convert between the polar form and the Cartesian form of an equation, use formulas (1) and (2) above.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714638-451E-4D0F-AF33-975EE619B7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3986" y="1845943"/>
                <a:ext cx="10515600" cy="4351338"/>
              </a:xfrm>
              <a:blipFill>
                <a:blip r:embed="rId4"/>
                <a:stretch>
                  <a:fillRect l="-870" t="-3221" r="-2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PIC">
            <a:extLst>
              <a:ext uri="{FF2B5EF4-FFF2-40B4-BE49-F238E27FC236}">
                <a16:creationId xmlns:a16="http://schemas.microsoft.com/office/drawing/2014/main" id="{7757727C-49AC-41BE-9AF9-632547575A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7665" y="195742"/>
            <a:ext cx="1641528" cy="1664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096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578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Chapter 15 Graphing techniques</vt:lpstr>
      <vt:lpstr>Reciprocal functions</vt:lpstr>
      <vt:lpstr>Parabolas, ellipses and hyperbolas</vt:lpstr>
      <vt:lpstr>Parabolas, ellipses and hyperbolas</vt:lpstr>
      <vt:lpstr>Parabolas, ellipses and hyperbolas</vt:lpstr>
      <vt:lpstr>Parametric curves</vt:lpstr>
      <vt:lpstr>Polar coordinates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15 Graphing techniques</dc:title>
  <dc:creator>Lyn ZHANG</dc:creator>
  <cp:lastModifiedBy>Lyn ZHANG</cp:lastModifiedBy>
  <cp:revision>1</cp:revision>
  <dcterms:created xsi:type="dcterms:W3CDTF">2021-09-25T03:08:49Z</dcterms:created>
  <dcterms:modified xsi:type="dcterms:W3CDTF">2021-09-25T03:27:59Z</dcterms:modified>
</cp:coreProperties>
</file>