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0" r:id="rId9"/>
    <p:sldId id="261" r:id="rId10"/>
    <p:sldId id="266" r:id="rId11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 snapToObjects="1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CDD10-1981-F440-AF11-61046FB3B96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5F733-2B6D-9E47-98B8-265114C25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4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你认为</a:t>
            </a:r>
            <a:r>
              <a:rPr lang="zh-CN" altLang="en-US" dirty="0"/>
              <a:t>。。。的人老还是。。。的人老。你说谁老？他老还是他老？你觉得他也老吗？但是我不知道他叫什么？你知道吗？你说他叫什么？你的人麻烦吗？你觉得她麻烦还是她麻烦？你喜欢他还是他？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20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如果我老了，你说什么？如果你考试不好，你说什么？如果她哭了，你说什么？如果你有麻烦，你说什么？如果你回家，你说什么？如果你看到你的男朋友，你紧张吗？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http://www.ichineselearning.com/easy-chinese/months-of-year.html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1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http://www.ichineselearning.com/easy-chinese/months-of-year.html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40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http://www.ichineselearning.com/easy-chinese/months-of-year.html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5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什么时候？ 一月、二月 三月四月五月六月七月八月九月十月十一月十二月 什么时候？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8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你认为谁最老？你认为谁最酷？你认为谁最麻烦？你认为谁最紧张？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5F733-2B6D-9E47-98B8-265114C256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5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531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7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0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6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25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6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8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1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18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5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A27539-4286-4FA8-9DA6-7CF23744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8F9862-BE2A-9744-90C2-EF407FBB6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369" y="1079500"/>
            <a:ext cx="4078800" cy="2138400"/>
          </a:xfrm>
        </p:spPr>
        <p:txBody>
          <a:bodyPr>
            <a:normAutofit/>
          </a:bodyPr>
          <a:lstStyle/>
          <a:p>
            <a:r>
              <a:rPr lang="en-US" dirty="0"/>
              <a:t>Lesson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13673-5F97-4348-AD19-8B01E00E5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2369" y="4113213"/>
            <a:ext cx="4078800" cy="1655762"/>
          </a:xfrm>
        </p:spPr>
        <p:txBody>
          <a:bodyPr>
            <a:normAutofit/>
          </a:bodyPr>
          <a:lstStyle/>
          <a:p>
            <a:r>
              <a:rPr lang="en-US" dirty="0"/>
              <a:t>Birthday</a:t>
            </a:r>
          </a:p>
        </p:txBody>
      </p:sp>
      <p:pic>
        <p:nvPicPr>
          <p:cNvPr id="4" name="Picture 3" descr="White bulbs with a yellow one standing out">
            <a:extLst>
              <a:ext uri="{FF2B5EF4-FFF2-40B4-BE49-F238E27FC236}">
                <a16:creationId xmlns:a16="http://schemas.microsoft.com/office/drawing/2014/main" id="{136CB80F-0D2F-4DD9-8B6A-D1E3184002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23" r="28192" b="-1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E74535-9C0E-4211-B088-610AD562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59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F010-16E8-4338-826A-E4798C5E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66129"/>
            <a:ext cx="10213200" cy="670998"/>
          </a:xfrm>
        </p:spPr>
        <p:txBody>
          <a:bodyPr/>
          <a:lstStyle/>
          <a:p>
            <a:r>
              <a:rPr lang="en-US" altLang="ja-JP" dirty="0" err="1"/>
              <a:t>z</a:t>
            </a:r>
            <a:r>
              <a:rPr lang="en-US" dirty="0" err="1"/>
              <a:t>uì</a:t>
            </a:r>
            <a:r>
              <a:rPr 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most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16925-1572-4E35-9FB2-6ADF00394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369" y="900314"/>
            <a:ext cx="10627344" cy="4776786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err="1"/>
              <a:t>nǐ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má</a:t>
            </a:r>
            <a:r>
              <a:rPr lang="en-US" altLang="ja-JP" dirty="0"/>
              <a:t> </a:t>
            </a:r>
            <a:r>
              <a:rPr lang="en-US" altLang="ja-JP" dirty="0" err="1"/>
              <a:t>fán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huán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de </a:t>
            </a:r>
            <a:r>
              <a:rPr lang="en-US" altLang="ja-JP" dirty="0" err="1"/>
              <a:t>rén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ja-JP" altLang="en-US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</a:t>
            </a:r>
            <a:r>
              <a:rPr lang="en-US" altLang="ja-JP" dirty="0" err="1"/>
              <a:t>wǎng</a:t>
            </a:r>
            <a:r>
              <a:rPr lang="en-US" altLang="ja-JP" dirty="0"/>
              <a:t> </a:t>
            </a:r>
            <a:r>
              <a:rPr lang="en-US" altLang="ja-JP" dirty="0" err="1"/>
              <a:t>hóng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</a:t>
            </a:r>
            <a:r>
              <a:rPr lang="en-US" altLang="ja-JP" dirty="0" err="1"/>
              <a:t>wǎng</a:t>
            </a:r>
            <a:r>
              <a:rPr lang="en-US" altLang="ja-JP" dirty="0"/>
              <a:t> </a:t>
            </a:r>
            <a:r>
              <a:rPr lang="en-US" altLang="ja-JP" dirty="0" err="1"/>
              <a:t>hóng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animal(</a:t>
            </a:r>
            <a:r>
              <a:rPr lang="en-US" altLang="ja-JP" dirty="0" err="1"/>
              <a:t>dòng</a:t>
            </a:r>
            <a:r>
              <a:rPr lang="en-US" altLang="ja-JP" dirty="0"/>
              <a:t> </a:t>
            </a:r>
            <a:r>
              <a:rPr lang="en-US" altLang="ja-JP" dirty="0" err="1"/>
              <a:t>wù</a:t>
            </a:r>
            <a:r>
              <a:rPr lang="en-US" altLang="ja-JP" dirty="0"/>
              <a:t>)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de animal(</a:t>
            </a:r>
            <a:r>
              <a:rPr lang="en-US" altLang="ja-JP" dirty="0" err="1"/>
              <a:t>dòng</a:t>
            </a:r>
            <a:r>
              <a:rPr lang="en-US" altLang="ja-JP" dirty="0"/>
              <a:t> </a:t>
            </a:r>
            <a:r>
              <a:rPr lang="en-US" altLang="ja-JP" dirty="0" err="1"/>
              <a:t>wù</a:t>
            </a:r>
            <a:r>
              <a:rPr lang="en-US" altLang="ja-JP" dirty="0"/>
              <a:t>)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me?</a:t>
            </a:r>
          </a:p>
          <a:p>
            <a:r>
              <a:rPr lang="en-US" altLang="ja-JP" dirty="0" err="1"/>
              <a:t>rú</a:t>
            </a:r>
            <a:r>
              <a:rPr lang="en-US" altLang="ja-JP" dirty="0"/>
              <a:t> </a:t>
            </a:r>
            <a:r>
              <a:rPr lang="en-US" altLang="ja-JP" dirty="0" err="1"/>
              <a:t>guǒ</a:t>
            </a:r>
            <a:r>
              <a:rPr lang="en-US" altLang="ja-JP" dirty="0"/>
              <a:t> 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huí</a:t>
            </a:r>
            <a:r>
              <a:rPr lang="zh-CN" altLang="en-US" dirty="0"/>
              <a:t>（回）</a:t>
            </a:r>
            <a:r>
              <a:rPr lang="en-US" altLang="ja-JP" dirty="0"/>
              <a:t>ancient </a:t>
            </a:r>
            <a:r>
              <a:rPr lang="en-US" altLang="ja-JP" dirty="0" err="1"/>
              <a:t>zhōng</a:t>
            </a:r>
            <a:r>
              <a:rPr lang="en-US" altLang="ja-JP" dirty="0"/>
              <a:t> </a:t>
            </a:r>
            <a:r>
              <a:rPr lang="en-US" altLang="ja-JP" dirty="0" err="1"/>
              <a:t>guó</a:t>
            </a:r>
            <a:r>
              <a:rPr lang="en-US" altLang="ja-JP" dirty="0"/>
              <a:t>, 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?</a:t>
            </a:r>
          </a:p>
          <a:p>
            <a:endParaRPr lang="en-AU" altLang="ja-JP" dirty="0"/>
          </a:p>
        </p:txBody>
      </p:sp>
    </p:spTree>
    <p:extLst>
      <p:ext uri="{BB962C8B-B14F-4D97-AF65-F5344CB8AC3E}">
        <p14:creationId xmlns:p14="http://schemas.microsoft.com/office/powerpoint/2010/main" val="262429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D837-05D7-C040-A999-BED07EF0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Birthday----</a:t>
            </a:r>
            <a:r>
              <a:rPr lang="en-US" dirty="0" err="1"/>
              <a:t>shēng</a:t>
            </a:r>
            <a:r>
              <a:rPr lang="en-US" dirty="0"/>
              <a:t> </a:t>
            </a:r>
            <a:r>
              <a:rPr lang="en-US" dirty="0" err="1"/>
              <a:t>rì</a:t>
            </a:r>
            <a:r>
              <a:rPr lang="en-US" dirty="0"/>
              <a:t> </a:t>
            </a:r>
            <a:r>
              <a:rPr lang="en-AU" dirty="0"/>
              <a:t>(</a:t>
            </a:r>
            <a:r>
              <a:rPr lang="en-US" dirty="0" err="1"/>
              <a:t>日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B4BA5-7BE7-E640-85BF-32C70CAFD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Q: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……..</a:t>
            </a:r>
          </a:p>
          <a:p>
            <a:r>
              <a:rPr lang="en-US" sz="2400" dirty="0"/>
              <a:t>Q::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shéi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….</a:t>
            </a:r>
          </a:p>
          <a:p>
            <a:r>
              <a:rPr lang="en-US" sz="2400" dirty="0"/>
              <a:t>Q: ….</a:t>
            </a:r>
            <a:r>
              <a:rPr lang="en-US" sz="2400" dirty="0" err="1"/>
              <a:t>lǎo</a:t>
            </a:r>
            <a:r>
              <a:rPr lang="en-US" sz="2400" dirty="0"/>
              <a:t>/</a:t>
            </a:r>
            <a:r>
              <a:rPr lang="en-US" sz="2400" dirty="0" err="1"/>
              <a:t>kù</a:t>
            </a:r>
            <a:r>
              <a:rPr lang="en-US" sz="2400" dirty="0"/>
              <a:t> ma? </a:t>
            </a:r>
            <a:r>
              <a:rPr lang="en-US" sz="2400" dirty="0" err="1"/>
              <a:t>wèi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hěn</a:t>
            </a:r>
            <a:r>
              <a:rPr lang="en-US" sz="2400" dirty="0"/>
              <a:t> </a:t>
            </a:r>
            <a:r>
              <a:rPr lang="en-US" sz="2400" dirty="0" err="1"/>
              <a:t>lǎo</a:t>
            </a:r>
            <a:r>
              <a:rPr lang="en-US" sz="2400" dirty="0"/>
              <a:t>./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lǎo</a:t>
            </a:r>
            <a:r>
              <a:rPr lang="en-US" sz="2400" dirty="0"/>
              <a:t>. </a:t>
            </a:r>
            <a:r>
              <a:rPr lang="en-US" sz="2400" dirty="0" err="1"/>
              <a:t>yīn</a:t>
            </a:r>
            <a:r>
              <a:rPr lang="en-US" sz="2400" dirty="0"/>
              <a:t> </a:t>
            </a:r>
            <a:r>
              <a:rPr lang="en-US" sz="2400" dirty="0" err="1"/>
              <a:t>wéi</a:t>
            </a:r>
            <a:r>
              <a:rPr lang="en-US" sz="2400" dirty="0"/>
              <a:t>…….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653B5E-690C-314C-ADBB-3A9481AC5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987460"/>
              </p:ext>
            </p:extLst>
          </p:nvPr>
        </p:nvGraphicFramePr>
        <p:xfrm>
          <a:off x="8196917" y="395289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1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D837-05D7-C040-A999-BED07EF0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Birthday----</a:t>
            </a:r>
            <a:r>
              <a:rPr lang="en-US" dirty="0" err="1"/>
              <a:t>shēng</a:t>
            </a:r>
            <a:r>
              <a:rPr lang="en-US" dirty="0"/>
              <a:t> </a:t>
            </a:r>
            <a:r>
              <a:rPr lang="en-US" dirty="0" err="1"/>
              <a:t>rì</a:t>
            </a:r>
            <a:r>
              <a:rPr lang="en-US" dirty="0"/>
              <a:t> </a:t>
            </a:r>
            <a:r>
              <a:rPr lang="en-AU" dirty="0"/>
              <a:t>(</a:t>
            </a:r>
            <a:r>
              <a:rPr lang="en-US" dirty="0" err="1"/>
              <a:t>日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B4BA5-7BE7-E640-85BF-32C70CAFD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huí</a:t>
            </a:r>
            <a:r>
              <a:rPr lang="en-US" sz="2400" dirty="0"/>
              <a:t> ancient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guó</a:t>
            </a:r>
            <a:r>
              <a:rPr lang="en-US" sz="2400" dirty="0"/>
              <a:t>,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shéi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huí</a:t>
            </a:r>
            <a:r>
              <a:rPr lang="en-US" sz="2400" dirty="0"/>
              <a:t> ancient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guó</a:t>
            </a:r>
            <a:r>
              <a:rPr lang="en-US" sz="2400" dirty="0"/>
              <a:t>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……..</a:t>
            </a:r>
          </a:p>
          <a:p>
            <a:r>
              <a:rPr lang="en-US" sz="2400" dirty="0"/>
              <a:t>Q: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…..,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…..,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….</a:t>
            </a:r>
          </a:p>
          <a:p>
            <a:r>
              <a:rPr lang="en-US" sz="2400" dirty="0"/>
              <a:t>Q: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zài</a:t>
            </a:r>
            <a:r>
              <a:rPr lang="en-US" sz="2400" dirty="0"/>
              <a:t> </a:t>
            </a:r>
            <a:r>
              <a:rPr lang="en-US" sz="2400" dirty="0" err="1"/>
              <a:t>ào</a:t>
            </a:r>
            <a:r>
              <a:rPr lang="en-US" sz="2400" dirty="0"/>
              <a:t> </a:t>
            </a:r>
            <a:r>
              <a:rPr lang="en-US" sz="2400" dirty="0" err="1"/>
              <a:t>dà</a:t>
            </a:r>
            <a:r>
              <a:rPr lang="en-AU" sz="2400" dirty="0"/>
              <a:t> (</a:t>
            </a:r>
            <a:r>
              <a:rPr lang="en-US" sz="2400" dirty="0" err="1"/>
              <a:t>大</a:t>
            </a:r>
            <a:r>
              <a:rPr lang="en-US" sz="2400" dirty="0"/>
              <a:t>) </a:t>
            </a:r>
            <a:r>
              <a:rPr lang="en-US" sz="2400" dirty="0" err="1"/>
              <a:t>lì</a:t>
            </a:r>
            <a:r>
              <a:rPr lang="en-US" sz="2400" dirty="0"/>
              <a:t> </a:t>
            </a:r>
            <a:r>
              <a:rPr lang="en-US" sz="2400" dirty="0" err="1"/>
              <a:t>yà</a:t>
            </a:r>
            <a:r>
              <a:rPr lang="en-US" sz="2400" dirty="0"/>
              <a:t>,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zěn</a:t>
            </a:r>
            <a:r>
              <a:rPr lang="en-US" sz="2400" dirty="0"/>
              <a:t> me </a:t>
            </a:r>
            <a:r>
              <a:rPr lang="en-US" sz="2400" dirty="0" err="1"/>
              <a:t>shuō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rú</a:t>
            </a:r>
            <a:r>
              <a:rPr lang="en-US" sz="2400" dirty="0"/>
              <a:t> </a:t>
            </a:r>
            <a:r>
              <a:rPr lang="en-US" sz="2400" dirty="0" err="1"/>
              <a:t>guǒ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zài</a:t>
            </a:r>
            <a:r>
              <a:rPr lang="en-US" sz="2400" dirty="0"/>
              <a:t> </a:t>
            </a:r>
            <a:r>
              <a:rPr lang="en-US" sz="2400" dirty="0" err="1"/>
              <a:t>ào</a:t>
            </a:r>
            <a:r>
              <a:rPr lang="en-US" sz="2400" dirty="0"/>
              <a:t> </a:t>
            </a:r>
            <a:r>
              <a:rPr lang="en-US" sz="2400" dirty="0" err="1"/>
              <a:t>dà</a:t>
            </a:r>
            <a:r>
              <a:rPr lang="en-AU" sz="2400" dirty="0"/>
              <a:t> (</a:t>
            </a:r>
            <a:r>
              <a:rPr lang="en-US" sz="2400" dirty="0" err="1"/>
              <a:t>大</a:t>
            </a:r>
            <a:r>
              <a:rPr lang="en-US" sz="2400" dirty="0"/>
              <a:t>) </a:t>
            </a:r>
            <a:r>
              <a:rPr lang="en-US" sz="2400" dirty="0" err="1"/>
              <a:t>lì</a:t>
            </a:r>
            <a:r>
              <a:rPr lang="en-US" sz="2400" dirty="0"/>
              <a:t> </a:t>
            </a:r>
            <a:r>
              <a:rPr lang="en-US" sz="2400" dirty="0" err="1"/>
              <a:t>yà</a:t>
            </a:r>
            <a:r>
              <a:rPr lang="en-US" sz="2400" dirty="0"/>
              <a:t>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yě</a:t>
            </a:r>
            <a:r>
              <a:rPr lang="en-US" sz="2400" dirty="0"/>
              <a:t> </a:t>
            </a:r>
            <a:r>
              <a:rPr lang="en-US" sz="2400" dirty="0" err="1"/>
              <a:t>xǔ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…….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653B5E-690C-314C-ADBB-3A9481AC5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003053"/>
              </p:ext>
            </p:extLst>
          </p:nvPr>
        </p:nvGraphicFramePr>
        <p:xfrm>
          <a:off x="8196917" y="395289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return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回huí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4EFFC7-5017-664B-A1A4-ECC31A3907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085825"/>
              </p:ext>
            </p:extLst>
          </p:nvPr>
        </p:nvGraphicFramePr>
        <p:xfrm>
          <a:off x="9395474" y="1685925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Australia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ào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dà</a:t>
                      </a:r>
                      <a:r>
                        <a:rPr lang="en-AU" sz="1800" dirty="0"/>
                        <a:t> (</a:t>
                      </a:r>
                      <a:r>
                        <a:rPr lang="en-US" sz="1800" dirty="0" err="1"/>
                        <a:t>大</a:t>
                      </a:r>
                      <a:r>
                        <a:rPr lang="en-US" sz="1800" dirty="0"/>
                        <a:t>) </a:t>
                      </a:r>
                      <a:r>
                        <a:rPr lang="en-US" sz="1800" dirty="0" err="1"/>
                        <a:t>lì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yà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F9658F-79DD-B042-BD77-5D42CFD2C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568239"/>
              </p:ext>
            </p:extLst>
          </p:nvPr>
        </p:nvGraphicFramePr>
        <p:xfrm>
          <a:off x="9597301" y="3045637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zhōng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guó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53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625B-B848-44D7-8AEE-56C2C3B6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996" y="373487"/>
            <a:ext cx="4881093" cy="1065717"/>
          </a:xfrm>
        </p:spPr>
        <p:txBody>
          <a:bodyPr>
            <a:normAutofit fontScale="90000"/>
          </a:bodyPr>
          <a:lstStyle/>
          <a:p>
            <a:r>
              <a:rPr lang="en-US" dirty="0"/>
              <a:t>Month ---- </a:t>
            </a:r>
            <a:r>
              <a:rPr lang="en-US" sz="3200" dirty="0" err="1"/>
              <a:t>yuè</a:t>
            </a:r>
            <a:r>
              <a:rPr lang="en-US" sz="3200" dirty="0"/>
              <a:t> 月</a:t>
            </a:r>
            <a:br>
              <a:rPr lang="en-US" sz="3200" dirty="0"/>
            </a:br>
            <a:r>
              <a:rPr lang="en-US" sz="3200" dirty="0"/>
              <a:t>When</a:t>
            </a:r>
            <a:r>
              <a:rPr lang="en-US" altLang="ja-JP" sz="3200" dirty="0"/>
              <a:t>?</a:t>
            </a:r>
            <a:r>
              <a:rPr lang="en-US" sz="3200" dirty="0"/>
              <a:t> ---- </a:t>
            </a:r>
            <a:r>
              <a:rPr lang="en-US" sz="3200" dirty="0" err="1"/>
              <a:t>sh</a:t>
            </a:r>
            <a:r>
              <a:rPr lang="en-US" altLang="ja-JP" sz="3200" dirty="0" err="1"/>
              <a:t>én</a:t>
            </a:r>
            <a:r>
              <a:rPr lang="en-US" altLang="ja-JP" sz="3200" dirty="0"/>
              <a:t> me </a:t>
            </a:r>
            <a:r>
              <a:rPr lang="en-US" altLang="ja-JP" sz="3200" dirty="0" err="1"/>
              <a:t>shí</a:t>
            </a:r>
            <a:r>
              <a:rPr lang="en-US" altLang="ja-JP" sz="3200" dirty="0"/>
              <a:t> </a:t>
            </a:r>
            <a:r>
              <a:rPr lang="en-US" altLang="ja-JP" sz="3200" dirty="0" err="1"/>
              <a:t>hōu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8E5412-2CF3-479A-9C6C-C35BFBCDD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34" y="2087673"/>
            <a:ext cx="6354062" cy="39248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971861-3289-4D73-BF92-B43DB01C4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068621"/>
            <a:ext cx="5668166" cy="394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85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625B-B848-44D7-8AEE-56C2C3B6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996" y="373487"/>
            <a:ext cx="4881093" cy="1065717"/>
          </a:xfrm>
        </p:spPr>
        <p:txBody>
          <a:bodyPr>
            <a:normAutofit fontScale="90000"/>
          </a:bodyPr>
          <a:lstStyle/>
          <a:p>
            <a:r>
              <a:rPr lang="en-AU" dirty="0"/>
              <a:t>Data</a:t>
            </a:r>
            <a:r>
              <a:rPr lang="en-US" dirty="0"/>
              <a:t> ---- </a:t>
            </a:r>
            <a:r>
              <a:rPr lang="en-US" sz="3200" dirty="0" err="1"/>
              <a:t>rì</a:t>
            </a:r>
            <a:r>
              <a:rPr lang="zh-CN" altLang="en-US" sz="3200" dirty="0"/>
              <a:t> 日</a:t>
            </a:r>
            <a:br>
              <a:rPr lang="en-US" sz="3200" dirty="0"/>
            </a:br>
            <a:r>
              <a:rPr lang="en-US" sz="3200" dirty="0"/>
              <a:t>When</a:t>
            </a:r>
            <a:r>
              <a:rPr lang="en-US" altLang="ja-JP" sz="3200" dirty="0"/>
              <a:t>?</a:t>
            </a:r>
            <a:r>
              <a:rPr lang="en-US" sz="3200" dirty="0"/>
              <a:t> ---- </a:t>
            </a:r>
            <a:r>
              <a:rPr lang="en-US" sz="3200" dirty="0" err="1"/>
              <a:t>sh</a:t>
            </a:r>
            <a:r>
              <a:rPr lang="en-US" altLang="ja-JP" sz="3200" dirty="0" err="1"/>
              <a:t>én</a:t>
            </a:r>
            <a:r>
              <a:rPr lang="en-US" altLang="ja-JP" sz="3200" dirty="0"/>
              <a:t> me </a:t>
            </a:r>
            <a:r>
              <a:rPr lang="en-US" altLang="ja-JP" sz="3200" dirty="0" err="1"/>
              <a:t>shí</a:t>
            </a:r>
            <a:r>
              <a:rPr lang="en-US" altLang="ja-JP" sz="3200" dirty="0"/>
              <a:t> </a:t>
            </a:r>
            <a:r>
              <a:rPr lang="en-US" altLang="ja-JP" sz="3200" dirty="0" err="1"/>
              <a:t>hōu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BEE378-4449-45FC-B3D5-23B1F4E99B84}"/>
              </a:ext>
            </a:extLst>
          </p:cNvPr>
          <p:cNvSpPr txBox="1"/>
          <p:nvPr/>
        </p:nvSpPr>
        <p:spPr>
          <a:xfrm>
            <a:off x="1194516" y="2052779"/>
            <a:ext cx="86578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Jan 1    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一月一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          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1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US" sz="2400" dirty="0"/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Mar 8  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三月八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           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Sān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bā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Apri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17     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四月十七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     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Sì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qī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Sept 20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九月二十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     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Jiǔ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Nov 11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十一月十一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   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lang="en-US" sz="2400" dirty="0"/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Dec 31     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十二月三十一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sān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9698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625B-B848-44D7-8AEE-56C2C3B6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996" y="373487"/>
            <a:ext cx="4881093" cy="1065717"/>
          </a:xfrm>
        </p:spPr>
        <p:txBody>
          <a:bodyPr>
            <a:normAutofit fontScale="90000"/>
          </a:bodyPr>
          <a:lstStyle/>
          <a:p>
            <a:r>
              <a:rPr lang="en-AU" dirty="0"/>
              <a:t>Year</a:t>
            </a:r>
            <a:r>
              <a:rPr lang="en-US" dirty="0"/>
              <a:t> ---- </a:t>
            </a:r>
            <a:r>
              <a:rPr lang="en-US" altLang="ja-JP" sz="3200" dirty="0" err="1"/>
              <a:t>nián</a:t>
            </a:r>
            <a:br>
              <a:rPr lang="en-US" sz="3200" dirty="0"/>
            </a:br>
            <a:r>
              <a:rPr lang="en-US" sz="3200" dirty="0"/>
              <a:t>When</a:t>
            </a:r>
            <a:r>
              <a:rPr lang="en-US" altLang="ja-JP" sz="3200" dirty="0"/>
              <a:t>?</a:t>
            </a:r>
            <a:r>
              <a:rPr lang="en-US" sz="3200" dirty="0"/>
              <a:t> ---- </a:t>
            </a:r>
            <a:r>
              <a:rPr lang="en-US" sz="3200" dirty="0" err="1"/>
              <a:t>sh</a:t>
            </a:r>
            <a:r>
              <a:rPr lang="en-US" altLang="ja-JP" sz="3200" dirty="0" err="1"/>
              <a:t>én</a:t>
            </a:r>
            <a:r>
              <a:rPr lang="en-US" altLang="ja-JP" sz="3200" dirty="0"/>
              <a:t> me </a:t>
            </a:r>
            <a:r>
              <a:rPr lang="en-US" altLang="ja-JP" sz="3200" dirty="0" err="1"/>
              <a:t>shí</a:t>
            </a:r>
            <a:r>
              <a:rPr lang="en-US" altLang="ja-JP" sz="3200" dirty="0"/>
              <a:t> </a:t>
            </a:r>
            <a:r>
              <a:rPr lang="en-US" altLang="ja-JP" sz="3200" dirty="0" err="1"/>
              <a:t>hōu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BEE378-4449-45FC-B3D5-23B1F4E99B84}"/>
              </a:ext>
            </a:extLst>
          </p:cNvPr>
          <p:cNvSpPr txBox="1"/>
          <p:nvPr/>
        </p:nvSpPr>
        <p:spPr>
          <a:xfrm>
            <a:off x="460419" y="2274838"/>
            <a:ext cx="115942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May 13, 2001     2001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nián</a:t>
            </a:r>
            <a:r>
              <a:rPr lang="en-US" altLang="ja-JP" sz="2400" dirty="0"/>
              <a:t> </a:t>
            </a:r>
            <a:r>
              <a:rPr lang="en-AU" altLang="ja-JP" sz="2400" b="0" i="1" dirty="0">
                <a:solidFill>
                  <a:srgbClr val="000000"/>
                </a:solidFill>
                <a:effectLst/>
                <a:latin typeface="Roboto"/>
              </a:rPr>
              <a:t>5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月</a:t>
            </a:r>
            <a:r>
              <a:rPr lang="en-US" altLang="ja-JP" sz="2400" b="0" i="1" dirty="0">
                <a:solidFill>
                  <a:srgbClr val="000000"/>
                </a:solidFill>
                <a:effectLst/>
                <a:latin typeface="Roboto"/>
              </a:rPr>
              <a:t>13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      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líng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líng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nián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wǔ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shísān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Oct 02, 1998        1998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nián</a:t>
            </a:r>
            <a:r>
              <a:rPr lang="en-US" altLang="ja-JP" sz="2400" dirty="0"/>
              <a:t> </a:t>
            </a:r>
            <a:r>
              <a:rPr lang="en-US" altLang="ja-JP" sz="2400" b="0" i="1" dirty="0">
                <a:solidFill>
                  <a:srgbClr val="000000"/>
                </a:solidFill>
                <a:effectLst/>
                <a:latin typeface="Roboto"/>
              </a:rPr>
              <a:t>10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月</a:t>
            </a:r>
            <a:r>
              <a:rPr lang="en-US" altLang="ja-JP" sz="2400" b="0" i="1" dirty="0">
                <a:solidFill>
                  <a:srgbClr val="000000"/>
                </a:solidFill>
                <a:effectLst/>
                <a:latin typeface="Roboto"/>
              </a:rPr>
              <a:t>2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       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jiǔ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jiǔ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bā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nián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br>
              <a:rPr lang="en-AU" sz="2400" dirty="0"/>
            </a:b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Dec 07, 2016        2016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nián</a:t>
            </a:r>
            <a:r>
              <a:rPr lang="en-US" altLang="ja-JP" sz="2400" dirty="0"/>
              <a:t> </a:t>
            </a:r>
            <a:r>
              <a:rPr lang="en-US" altLang="ja-JP" sz="2400" b="0" i="1" dirty="0">
                <a:solidFill>
                  <a:srgbClr val="000000"/>
                </a:solidFill>
                <a:effectLst/>
                <a:latin typeface="Roboto"/>
              </a:rPr>
              <a:t>12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月</a:t>
            </a:r>
            <a:r>
              <a:rPr lang="en-US" altLang="ja-JP" sz="2400" b="0" i="1" dirty="0">
                <a:solidFill>
                  <a:srgbClr val="000000"/>
                </a:solidFill>
                <a:effectLst/>
                <a:latin typeface="Roboto"/>
              </a:rPr>
              <a:t>7</a:t>
            </a:r>
            <a:r>
              <a:rPr lang="zh-CN" altLang="en-US" sz="2400" dirty="0"/>
              <a:t>日</a:t>
            </a:r>
            <a:r>
              <a:rPr lang="ja-JP" altLang="en-US" sz="2400" b="0" i="1" dirty="0">
                <a:solidFill>
                  <a:srgbClr val="000000"/>
                </a:solidFill>
                <a:effectLst/>
                <a:latin typeface="Roboto"/>
              </a:rPr>
              <a:t>      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líng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liù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nián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shí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èr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yuè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AU" sz="2400" b="0" i="1" dirty="0" err="1">
                <a:solidFill>
                  <a:srgbClr val="000000"/>
                </a:solidFill>
                <a:effectLst/>
                <a:latin typeface="Roboto"/>
              </a:rPr>
              <a:t>qī</a:t>
            </a:r>
            <a:r>
              <a:rPr lang="en-AU" sz="2400" b="0" i="1" dirty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en-US" sz="2400" dirty="0" err="1"/>
              <a:t>rì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539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114A-E0A5-484F-A71F-28C065EA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When</a:t>
            </a:r>
            <a:r>
              <a:rPr lang="en-US" altLang="ja-JP" sz="3200" dirty="0"/>
              <a:t>?</a:t>
            </a:r>
            <a:r>
              <a:rPr lang="en-US" sz="3200" dirty="0"/>
              <a:t> ---- </a:t>
            </a:r>
            <a:r>
              <a:rPr lang="en-US" sz="3200" dirty="0" err="1"/>
              <a:t>sh</a:t>
            </a:r>
            <a:r>
              <a:rPr lang="en-US" altLang="ja-JP" sz="3200" dirty="0" err="1"/>
              <a:t>én</a:t>
            </a:r>
            <a:r>
              <a:rPr lang="en-US" altLang="ja-JP" sz="3200" dirty="0"/>
              <a:t> me </a:t>
            </a:r>
            <a:r>
              <a:rPr lang="en-US" altLang="ja-JP" sz="3200" dirty="0" err="1"/>
              <a:t>shí</a:t>
            </a:r>
            <a:r>
              <a:rPr lang="en-US" altLang="ja-JP" sz="3200" dirty="0"/>
              <a:t> </a:t>
            </a:r>
            <a:r>
              <a:rPr lang="en-US" altLang="ja-JP" sz="3200" dirty="0" err="1"/>
              <a:t>hōu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518A6-653F-451D-AA91-648D0180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 </a:t>
            </a:r>
            <a:r>
              <a:rPr lang="en-US" altLang="ja-JP" dirty="0" err="1"/>
              <a:t>ài</a:t>
            </a:r>
            <a:r>
              <a:rPr lang="en-US" altLang="ja-JP" dirty="0"/>
              <a:t> le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lǎo</a:t>
            </a:r>
            <a:r>
              <a:rPr lang="en-US" altLang="ja-JP" dirty="0"/>
              <a:t> gong/</a:t>
            </a:r>
            <a:r>
              <a:rPr lang="en-US" altLang="ja-JP" dirty="0" err="1"/>
              <a:t>lǎo</a:t>
            </a:r>
            <a:r>
              <a:rPr lang="en-US" altLang="ja-JP" dirty="0"/>
              <a:t> </a:t>
            </a:r>
            <a:r>
              <a:rPr lang="en-US" altLang="ja-JP" dirty="0" err="1"/>
              <a:t>pó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jǐ</a:t>
            </a:r>
            <a:r>
              <a:rPr lang="en-AU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? </a:t>
            </a:r>
            <a:r>
              <a:rPr lang="en-US" altLang="ja-JP" dirty="0" err="1"/>
              <a:t>nán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le </a:t>
            </a:r>
            <a:r>
              <a:rPr lang="en-US" altLang="ja-JP" dirty="0" err="1"/>
              <a:t>gǒu</a:t>
            </a:r>
            <a:r>
              <a:rPr lang="en-US" altLang="ja-JP" dirty="0"/>
              <a:t>/</a:t>
            </a:r>
            <a:r>
              <a:rPr lang="en-US" altLang="ja-JP" dirty="0" err="1"/>
              <a:t>māo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hōu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(le) </a:t>
            </a:r>
            <a:r>
              <a:rPr lang="en-US" altLang="ja-JP" dirty="0" err="1"/>
              <a:t>nán</a:t>
            </a:r>
            <a:r>
              <a:rPr lang="en-US" altLang="ja-JP" dirty="0"/>
              <a:t> </a:t>
            </a:r>
            <a:r>
              <a:rPr lang="en-US" altLang="ja-JP" dirty="0" err="1"/>
              <a:t>péng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?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804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D837-05D7-C040-A999-BED07EF0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Birthday----</a:t>
            </a:r>
            <a:r>
              <a:rPr lang="en-US" dirty="0" err="1"/>
              <a:t>shēng</a:t>
            </a:r>
            <a:r>
              <a:rPr lang="en-US" dirty="0"/>
              <a:t> </a:t>
            </a:r>
            <a:r>
              <a:rPr lang="en-US" dirty="0" err="1"/>
              <a:t>rì</a:t>
            </a:r>
            <a:r>
              <a:rPr lang="en-US" dirty="0"/>
              <a:t> </a:t>
            </a:r>
            <a:r>
              <a:rPr lang="en-AU" dirty="0"/>
              <a:t>(</a:t>
            </a:r>
            <a:r>
              <a:rPr lang="en-US" dirty="0" err="1"/>
              <a:t>日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B4BA5-7BE7-E640-85BF-32C70CAFD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Q: </a:t>
            </a:r>
            <a:r>
              <a:rPr lang="en-US" sz="2400" dirty="0" err="1"/>
              <a:t>nǐ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en-US" sz="2400" dirty="0" err="1"/>
              <a:t>hōu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wǒ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yī</a:t>
            </a:r>
            <a:r>
              <a:rPr lang="en-US" sz="2400" dirty="0"/>
              <a:t> </a:t>
            </a:r>
            <a:r>
              <a:rPr lang="en-US" sz="2400" dirty="0" err="1"/>
              <a:t>jiǔ</a:t>
            </a:r>
            <a:r>
              <a:rPr lang="en-US" sz="2400" dirty="0"/>
              <a:t> </a:t>
            </a:r>
            <a:r>
              <a:rPr lang="en-US" sz="2400" dirty="0" err="1"/>
              <a:t>qī</a:t>
            </a:r>
            <a:r>
              <a:rPr lang="en-US" sz="2400" dirty="0"/>
              <a:t> </a:t>
            </a:r>
            <a:r>
              <a:rPr lang="en-US" sz="2400" dirty="0" err="1"/>
              <a:t>líng</a:t>
            </a:r>
            <a:r>
              <a:rPr lang="en-US" sz="2400" dirty="0"/>
              <a:t> </a:t>
            </a:r>
            <a:r>
              <a:rPr lang="en-US" sz="2400" dirty="0" err="1"/>
              <a:t>nián</a:t>
            </a:r>
            <a:r>
              <a:rPr lang="en-US" sz="2400" dirty="0"/>
              <a:t> </a:t>
            </a:r>
            <a:r>
              <a:rPr lang="en-US" sz="2400" dirty="0" err="1"/>
              <a:t>sì</a:t>
            </a:r>
            <a:r>
              <a:rPr lang="en-US" sz="2400" dirty="0"/>
              <a:t> </a:t>
            </a:r>
            <a:r>
              <a:rPr lang="en-US" sz="2400" dirty="0" err="1"/>
              <a:t>月</a:t>
            </a:r>
            <a:r>
              <a:rPr lang="en-US" sz="2400" dirty="0"/>
              <a:t> </a:t>
            </a:r>
            <a:r>
              <a:rPr lang="en-US" sz="2400" dirty="0" err="1"/>
              <a:t>èr</a:t>
            </a:r>
            <a:r>
              <a:rPr lang="en-US" sz="2400" dirty="0"/>
              <a:t>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zh-CN" altLang="en-US" sz="2400" dirty="0"/>
              <a:t>日</a:t>
            </a:r>
            <a:r>
              <a:rPr lang="en-US" sz="2400" dirty="0"/>
              <a:t>.</a:t>
            </a:r>
          </a:p>
          <a:p>
            <a:r>
              <a:rPr lang="en-US" sz="2400" dirty="0"/>
              <a:t>Q: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mā</a:t>
            </a:r>
            <a:r>
              <a:rPr lang="en-US" sz="2400" dirty="0"/>
              <a:t> ma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en-US" sz="2400" dirty="0" err="1"/>
              <a:t>hōu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mā</a:t>
            </a:r>
            <a:r>
              <a:rPr lang="en-US" sz="2400" dirty="0"/>
              <a:t> ma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….</a:t>
            </a:r>
          </a:p>
          <a:p>
            <a:r>
              <a:rPr lang="en-US" sz="2400" dirty="0"/>
              <a:t>Q: </a:t>
            </a:r>
            <a:r>
              <a:rPr lang="en-US" sz="2400" dirty="0" err="1"/>
              <a:t>nǐ</a:t>
            </a:r>
            <a:r>
              <a:rPr lang="en-US" sz="2400" dirty="0"/>
              <a:t> de </a:t>
            </a:r>
            <a:r>
              <a:rPr lang="en-US" sz="2400" dirty="0" err="1"/>
              <a:t>rén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en-US" sz="2400" dirty="0" err="1"/>
              <a:t>hōu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tā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…….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653B5E-690C-314C-ADBB-3A9481AC5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729826"/>
              </p:ext>
            </p:extLst>
          </p:nvPr>
        </p:nvGraphicFramePr>
        <p:xfrm>
          <a:off x="8196917" y="395289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birthday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shēng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rì</a:t>
                      </a:r>
                      <a:r>
                        <a:rPr lang="en-US" dirty="0"/>
                        <a:t> </a:t>
                      </a:r>
                      <a:r>
                        <a:rPr lang="en-AU" dirty="0"/>
                        <a:t>(</a:t>
                      </a:r>
                      <a:r>
                        <a:rPr lang="en-US" dirty="0" err="1"/>
                        <a:t>日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4EFFC7-5017-664B-A1A4-ECC31A3907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831634"/>
              </p:ext>
            </p:extLst>
          </p:nvPr>
        </p:nvGraphicFramePr>
        <p:xfrm>
          <a:off x="9395474" y="1685925"/>
          <a:ext cx="2170450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450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when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shén</a:t>
                      </a:r>
                      <a:r>
                        <a:rPr lang="en-US" sz="1800" dirty="0"/>
                        <a:t> me </a:t>
                      </a:r>
                      <a:r>
                        <a:rPr lang="en-US" sz="1800" dirty="0" err="1"/>
                        <a:t>shí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hōu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F9658F-79DD-B042-BD77-5D42CFD2C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94516"/>
              </p:ext>
            </p:extLst>
          </p:nvPr>
        </p:nvGraphicFramePr>
        <p:xfrm>
          <a:off x="9597301" y="3045637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To 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shì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FD4B4B-DC75-3A45-9649-8CCF4B5E33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961229"/>
              </p:ext>
            </p:extLst>
          </p:nvPr>
        </p:nvGraphicFramePr>
        <p:xfrm>
          <a:off x="9597301" y="4222875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nián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107473-750D-A34E-9E13-C2C1EE98C9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549742"/>
              </p:ext>
            </p:extLst>
          </p:nvPr>
        </p:nvGraphicFramePr>
        <p:xfrm>
          <a:off x="9597301" y="5137191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yuè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月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B4EE77-6479-5F44-B24C-276BEC0517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914169"/>
              </p:ext>
            </p:extLst>
          </p:nvPr>
        </p:nvGraphicFramePr>
        <p:xfrm>
          <a:off x="9577136" y="6079348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rì</a:t>
                      </a:r>
                      <a:r>
                        <a:rPr lang="zh-CN" altLang="en-US" sz="1800" dirty="0"/>
                        <a:t> 日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1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D837-05D7-C040-A999-BED07EF0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Birthday----</a:t>
            </a:r>
            <a:r>
              <a:rPr lang="en-US" dirty="0" err="1"/>
              <a:t>shēng</a:t>
            </a:r>
            <a:r>
              <a:rPr lang="en-US" dirty="0"/>
              <a:t> </a:t>
            </a:r>
            <a:r>
              <a:rPr lang="en-US" dirty="0" err="1"/>
              <a:t>rì</a:t>
            </a:r>
            <a:r>
              <a:rPr lang="en-US" dirty="0"/>
              <a:t> </a:t>
            </a:r>
            <a:r>
              <a:rPr lang="en-AU" dirty="0"/>
              <a:t>(</a:t>
            </a:r>
            <a:r>
              <a:rPr lang="en-US" dirty="0" err="1"/>
              <a:t>日</a:t>
            </a:r>
            <a:r>
              <a:rPr lang="en-US" dirty="0"/>
              <a:t>) ---- </a:t>
            </a:r>
            <a:r>
              <a:rPr lang="en-US" dirty="0" err="1"/>
              <a:t>shéi</a:t>
            </a:r>
            <a:r>
              <a:rPr lang="en-US" dirty="0"/>
              <a:t> </a:t>
            </a:r>
            <a:r>
              <a:rPr lang="en-US" dirty="0" err="1"/>
              <a:t>zuì</a:t>
            </a:r>
            <a:r>
              <a:rPr lang="en-US" dirty="0"/>
              <a:t> </a:t>
            </a:r>
            <a:r>
              <a:rPr lang="en-US" dirty="0" err="1"/>
              <a:t>lǎo</a:t>
            </a:r>
            <a:r>
              <a:rPr lang="en-US" dirty="0"/>
              <a:t>?--- write down the birthday then compare in a line from oldest to youngest.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B4BA5-7BE7-E640-85BF-32C70CAFD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Q: </a:t>
            </a:r>
            <a:r>
              <a:rPr lang="en-US" sz="2400" dirty="0" err="1"/>
              <a:t>tā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en-US" sz="2400" dirty="0" err="1"/>
              <a:t>hōu</a:t>
            </a:r>
            <a:r>
              <a:rPr lang="en-US" sz="2400" dirty="0"/>
              <a:t>?</a:t>
            </a:r>
          </a:p>
          <a:p>
            <a:r>
              <a:rPr lang="en-US" sz="2400" dirty="0"/>
              <a:t>A: </a:t>
            </a:r>
            <a:r>
              <a:rPr lang="en-US" sz="2400" dirty="0" err="1"/>
              <a:t>tā</a:t>
            </a:r>
            <a:r>
              <a:rPr lang="en-US" sz="2400" dirty="0"/>
              <a:t> de </a:t>
            </a:r>
            <a:r>
              <a:rPr lang="en-US" sz="2400" dirty="0" err="1"/>
              <a:t>shēng</a:t>
            </a:r>
            <a:r>
              <a:rPr lang="en-US" sz="2400" dirty="0"/>
              <a:t> </a:t>
            </a:r>
            <a:r>
              <a:rPr lang="en-US" sz="2400" dirty="0" err="1"/>
              <a:t>日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yī</a:t>
            </a:r>
            <a:r>
              <a:rPr lang="en-US" sz="2400" dirty="0"/>
              <a:t> </a:t>
            </a:r>
            <a:r>
              <a:rPr lang="en-US" sz="2400" dirty="0" err="1"/>
              <a:t>jiǔ</a:t>
            </a:r>
            <a:r>
              <a:rPr lang="en-US" sz="2400" dirty="0"/>
              <a:t> </a:t>
            </a:r>
            <a:r>
              <a:rPr lang="en-US" sz="2400" dirty="0" err="1"/>
              <a:t>qī</a:t>
            </a:r>
            <a:r>
              <a:rPr lang="en-US" sz="2400" dirty="0"/>
              <a:t> </a:t>
            </a:r>
            <a:r>
              <a:rPr lang="en-US" sz="2400" dirty="0" err="1"/>
              <a:t>líng</a:t>
            </a:r>
            <a:r>
              <a:rPr lang="en-US" sz="2400" dirty="0"/>
              <a:t> </a:t>
            </a:r>
            <a:r>
              <a:rPr lang="en-US" sz="2400" dirty="0" err="1"/>
              <a:t>nián</a:t>
            </a:r>
            <a:r>
              <a:rPr lang="en-US" sz="2400" dirty="0"/>
              <a:t> </a:t>
            </a:r>
            <a:r>
              <a:rPr lang="en-US" sz="2400" dirty="0" err="1"/>
              <a:t>sì</a:t>
            </a:r>
            <a:r>
              <a:rPr lang="en-US" sz="2400" dirty="0"/>
              <a:t> </a:t>
            </a:r>
            <a:r>
              <a:rPr lang="en-US" sz="2400" dirty="0" err="1"/>
              <a:t>月</a:t>
            </a:r>
            <a:r>
              <a:rPr lang="en-US" sz="2400" dirty="0"/>
              <a:t> </a:t>
            </a:r>
            <a:r>
              <a:rPr lang="en-US" sz="2400" dirty="0" err="1"/>
              <a:t>èr</a:t>
            </a:r>
            <a:r>
              <a:rPr lang="en-US" sz="2400" dirty="0"/>
              <a:t>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zh-CN" altLang="en-US" sz="2400" dirty="0"/>
              <a:t>日</a:t>
            </a:r>
            <a:r>
              <a:rPr lang="en-US" sz="2400" dirty="0"/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653B5E-690C-314C-ADBB-3A9481AC5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868246"/>
              </p:ext>
            </p:extLst>
          </p:nvPr>
        </p:nvGraphicFramePr>
        <p:xfrm>
          <a:off x="9741512" y="1809659"/>
          <a:ext cx="1807126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126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The most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zuì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342864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RegularSeedLeftStep">
      <a:dk1>
        <a:srgbClr val="000000"/>
      </a:dk1>
      <a:lt1>
        <a:srgbClr val="FFFFFF"/>
      </a:lt1>
      <a:dk2>
        <a:srgbClr val="321C1C"/>
      </a:dk2>
      <a:lt2>
        <a:srgbClr val="F1F0F3"/>
      </a:lt2>
      <a:accent1>
        <a:srgbClr val="87AB36"/>
      </a:accent1>
      <a:accent2>
        <a:srgbClr val="AFA02C"/>
      </a:accent2>
      <a:accent3>
        <a:srgbClr val="CE8441"/>
      </a:accent3>
      <a:accent4>
        <a:srgbClr val="BD3830"/>
      </a:accent4>
      <a:accent5>
        <a:srgbClr val="CE4174"/>
      </a:accent5>
      <a:accent6>
        <a:srgbClr val="BD309D"/>
      </a:accent6>
      <a:hlink>
        <a:srgbClr val="7956C6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982</Words>
  <Application>Microsoft Office PowerPoint</Application>
  <PresentationFormat>Widescreen</PresentationFormat>
  <Paragraphs>85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Roboto</vt:lpstr>
      <vt:lpstr>Arial</vt:lpstr>
      <vt:lpstr>Avenir Next LT Pro</vt:lpstr>
      <vt:lpstr>Calibri</vt:lpstr>
      <vt:lpstr>Goudy Old Style</vt:lpstr>
      <vt:lpstr>Wingdings</vt:lpstr>
      <vt:lpstr>FrostyVTI</vt:lpstr>
      <vt:lpstr>Lesson 7</vt:lpstr>
      <vt:lpstr>Birthday----shēng rì (日)</vt:lpstr>
      <vt:lpstr>Birthday----shēng rì (日)</vt:lpstr>
      <vt:lpstr>Month ---- yuè 月 When? ---- shén me shí hōu</vt:lpstr>
      <vt:lpstr>Data ---- rì 日 When? ---- shén me shí hōu</vt:lpstr>
      <vt:lpstr>Year ---- nián When? ---- shén me shí hōu</vt:lpstr>
      <vt:lpstr>When? ---- shén me shí hōu</vt:lpstr>
      <vt:lpstr>Birthday----shēng rì (日)</vt:lpstr>
      <vt:lpstr>Birthday----shēng rì (日) ---- shéi zuì lǎo?--- write down the birthday then compare in a line from oldest to youngest.</vt:lpstr>
      <vt:lpstr>zuì the most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7</dc:title>
  <dc:creator>Yongmei Zhang</dc:creator>
  <cp:lastModifiedBy>Lyn ZHANG</cp:lastModifiedBy>
  <cp:revision>13</cp:revision>
  <cp:lastPrinted>2021-02-28T21:38:35Z</cp:lastPrinted>
  <dcterms:created xsi:type="dcterms:W3CDTF">2021-02-28T20:55:00Z</dcterms:created>
  <dcterms:modified xsi:type="dcterms:W3CDTF">2021-03-05T01:37:03Z</dcterms:modified>
</cp:coreProperties>
</file>