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5" r:id="rId3"/>
    <p:sldId id="257" r:id="rId4"/>
    <p:sldId id="258" r:id="rId5"/>
    <p:sldId id="259" r:id="rId6"/>
    <p:sldId id="260" r:id="rId7"/>
    <p:sldId id="267" r:id="rId8"/>
    <p:sldId id="268" r:id="rId9"/>
    <p:sldId id="262" r:id="rId10"/>
    <p:sldId id="270" r:id="rId11"/>
    <p:sldId id="263" r:id="rId12"/>
    <p:sldId id="271" r:id="rId13"/>
    <p:sldId id="274" r:id="rId14"/>
    <p:sldId id="273" r:id="rId15"/>
    <p:sldId id="27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9" d="100"/>
          <a:sy n="49" d="100"/>
        </p:scale>
        <p:origin x="1398" y="4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16088275-956E-4843-98ED-F268C89AF26F}" type="datetimeFigureOut">
              <a:rPr lang="en-AU" smtClean="0"/>
              <a:t>7/05/2021</a:t>
            </a:fld>
            <a:endParaRPr lang="en-AU"/>
          </a:p>
        </p:txBody>
      </p:sp>
      <p:sp>
        <p:nvSpPr>
          <p:cNvPr id="17" name="Footer Placeholder 16"/>
          <p:cNvSpPr>
            <a:spLocks noGrp="1"/>
          </p:cNvSpPr>
          <p:nvPr>
            <p:ph type="ftr" sz="quarter" idx="11"/>
          </p:nvPr>
        </p:nvSpPr>
        <p:spPr>
          <a:xfrm>
            <a:off x="5410200" y="4205288"/>
            <a:ext cx="1295400" cy="457200"/>
          </a:xfrm>
        </p:spPr>
        <p:txBody>
          <a:bodyPr/>
          <a:lstStyle/>
          <a:p>
            <a:endParaRPr lang="en-AU"/>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D0EF08C-71BF-4045-AD2D-FA16CE0846B7}"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6088275-956E-4843-98ED-F268C89AF26F}" type="datetimeFigureOut">
              <a:rPr lang="en-AU" smtClean="0"/>
              <a:t>7/05/2021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D0EF08C-71BF-4045-AD2D-FA16CE0846B7}"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6088275-956E-4843-98ED-F268C89AF26F}" type="datetimeFigureOut">
              <a:rPr lang="en-AU" smtClean="0"/>
              <a:t>7/05/2021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D0EF08C-71BF-4045-AD2D-FA16CE0846B7}"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6088275-956E-4843-98ED-F268C89AF26F}" type="datetimeFigureOut">
              <a:rPr lang="en-AU" smtClean="0"/>
              <a:t>7/05/2021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D0EF08C-71BF-4045-AD2D-FA16CE0846B7}"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6088275-956E-4843-98ED-F268C89AF26F}" type="datetimeFigureOut">
              <a:rPr lang="en-AU" smtClean="0"/>
              <a:t>7/05/2021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D0EF08C-71BF-4045-AD2D-FA16CE0846B7}"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6088275-956E-4843-98ED-F268C89AF26F}" type="datetimeFigureOut">
              <a:rPr lang="en-AU" smtClean="0"/>
              <a:t>7/05/2021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D0EF08C-71BF-4045-AD2D-FA16CE0846B7}"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16088275-956E-4843-98ED-F268C89AF26F}" type="datetimeFigureOut">
              <a:rPr lang="en-AU" smtClean="0"/>
              <a:t>7/05/2021</a:t>
            </a:fld>
            <a:endParaRPr lang="en-AU"/>
          </a:p>
        </p:txBody>
      </p:sp>
      <p:sp>
        <p:nvSpPr>
          <p:cNvPr id="27" name="Slide Number Placeholder 26"/>
          <p:cNvSpPr>
            <a:spLocks noGrp="1"/>
          </p:cNvSpPr>
          <p:nvPr>
            <p:ph type="sldNum" sz="quarter" idx="11"/>
          </p:nvPr>
        </p:nvSpPr>
        <p:spPr/>
        <p:txBody>
          <a:bodyPr rtlCol="0"/>
          <a:lstStyle/>
          <a:p>
            <a:fld id="{8D0EF08C-71BF-4045-AD2D-FA16CE0846B7}" type="slidenum">
              <a:rPr lang="en-AU" smtClean="0"/>
              <a:t>‹#›</a:t>
            </a:fld>
            <a:endParaRPr lang="en-AU"/>
          </a:p>
        </p:txBody>
      </p:sp>
      <p:sp>
        <p:nvSpPr>
          <p:cNvPr id="28" name="Footer Placeholder 27"/>
          <p:cNvSpPr>
            <a:spLocks noGrp="1"/>
          </p:cNvSpPr>
          <p:nvPr>
            <p:ph type="ftr" sz="quarter" idx="12"/>
          </p:nvPr>
        </p:nvSpPr>
        <p:spPr/>
        <p:txBody>
          <a:bodyPr rtlCol="0"/>
          <a:lstStyle/>
          <a:p>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16088275-956E-4843-98ED-F268C89AF26F}" type="datetimeFigureOut">
              <a:rPr lang="en-AU" smtClean="0"/>
              <a:t>7/05/2021</a:t>
            </a:fld>
            <a:endParaRPr lang="en-AU"/>
          </a:p>
        </p:txBody>
      </p:sp>
      <p:sp>
        <p:nvSpPr>
          <p:cNvPr id="4" name="Footer Placeholder 3"/>
          <p:cNvSpPr>
            <a:spLocks noGrp="1"/>
          </p:cNvSpPr>
          <p:nvPr>
            <p:ph type="ftr" sz="quarter" idx="11"/>
          </p:nvPr>
        </p:nvSpPr>
        <p:spPr>
          <a:xfrm>
            <a:off x="5257800" y="612648"/>
            <a:ext cx="1325880" cy="457200"/>
          </a:xfrm>
        </p:spPr>
        <p:txBody>
          <a:bodyPr/>
          <a:lstStyle/>
          <a:p>
            <a:endParaRPr lang="en-AU"/>
          </a:p>
        </p:txBody>
      </p:sp>
      <p:sp>
        <p:nvSpPr>
          <p:cNvPr id="5" name="Slide Number Placeholder 4"/>
          <p:cNvSpPr>
            <a:spLocks noGrp="1"/>
          </p:cNvSpPr>
          <p:nvPr>
            <p:ph type="sldNum" sz="quarter" idx="12"/>
          </p:nvPr>
        </p:nvSpPr>
        <p:spPr>
          <a:xfrm>
            <a:off x="8174736" y="2272"/>
            <a:ext cx="762000" cy="365760"/>
          </a:xfrm>
        </p:spPr>
        <p:txBody>
          <a:bodyPr/>
          <a:lstStyle/>
          <a:p>
            <a:fld id="{8D0EF08C-71BF-4045-AD2D-FA16CE0846B7}"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088275-956E-4843-98ED-F268C89AF26F}" type="datetimeFigureOut">
              <a:rPr lang="en-AU" smtClean="0"/>
              <a:t>7/05/2021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D0EF08C-71BF-4045-AD2D-FA16CE0846B7}"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6088275-956E-4843-98ED-F268C89AF26F}" type="datetimeFigureOut">
              <a:rPr lang="en-AU" smtClean="0"/>
              <a:t>7/05/2021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D0EF08C-71BF-4045-AD2D-FA16CE0846B7}"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6088275-956E-4843-98ED-F268C89AF26F}" type="datetimeFigureOut">
              <a:rPr lang="en-AU" smtClean="0"/>
              <a:t>7/05/2021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D0EF08C-71BF-4045-AD2D-FA16CE0846B7}"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6088275-956E-4843-98ED-F268C89AF26F}" type="datetimeFigureOut">
              <a:rPr lang="en-AU" smtClean="0"/>
              <a:t>7/05/2021</a:t>
            </a:fld>
            <a:endParaRPr lang="en-AU"/>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AU"/>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8D0EF08C-71BF-4045-AD2D-FA16CE0846B7}"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3.png"/><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3.png"/><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3.pn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3" Type="http://schemas.microsoft.com/office/2007/relationships/media" Target="../media/media4.m4a"/><Relationship Id="rId7" Type="http://schemas.openxmlformats.org/officeDocument/2006/relationships/image" Target="../media/image3.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wmf"/><Relationship Id="rId5" Type="http://schemas.openxmlformats.org/officeDocument/2006/relationships/slideLayout" Target="../slideLayouts/slideLayout2.xml"/><Relationship Id="rId4" Type="http://schemas.openxmlformats.org/officeDocument/2006/relationships/audio" Target="../media/media4.m4a"/></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3.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8964488" cy="1470025"/>
          </a:xfrm>
        </p:spPr>
        <p:txBody>
          <a:bodyPr>
            <a:normAutofit/>
          </a:bodyPr>
          <a:lstStyle/>
          <a:p>
            <a:r>
              <a:rPr lang="en-US" altLang="ja-JP" sz="3600" dirty="0" err="1"/>
              <a:t>Cān</a:t>
            </a:r>
            <a:r>
              <a:rPr lang="en-US" altLang="ja-JP" sz="3600" dirty="0"/>
              <a:t> </a:t>
            </a:r>
            <a:r>
              <a:rPr lang="en-US" altLang="ja-JP" sz="3600" dirty="0" err="1"/>
              <a:t>tīng</a:t>
            </a:r>
            <a:r>
              <a:rPr lang="en-US" altLang="ja-JP" sz="3600" dirty="0"/>
              <a:t>----Restaurant</a:t>
            </a:r>
            <a:endParaRPr lang="en-AU" sz="3600" dirty="0"/>
          </a:p>
        </p:txBody>
      </p:sp>
      <p:sp>
        <p:nvSpPr>
          <p:cNvPr id="3" name="Subtitle 2"/>
          <p:cNvSpPr>
            <a:spLocks noGrp="1"/>
          </p:cNvSpPr>
          <p:nvPr>
            <p:ph type="subTitle" idx="1"/>
          </p:nvPr>
        </p:nvSpPr>
        <p:spPr/>
        <p:txBody>
          <a:bodyPr/>
          <a:lstStyle/>
          <a:p>
            <a:r>
              <a:rPr lang="en-AU" dirty="0"/>
              <a:t>Let’s order at a restaurant.</a:t>
            </a:r>
          </a:p>
        </p:txBody>
      </p:sp>
      <p:pic>
        <p:nvPicPr>
          <p:cNvPr id="1026" name="Picture 2" descr="C:\Users\dgoucher\AppData\Local\Microsoft\Windows\Temporary Internet Files\Content.IE5\2JEZVJ5D\MC90025022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476672"/>
            <a:ext cx="2539497" cy="1895192"/>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a:extLst>
              <a:ext uri="{FF2B5EF4-FFF2-40B4-BE49-F238E27FC236}">
                <a16:creationId xmlns:a16="http://schemas.microsoft.com/office/drawing/2014/main" id="{7AF82890-1C43-433A-B3D4-4C31DEC0C1E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80112" y="4644603"/>
            <a:ext cx="609600" cy="609600"/>
          </a:xfrm>
          <a:prstGeom prst="rect">
            <a:avLst/>
          </a:prstGeom>
        </p:spPr>
      </p:pic>
      <p:graphicFrame>
        <p:nvGraphicFramePr>
          <p:cNvPr id="6" name="Table 4">
            <a:extLst>
              <a:ext uri="{FF2B5EF4-FFF2-40B4-BE49-F238E27FC236}">
                <a16:creationId xmlns:a16="http://schemas.microsoft.com/office/drawing/2014/main" id="{DEE1B327-7A8A-47B9-B6E4-FB7BAF6A2F48}"/>
              </a:ext>
            </a:extLst>
          </p:cNvPr>
          <p:cNvGraphicFramePr>
            <a:graphicFrameLocks/>
          </p:cNvGraphicFramePr>
          <p:nvPr>
            <p:extLst>
              <p:ext uri="{D42A27DB-BD31-4B8C-83A1-F6EECF244321}">
                <p14:modId xmlns:p14="http://schemas.microsoft.com/office/powerpoint/2010/main" val="340340111"/>
              </p:ext>
            </p:extLst>
          </p:nvPr>
        </p:nvGraphicFramePr>
        <p:xfrm>
          <a:off x="1673444" y="4975038"/>
          <a:ext cx="1476632" cy="736600"/>
        </p:xfrm>
        <a:graphic>
          <a:graphicData uri="http://schemas.openxmlformats.org/drawingml/2006/table">
            <a:tbl>
              <a:tblPr firstRow="1" bandRow="1">
                <a:tableStyleId>{5C22544A-7EE6-4342-B048-85BDC9FD1C3A}</a:tableStyleId>
              </a:tblPr>
              <a:tblGrid>
                <a:gridCol w="1476632">
                  <a:extLst>
                    <a:ext uri="{9D8B030D-6E8A-4147-A177-3AD203B41FA5}">
                      <a16:colId xmlns:a16="http://schemas.microsoft.com/office/drawing/2014/main" val="697094014"/>
                    </a:ext>
                  </a:extLst>
                </a:gridCol>
              </a:tblGrid>
              <a:tr h="0">
                <a:tc>
                  <a:txBody>
                    <a:bodyPr/>
                    <a:lstStyle/>
                    <a:p>
                      <a:r>
                        <a:rPr lang="en-US" altLang="ja-JP" dirty="0" err="1"/>
                        <a:t>Restauran</a:t>
                      </a:r>
                      <a:endParaRPr lang="en-US" dirty="0"/>
                    </a:p>
                  </a:txBody>
                  <a:tcPr>
                    <a:solidFill>
                      <a:srgbClr val="92D050"/>
                    </a:solidFill>
                  </a:tcPr>
                </a:tc>
                <a:extLst>
                  <a:ext uri="{0D108BD9-81ED-4DB2-BD59-A6C34878D82A}">
                    <a16:rowId xmlns:a16="http://schemas.microsoft.com/office/drawing/2014/main" val="2916241998"/>
                  </a:ext>
                </a:extLst>
              </a:tr>
              <a:tr h="370840">
                <a:tc>
                  <a:txBody>
                    <a:bodyPr/>
                    <a:lstStyle/>
                    <a:p>
                      <a:r>
                        <a:rPr lang="en-US" altLang="ja-JP" dirty="0" err="1"/>
                        <a:t>Cān</a:t>
                      </a:r>
                      <a:r>
                        <a:rPr lang="en-US" altLang="ja-JP" dirty="0"/>
                        <a:t> </a:t>
                      </a:r>
                      <a:r>
                        <a:rPr lang="en-US" altLang="ja-JP" dirty="0" err="1"/>
                        <a:t>tīng</a:t>
                      </a:r>
                      <a:endParaRPr lang="en-US" dirty="0"/>
                    </a:p>
                  </a:txBody>
                  <a:tcPr/>
                </a:tc>
                <a:extLst>
                  <a:ext uri="{0D108BD9-81ED-4DB2-BD59-A6C34878D82A}">
                    <a16:rowId xmlns:a16="http://schemas.microsoft.com/office/drawing/2014/main" val="3944764796"/>
                  </a:ext>
                </a:extLst>
              </a:tr>
            </a:tbl>
          </a:graphicData>
        </a:graphic>
      </p:graphicFrame>
    </p:spTree>
    <p:extLst>
      <p:ext uri="{BB962C8B-B14F-4D97-AF65-F5344CB8AC3E}">
        <p14:creationId xmlns:p14="http://schemas.microsoft.com/office/powerpoint/2010/main" val="384457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 </a:t>
            </a:r>
            <a:r>
              <a:rPr lang="en-US" altLang="ja-JP" dirty="0"/>
              <a:t>Menu—</a:t>
            </a:r>
            <a:r>
              <a:rPr lang="en-US" altLang="ja-JP" dirty="0" err="1"/>
              <a:t>cài</a:t>
            </a:r>
            <a:r>
              <a:rPr lang="en-US" altLang="ja-JP" dirty="0"/>
              <a:t> </a:t>
            </a:r>
            <a:r>
              <a:rPr lang="en-US" altLang="ja-JP" dirty="0" err="1"/>
              <a:t>dān</a:t>
            </a:r>
            <a:endParaRPr lang="en-AU" dirty="0"/>
          </a:p>
        </p:txBody>
      </p:sp>
      <p:sp>
        <p:nvSpPr>
          <p:cNvPr id="3" name="Content Placeholder 2"/>
          <p:cNvSpPr>
            <a:spLocks noGrp="1"/>
          </p:cNvSpPr>
          <p:nvPr>
            <p:ph idx="1"/>
          </p:nvPr>
        </p:nvSpPr>
        <p:spPr/>
        <p:txBody>
          <a:bodyPr/>
          <a:lstStyle/>
          <a:p>
            <a:r>
              <a:rPr lang="en-US" altLang="ja-JP" dirty="0" err="1"/>
              <a:t>Nǐ</a:t>
            </a:r>
            <a:r>
              <a:rPr lang="en-US" altLang="ja-JP" dirty="0"/>
              <a:t> </a:t>
            </a:r>
            <a:r>
              <a:rPr lang="en-US" altLang="ja-JP" dirty="0" err="1"/>
              <a:t>yǒu</a:t>
            </a:r>
            <a:r>
              <a:rPr lang="en-US" altLang="ja-JP" dirty="0"/>
              <a:t> </a:t>
            </a:r>
            <a:r>
              <a:rPr lang="en-US" altLang="ja-JP" dirty="0" err="1"/>
              <a:t>cài</a:t>
            </a:r>
            <a:r>
              <a:rPr lang="en-US" altLang="ja-JP" dirty="0"/>
              <a:t> </a:t>
            </a:r>
            <a:r>
              <a:rPr lang="en-US" altLang="ja-JP" dirty="0" err="1"/>
              <a:t>dān</a:t>
            </a:r>
            <a:r>
              <a:rPr lang="en-US" altLang="ja-JP" dirty="0"/>
              <a:t> ma?</a:t>
            </a:r>
          </a:p>
          <a:p>
            <a:r>
              <a:rPr lang="en-US" altLang="ja-JP" dirty="0"/>
              <a:t>Do</a:t>
            </a:r>
            <a:r>
              <a:rPr lang="ja-JP" altLang="en-US" dirty="0"/>
              <a:t> </a:t>
            </a:r>
            <a:r>
              <a:rPr lang="en-US" altLang="ja-JP" dirty="0"/>
              <a:t>you </a:t>
            </a:r>
            <a:r>
              <a:rPr lang="en-AU" dirty="0"/>
              <a:t>have the menu</a:t>
            </a:r>
            <a:r>
              <a:rPr lang="en-US" altLang="ja-JP" dirty="0"/>
              <a:t>?</a:t>
            </a:r>
            <a:endParaRPr lang="en-US" dirty="0"/>
          </a:p>
          <a:p>
            <a:endParaRPr lang="en-US" dirty="0"/>
          </a:p>
          <a:p>
            <a:r>
              <a:rPr lang="en-US" altLang="ja-JP" dirty="0" err="1"/>
              <a:t>Wǒ</a:t>
            </a:r>
            <a:r>
              <a:rPr lang="en-US" altLang="ja-JP" dirty="0"/>
              <a:t> </a:t>
            </a:r>
            <a:r>
              <a:rPr lang="en-US" altLang="ja-JP" dirty="0" err="1"/>
              <a:t>yào</a:t>
            </a:r>
            <a:r>
              <a:rPr lang="en-US" altLang="ja-JP" dirty="0"/>
              <a:t> </a:t>
            </a:r>
            <a:r>
              <a:rPr lang="en-US" altLang="ja-JP" dirty="0" err="1"/>
              <a:t>chī</a:t>
            </a:r>
            <a:r>
              <a:rPr lang="en-US" altLang="ja-JP" dirty="0"/>
              <a:t> </a:t>
            </a:r>
            <a:r>
              <a:rPr lang="en-US" altLang="ja-JP" dirty="0" err="1"/>
              <a:t>zhū</a:t>
            </a:r>
            <a:r>
              <a:rPr lang="en-US" altLang="ja-JP" dirty="0"/>
              <a:t> </a:t>
            </a:r>
            <a:r>
              <a:rPr lang="en-US" altLang="ja-JP" dirty="0" err="1"/>
              <a:t>ròu</a:t>
            </a:r>
            <a:r>
              <a:rPr lang="en-US" altLang="ja-JP" dirty="0"/>
              <a:t> </a:t>
            </a:r>
            <a:r>
              <a:rPr lang="en-US" altLang="ja-JP" dirty="0" err="1"/>
              <a:t>mǐ</a:t>
            </a:r>
            <a:r>
              <a:rPr lang="en-US" altLang="ja-JP" dirty="0"/>
              <a:t> </a:t>
            </a:r>
            <a:r>
              <a:rPr lang="en-US" altLang="ja-JP" dirty="0" err="1"/>
              <a:t>fàn</a:t>
            </a:r>
            <a:r>
              <a:rPr lang="ja-JP" altLang="en-US" dirty="0"/>
              <a:t>。</a:t>
            </a:r>
            <a:endParaRPr lang="en-US" altLang="ja-JP" dirty="0"/>
          </a:p>
          <a:p>
            <a:r>
              <a:rPr lang="en-AU" altLang="ja-JP" dirty="0"/>
              <a:t>I will have the </a:t>
            </a:r>
            <a:r>
              <a:rPr lang="en-US" altLang="ja-JP" dirty="0"/>
              <a:t>pork rice</a:t>
            </a:r>
            <a:r>
              <a:rPr lang="en-AU" altLang="ja-JP" dirty="0"/>
              <a:t>.</a:t>
            </a:r>
          </a:p>
          <a:p>
            <a:endParaRPr lang="en-AU" altLang="ja-JP" dirty="0"/>
          </a:p>
          <a:p>
            <a:r>
              <a:rPr lang="en-US" altLang="ja-JP" dirty="0" err="1"/>
              <a:t>Wǒ</a:t>
            </a:r>
            <a:r>
              <a:rPr lang="en-US" altLang="ja-JP" dirty="0"/>
              <a:t> </a:t>
            </a:r>
            <a:r>
              <a:rPr lang="en-US" altLang="ja-JP" dirty="0" err="1"/>
              <a:t>yào</a:t>
            </a:r>
            <a:r>
              <a:rPr lang="en-US" altLang="ja-JP" dirty="0"/>
              <a:t> </a:t>
            </a:r>
            <a:r>
              <a:rPr lang="en-US" altLang="ja-JP" dirty="0" err="1"/>
              <a:t>hē</a:t>
            </a:r>
            <a:r>
              <a:rPr lang="en-US" altLang="ja-JP" dirty="0"/>
              <a:t> </a:t>
            </a:r>
            <a:r>
              <a:rPr lang="en-US" altLang="ja-JP" dirty="0" err="1"/>
              <a:t>hóng</a:t>
            </a:r>
            <a:r>
              <a:rPr lang="en-US" altLang="ja-JP" dirty="0"/>
              <a:t> </a:t>
            </a:r>
            <a:r>
              <a:rPr lang="en-US" altLang="ja-JP" dirty="0" err="1"/>
              <a:t>jiǔ</a:t>
            </a:r>
            <a:r>
              <a:rPr lang="ja-JP" altLang="en-US" dirty="0"/>
              <a:t>。</a:t>
            </a:r>
            <a:endParaRPr lang="en-US" altLang="ja-JP" dirty="0"/>
          </a:p>
          <a:p>
            <a:r>
              <a:rPr lang="en-AU" altLang="ja-JP" dirty="0"/>
              <a:t>I will have the </a:t>
            </a:r>
            <a:r>
              <a:rPr lang="en-US" altLang="ja-JP" dirty="0"/>
              <a:t>red wine.</a:t>
            </a:r>
            <a:endParaRPr lang="en-AU" altLang="ja-JP" dirty="0"/>
          </a:p>
          <a:p>
            <a:endParaRPr lang="en-AU" altLang="ja-JP" dirty="0"/>
          </a:p>
          <a:p>
            <a:endParaRPr lang="en-US" altLang="ja-JP" dirty="0"/>
          </a:p>
          <a:p>
            <a:endParaRPr lang="en-US" dirty="0"/>
          </a:p>
        </p:txBody>
      </p:sp>
      <p:pic>
        <p:nvPicPr>
          <p:cNvPr id="8194" name="Picture 2" descr="C:\Users\dgoucher\AppData\Local\Microsoft\Windows\Temporary Internet Files\Content.IE5\2Z2ALJHZ\MC90019539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3789040"/>
            <a:ext cx="2016224" cy="2232248"/>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a:extLst>
              <a:ext uri="{FF2B5EF4-FFF2-40B4-BE49-F238E27FC236}">
                <a16:creationId xmlns:a16="http://schemas.microsoft.com/office/drawing/2014/main" id="{05F5ADF3-2A25-4B0C-8EBE-40059F0C100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571456" y="2195209"/>
            <a:ext cx="609600" cy="609600"/>
          </a:xfrm>
          <a:prstGeom prst="rect">
            <a:avLst/>
          </a:prstGeom>
        </p:spPr>
      </p:pic>
      <p:graphicFrame>
        <p:nvGraphicFramePr>
          <p:cNvPr id="6" name="Table 4">
            <a:extLst>
              <a:ext uri="{FF2B5EF4-FFF2-40B4-BE49-F238E27FC236}">
                <a16:creationId xmlns:a16="http://schemas.microsoft.com/office/drawing/2014/main" id="{1867577C-759B-44DB-B3FD-2BD4D621B9F0}"/>
              </a:ext>
            </a:extLst>
          </p:cNvPr>
          <p:cNvGraphicFramePr>
            <a:graphicFrameLocks/>
          </p:cNvGraphicFramePr>
          <p:nvPr>
            <p:extLst>
              <p:ext uri="{D42A27DB-BD31-4B8C-83A1-F6EECF244321}">
                <p14:modId xmlns:p14="http://schemas.microsoft.com/office/powerpoint/2010/main" val="755949095"/>
              </p:ext>
            </p:extLst>
          </p:nvPr>
        </p:nvGraphicFramePr>
        <p:xfrm>
          <a:off x="5944839" y="3221606"/>
          <a:ext cx="1476632" cy="736600"/>
        </p:xfrm>
        <a:graphic>
          <a:graphicData uri="http://schemas.openxmlformats.org/drawingml/2006/table">
            <a:tbl>
              <a:tblPr firstRow="1" bandRow="1">
                <a:tableStyleId>{5C22544A-7EE6-4342-B048-85BDC9FD1C3A}</a:tableStyleId>
              </a:tblPr>
              <a:tblGrid>
                <a:gridCol w="1476632">
                  <a:extLst>
                    <a:ext uri="{9D8B030D-6E8A-4147-A177-3AD203B41FA5}">
                      <a16:colId xmlns:a16="http://schemas.microsoft.com/office/drawing/2014/main" val="697094014"/>
                    </a:ext>
                  </a:extLst>
                </a:gridCol>
              </a:tblGrid>
              <a:tr h="271512">
                <a:tc>
                  <a:txBody>
                    <a:bodyPr/>
                    <a:lstStyle/>
                    <a:p>
                      <a:r>
                        <a:rPr lang="en-US" altLang="ja-JP" dirty="0" err="1"/>
                        <a:t>mebu</a:t>
                      </a:r>
                      <a:endParaRPr lang="en-US" dirty="0"/>
                    </a:p>
                  </a:txBody>
                  <a:tcPr>
                    <a:solidFill>
                      <a:srgbClr val="92D050"/>
                    </a:solidFill>
                  </a:tcPr>
                </a:tc>
                <a:extLst>
                  <a:ext uri="{0D108BD9-81ED-4DB2-BD59-A6C34878D82A}">
                    <a16:rowId xmlns:a16="http://schemas.microsoft.com/office/drawing/2014/main" val="2916241998"/>
                  </a:ext>
                </a:extLst>
              </a:tr>
              <a:tr h="370840">
                <a:tc>
                  <a:txBody>
                    <a:bodyPr/>
                    <a:lstStyle/>
                    <a:p>
                      <a:r>
                        <a:rPr lang="en-US" altLang="ja-JP" dirty="0" err="1"/>
                        <a:t>Cài</a:t>
                      </a:r>
                      <a:r>
                        <a:rPr lang="en-US" altLang="ja-JP" dirty="0"/>
                        <a:t> </a:t>
                      </a:r>
                      <a:r>
                        <a:rPr lang="en-US" altLang="ja-JP" dirty="0" err="1"/>
                        <a:t>dān</a:t>
                      </a:r>
                      <a:endParaRPr lang="en-US" dirty="0"/>
                    </a:p>
                  </a:txBody>
                  <a:tcPr/>
                </a:tc>
                <a:extLst>
                  <a:ext uri="{0D108BD9-81ED-4DB2-BD59-A6C34878D82A}">
                    <a16:rowId xmlns:a16="http://schemas.microsoft.com/office/drawing/2014/main" val="3944764796"/>
                  </a:ext>
                </a:extLst>
              </a:tr>
            </a:tbl>
          </a:graphicData>
        </a:graphic>
      </p:graphicFrame>
      <p:graphicFrame>
        <p:nvGraphicFramePr>
          <p:cNvPr id="7" name="Table 4">
            <a:extLst>
              <a:ext uri="{FF2B5EF4-FFF2-40B4-BE49-F238E27FC236}">
                <a16:creationId xmlns:a16="http://schemas.microsoft.com/office/drawing/2014/main" id="{2B77D527-0EBC-4C9D-9BEF-E5950D11F777}"/>
              </a:ext>
            </a:extLst>
          </p:cNvPr>
          <p:cNvGraphicFramePr>
            <a:graphicFrameLocks/>
          </p:cNvGraphicFramePr>
          <p:nvPr>
            <p:extLst>
              <p:ext uri="{D42A27DB-BD31-4B8C-83A1-F6EECF244321}">
                <p14:modId xmlns:p14="http://schemas.microsoft.com/office/powerpoint/2010/main" val="587081483"/>
              </p:ext>
            </p:extLst>
          </p:nvPr>
        </p:nvGraphicFramePr>
        <p:xfrm>
          <a:off x="5206523" y="4193788"/>
          <a:ext cx="1476632" cy="736600"/>
        </p:xfrm>
        <a:graphic>
          <a:graphicData uri="http://schemas.openxmlformats.org/drawingml/2006/table">
            <a:tbl>
              <a:tblPr firstRow="1" bandRow="1">
                <a:tableStyleId>{5C22544A-7EE6-4342-B048-85BDC9FD1C3A}</a:tableStyleId>
              </a:tblPr>
              <a:tblGrid>
                <a:gridCol w="1476632">
                  <a:extLst>
                    <a:ext uri="{9D8B030D-6E8A-4147-A177-3AD203B41FA5}">
                      <a16:colId xmlns:a16="http://schemas.microsoft.com/office/drawing/2014/main" val="697094014"/>
                    </a:ext>
                  </a:extLst>
                </a:gridCol>
              </a:tblGrid>
              <a:tr h="0">
                <a:tc>
                  <a:txBody>
                    <a:bodyPr/>
                    <a:lstStyle/>
                    <a:p>
                      <a:r>
                        <a:rPr lang="en-US" altLang="ja-JP" dirty="0"/>
                        <a:t>pork</a:t>
                      </a:r>
                      <a:endParaRPr lang="en-US" dirty="0"/>
                    </a:p>
                  </a:txBody>
                  <a:tcPr>
                    <a:solidFill>
                      <a:srgbClr val="92D050"/>
                    </a:solidFill>
                  </a:tcPr>
                </a:tc>
                <a:extLst>
                  <a:ext uri="{0D108BD9-81ED-4DB2-BD59-A6C34878D82A}">
                    <a16:rowId xmlns:a16="http://schemas.microsoft.com/office/drawing/2014/main" val="2916241998"/>
                  </a:ext>
                </a:extLst>
              </a:tr>
              <a:tr h="370840">
                <a:tc>
                  <a:txBody>
                    <a:bodyPr/>
                    <a:lstStyle/>
                    <a:p>
                      <a:r>
                        <a:rPr lang="en-US" altLang="ja-JP" dirty="0" err="1"/>
                        <a:t>Zhū</a:t>
                      </a:r>
                      <a:r>
                        <a:rPr lang="en-US" altLang="ja-JP" dirty="0"/>
                        <a:t> </a:t>
                      </a:r>
                      <a:r>
                        <a:rPr lang="en-US" altLang="ja-JP" dirty="0" err="1"/>
                        <a:t>ròu</a:t>
                      </a:r>
                      <a:endParaRPr lang="en-US" dirty="0"/>
                    </a:p>
                  </a:txBody>
                  <a:tcPr/>
                </a:tc>
                <a:extLst>
                  <a:ext uri="{0D108BD9-81ED-4DB2-BD59-A6C34878D82A}">
                    <a16:rowId xmlns:a16="http://schemas.microsoft.com/office/drawing/2014/main" val="3944764796"/>
                  </a:ext>
                </a:extLst>
              </a:tr>
            </a:tbl>
          </a:graphicData>
        </a:graphic>
      </p:graphicFrame>
      <p:graphicFrame>
        <p:nvGraphicFramePr>
          <p:cNvPr id="8" name="Table 4">
            <a:extLst>
              <a:ext uri="{FF2B5EF4-FFF2-40B4-BE49-F238E27FC236}">
                <a16:creationId xmlns:a16="http://schemas.microsoft.com/office/drawing/2014/main" id="{239EEA58-8621-4923-819D-E355679BDC50}"/>
              </a:ext>
            </a:extLst>
          </p:cNvPr>
          <p:cNvGraphicFramePr>
            <a:graphicFrameLocks/>
          </p:cNvGraphicFramePr>
          <p:nvPr>
            <p:extLst>
              <p:ext uri="{D42A27DB-BD31-4B8C-83A1-F6EECF244321}">
                <p14:modId xmlns:p14="http://schemas.microsoft.com/office/powerpoint/2010/main" val="1783722835"/>
              </p:ext>
            </p:extLst>
          </p:nvPr>
        </p:nvGraphicFramePr>
        <p:xfrm>
          <a:off x="5193944" y="5346700"/>
          <a:ext cx="1476632" cy="736600"/>
        </p:xfrm>
        <a:graphic>
          <a:graphicData uri="http://schemas.openxmlformats.org/drawingml/2006/table">
            <a:tbl>
              <a:tblPr firstRow="1" bandRow="1">
                <a:tableStyleId>{5C22544A-7EE6-4342-B048-85BDC9FD1C3A}</a:tableStyleId>
              </a:tblPr>
              <a:tblGrid>
                <a:gridCol w="1476632">
                  <a:extLst>
                    <a:ext uri="{9D8B030D-6E8A-4147-A177-3AD203B41FA5}">
                      <a16:colId xmlns:a16="http://schemas.microsoft.com/office/drawing/2014/main" val="697094014"/>
                    </a:ext>
                  </a:extLst>
                </a:gridCol>
              </a:tblGrid>
              <a:tr h="271512">
                <a:tc>
                  <a:txBody>
                    <a:bodyPr/>
                    <a:lstStyle/>
                    <a:p>
                      <a:r>
                        <a:rPr lang="en-US" altLang="ja-JP" dirty="0"/>
                        <a:t>Red wine</a:t>
                      </a:r>
                      <a:endParaRPr lang="en-US" dirty="0"/>
                    </a:p>
                  </a:txBody>
                  <a:tcPr>
                    <a:solidFill>
                      <a:srgbClr val="92D050"/>
                    </a:solidFill>
                  </a:tcPr>
                </a:tc>
                <a:extLst>
                  <a:ext uri="{0D108BD9-81ED-4DB2-BD59-A6C34878D82A}">
                    <a16:rowId xmlns:a16="http://schemas.microsoft.com/office/drawing/2014/main" val="2916241998"/>
                  </a:ext>
                </a:extLst>
              </a:tr>
              <a:tr h="370840">
                <a:tc>
                  <a:txBody>
                    <a:bodyPr/>
                    <a:lstStyle/>
                    <a:p>
                      <a:r>
                        <a:rPr lang="en-US" altLang="ja-JP" dirty="0" err="1"/>
                        <a:t>Hóng</a:t>
                      </a:r>
                      <a:r>
                        <a:rPr lang="en-US" altLang="ja-JP" dirty="0"/>
                        <a:t> </a:t>
                      </a:r>
                      <a:r>
                        <a:rPr lang="en-US" altLang="ja-JP" dirty="0" err="1"/>
                        <a:t>jiǔ</a:t>
                      </a:r>
                      <a:endParaRPr lang="en-US" dirty="0"/>
                    </a:p>
                  </a:txBody>
                  <a:tcPr/>
                </a:tc>
                <a:extLst>
                  <a:ext uri="{0D108BD9-81ED-4DB2-BD59-A6C34878D82A}">
                    <a16:rowId xmlns:a16="http://schemas.microsoft.com/office/drawing/2014/main" val="3944764796"/>
                  </a:ext>
                </a:extLst>
              </a:tr>
            </a:tbl>
          </a:graphicData>
        </a:graphic>
      </p:graphicFrame>
    </p:spTree>
    <p:extLst>
      <p:ext uri="{BB962C8B-B14F-4D97-AF65-F5344CB8AC3E}">
        <p14:creationId xmlns:p14="http://schemas.microsoft.com/office/powerpoint/2010/main" val="304559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2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Meal expressions</a:t>
            </a:r>
            <a:endParaRPr lang="en-AU" dirty="0"/>
          </a:p>
        </p:txBody>
      </p:sp>
      <p:sp>
        <p:nvSpPr>
          <p:cNvPr id="3" name="Content Placeholder 2"/>
          <p:cNvSpPr>
            <a:spLocks noGrp="1"/>
          </p:cNvSpPr>
          <p:nvPr>
            <p:ph idx="1"/>
          </p:nvPr>
        </p:nvSpPr>
        <p:spPr/>
        <p:txBody>
          <a:bodyPr/>
          <a:lstStyle/>
          <a:p>
            <a:r>
              <a:rPr lang="en-US" altLang="ja-JP" dirty="0" err="1">
                <a:solidFill>
                  <a:srgbClr val="FF0000"/>
                </a:solidFill>
              </a:rPr>
              <a:t>Chī</a:t>
            </a:r>
            <a:r>
              <a:rPr lang="en-US" altLang="ja-JP" dirty="0">
                <a:solidFill>
                  <a:srgbClr val="FF0000"/>
                </a:solidFill>
              </a:rPr>
              <a:t> </a:t>
            </a:r>
            <a:r>
              <a:rPr lang="en-US" altLang="ja-JP" dirty="0" err="1">
                <a:solidFill>
                  <a:srgbClr val="FF0000"/>
                </a:solidFill>
              </a:rPr>
              <a:t>ba</a:t>
            </a:r>
            <a:r>
              <a:rPr lang="en-US" altLang="ja-JP" dirty="0">
                <a:solidFill>
                  <a:srgbClr val="FF0000"/>
                </a:solidFill>
              </a:rPr>
              <a:t>!</a:t>
            </a:r>
          </a:p>
          <a:p>
            <a:r>
              <a:rPr lang="en-AU" dirty="0"/>
              <a:t>Let’s eat (no English translation)</a:t>
            </a:r>
          </a:p>
          <a:p>
            <a:endParaRPr lang="en-AU" dirty="0"/>
          </a:p>
          <a:p>
            <a:r>
              <a:rPr lang="en-US" altLang="ja-JP" dirty="0" err="1">
                <a:solidFill>
                  <a:srgbClr val="FF0000"/>
                </a:solidFill>
              </a:rPr>
              <a:t>Wǒ</a:t>
            </a:r>
            <a:r>
              <a:rPr lang="en-US" altLang="ja-JP" dirty="0">
                <a:solidFill>
                  <a:srgbClr val="FF0000"/>
                </a:solidFill>
              </a:rPr>
              <a:t> </a:t>
            </a:r>
            <a:r>
              <a:rPr lang="en-US" altLang="ja-JP" dirty="0" err="1">
                <a:solidFill>
                  <a:srgbClr val="FF0000"/>
                </a:solidFill>
              </a:rPr>
              <a:t>chī</a:t>
            </a:r>
            <a:r>
              <a:rPr lang="en-US" altLang="ja-JP" dirty="0">
                <a:solidFill>
                  <a:srgbClr val="FF0000"/>
                </a:solidFill>
              </a:rPr>
              <a:t> </a:t>
            </a:r>
            <a:r>
              <a:rPr lang="en-US" altLang="ja-JP" dirty="0" err="1">
                <a:solidFill>
                  <a:srgbClr val="FF0000"/>
                </a:solidFill>
              </a:rPr>
              <a:t>bǎo</a:t>
            </a:r>
            <a:r>
              <a:rPr lang="en-US" altLang="ja-JP" dirty="0">
                <a:solidFill>
                  <a:srgbClr val="FF0000"/>
                </a:solidFill>
              </a:rPr>
              <a:t> le!/ </a:t>
            </a:r>
            <a:r>
              <a:rPr lang="en-US" altLang="ja-JP" dirty="0" err="1">
                <a:solidFill>
                  <a:srgbClr val="FF0000"/>
                </a:solidFill>
              </a:rPr>
              <a:t>wǒ</a:t>
            </a:r>
            <a:r>
              <a:rPr lang="en-US" altLang="ja-JP" dirty="0">
                <a:solidFill>
                  <a:srgbClr val="FF0000"/>
                </a:solidFill>
              </a:rPr>
              <a:t> </a:t>
            </a:r>
            <a:r>
              <a:rPr lang="en-US" altLang="ja-JP" dirty="0" err="1">
                <a:solidFill>
                  <a:srgbClr val="FF0000"/>
                </a:solidFill>
              </a:rPr>
              <a:t>chī</a:t>
            </a:r>
            <a:r>
              <a:rPr lang="en-US" altLang="ja-JP" dirty="0">
                <a:solidFill>
                  <a:srgbClr val="FF0000"/>
                </a:solidFill>
              </a:rPr>
              <a:t> </a:t>
            </a:r>
            <a:r>
              <a:rPr lang="en-US" altLang="ja-JP" dirty="0" err="1">
                <a:solidFill>
                  <a:srgbClr val="FF0000"/>
                </a:solidFill>
              </a:rPr>
              <a:t>hǎo</a:t>
            </a:r>
            <a:r>
              <a:rPr lang="en-US" altLang="ja-JP" dirty="0">
                <a:solidFill>
                  <a:srgbClr val="FF0000"/>
                </a:solidFill>
              </a:rPr>
              <a:t> le!</a:t>
            </a:r>
          </a:p>
          <a:p>
            <a:r>
              <a:rPr lang="en-AU" altLang="ja-JP" dirty="0"/>
              <a:t>I have finished eating (no English translation)</a:t>
            </a:r>
          </a:p>
          <a:p>
            <a:endParaRPr lang="en-AU" altLang="ja-JP" dirty="0"/>
          </a:p>
          <a:p>
            <a:r>
              <a:rPr lang="en-US" altLang="ja-JP" dirty="0" err="1"/>
              <a:t>Gān</a:t>
            </a:r>
            <a:r>
              <a:rPr lang="en-US" altLang="ja-JP" dirty="0"/>
              <a:t> </a:t>
            </a:r>
            <a:r>
              <a:rPr lang="en-US" altLang="ja-JP" dirty="0" err="1"/>
              <a:t>beī</a:t>
            </a:r>
            <a:endParaRPr lang="en-US" altLang="ja-JP" dirty="0"/>
          </a:p>
          <a:p>
            <a:r>
              <a:rPr lang="en-AU" altLang="ja-JP" dirty="0"/>
              <a:t>Cheers</a:t>
            </a:r>
            <a:endParaRPr lang="en-US" altLang="ja-JP" dirty="0"/>
          </a:p>
        </p:txBody>
      </p:sp>
      <p:pic>
        <p:nvPicPr>
          <p:cNvPr id="5" name="Recorded Sound">
            <a:hlinkClick r:id="" action="ppaction://media"/>
            <a:extLst>
              <a:ext uri="{FF2B5EF4-FFF2-40B4-BE49-F238E27FC236}">
                <a16:creationId xmlns:a16="http://schemas.microsoft.com/office/drawing/2014/main" id="{E5FB0EA3-3747-4195-B901-233BA54B086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804248" y="5410200"/>
            <a:ext cx="609600" cy="609600"/>
          </a:xfrm>
          <a:prstGeom prst="rect">
            <a:avLst/>
          </a:prstGeom>
        </p:spPr>
      </p:pic>
      <p:graphicFrame>
        <p:nvGraphicFramePr>
          <p:cNvPr id="6" name="Table 4">
            <a:extLst>
              <a:ext uri="{FF2B5EF4-FFF2-40B4-BE49-F238E27FC236}">
                <a16:creationId xmlns:a16="http://schemas.microsoft.com/office/drawing/2014/main" id="{93B0920E-F53F-4B6C-A9C9-B3B323DA7C83}"/>
              </a:ext>
            </a:extLst>
          </p:cNvPr>
          <p:cNvGraphicFramePr>
            <a:graphicFrameLocks/>
          </p:cNvGraphicFramePr>
          <p:nvPr>
            <p:extLst>
              <p:ext uri="{D42A27DB-BD31-4B8C-83A1-F6EECF244321}">
                <p14:modId xmlns:p14="http://schemas.microsoft.com/office/powerpoint/2010/main" val="2388444632"/>
              </p:ext>
            </p:extLst>
          </p:nvPr>
        </p:nvGraphicFramePr>
        <p:xfrm>
          <a:off x="6370732" y="1548770"/>
          <a:ext cx="2521748" cy="736600"/>
        </p:xfrm>
        <a:graphic>
          <a:graphicData uri="http://schemas.openxmlformats.org/drawingml/2006/table">
            <a:tbl>
              <a:tblPr firstRow="1" bandRow="1">
                <a:tableStyleId>{5C22544A-7EE6-4342-B048-85BDC9FD1C3A}</a:tableStyleId>
              </a:tblPr>
              <a:tblGrid>
                <a:gridCol w="2521748">
                  <a:extLst>
                    <a:ext uri="{9D8B030D-6E8A-4147-A177-3AD203B41FA5}">
                      <a16:colId xmlns:a16="http://schemas.microsoft.com/office/drawing/2014/main" val="697094014"/>
                    </a:ext>
                  </a:extLst>
                </a:gridCol>
              </a:tblGrid>
              <a:tr h="271512">
                <a:tc>
                  <a:txBody>
                    <a:bodyPr/>
                    <a:lstStyle/>
                    <a:p>
                      <a:r>
                        <a:rPr lang="en-US" altLang="ja-JP" dirty="0"/>
                        <a:t>Action suggestion</a:t>
                      </a:r>
                      <a:endParaRPr lang="en-US" dirty="0"/>
                    </a:p>
                  </a:txBody>
                  <a:tcPr>
                    <a:solidFill>
                      <a:srgbClr val="92D050"/>
                    </a:solidFill>
                  </a:tcPr>
                </a:tc>
                <a:extLst>
                  <a:ext uri="{0D108BD9-81ED-4DB2-BD59-A6C34878D82A}">
                    <a16:rowId xmlns:a16="http://schemas.microsoft.com/office/drawing/2014/main" val="2916241998"/>
                  </a:ext>
                </a:extLst>
              </a:tr>
              <a:tr h="370840">
                <a:tc>
                  <a:txBody>
                    <a:bodyPr/>
                    <a:lstStyle/>
                    <a:p>
                      <a:r>
                        <a:rPr lang="en-US" altLang="ja-JP" dirty="0" err="1"/>
                        <a:t>ba</a:t>
                      </a:r>
                      <a:endParaRPr lang="en-US" dirty="0"/>
                    </a:p>
                  </a:txBody>
                  <a:tcPr/>
                </a:tc>
                <a:extLst>
                  <a:ext uri="{0D108BD9-81ED-4DB2-BD59-A6C34878D82A}">
                    <a16:rowId xmlns:a16="http://schemas.microsoft.com/office/drawing/2014/main" val="3944764796"/>
                  </a:ext>
                </a:extLst>
              </a:tr>
            </a:tbl>
          </a:graphicData>
        </a:graphic>
      </p:graphicFrame>
      <p:graphicFrame>
        <p:nvGraphicFramePr>
          <p:cNvPr id="7" name="Table 4">
            <a:extLst>
              <a:ext uri="{FF2B5EF4-FFF2-40B4-BE49-F238E27FC236}">
                <a16:creationId xmlns:a16="http://schemas.microsoft.com/office/drawing/2014/main" id="{18CEAA5F-955F-4ABD-BAE2-F5C0189AF7A2}"/>
              </a:ext>
            </a:extLst>
          </p:cNvPr>
          <p:cNvGraphicFramePr>
            <a:graphicFrameLocks/>
          </p:cNvGraphicFramePr>
          <p:nvPr>
            <p:extLst>
              <p:ext uri="{D42A27DB-BD31-4B8C-83A1-F6EECF244321}">
                <p14:modId xmlns:p14="http://schemas.microsoft.com/office/powerpoint/2010/main" val="2015753561"/>
              </p:ext>
            </p:extLst>
          </p:nvPr>
        </p:nvGraphicFramePr>
        <p:xfrm>
          <a:off x="6411014" y="3035615"/>
          <a:ext cx="1476632" cy="736600"/>
        </p:xfrm>
        <a:graphic>
          <a:graphicData uri="http://schemas.openxmlformats.org/drawingml/2006/table">
            <a:tbl>
              <a:tblPr firstRow="1" bandRow="1">
                <a:tableStyleId>{5C22544A-7EE6-4342-B048-85BDC9FD1C3A}</a:tableStyleId>
              </a:tblPr>
              <a:tblGrid>
                <a:gridCol w="1476632">
                  <a:extLst>
                    <a:ext uri="{9D8B030D-6E8A-4147-A177-3AD203B41FA5}">
                      <a16:colId xmlns:a16="http://schemas.microsoft.com/office/drawing/2014/main" val="697094014"/>
                    </a:ext>
                  </a:extLst>
                </a:gridCol>
              </a:tblGrid>
              <a:tr h="271512">
                <a:tc>
                  <a:txBody>
                    <a:bodyPr/>
                    <a:lstStyle/>
                    <a:p>
                      <a:r>
                        <a:rPr lang="en-US" altLang="ja-JP" dirty="0"/>
                        <a:t>cheers</a:t>
                      </a:r>
                      <a:endParaRPr lang="en-US" dirty="0"/>
                    </a:p>
                  </a:txBody>
                  <a:tcPr>
                    <a:solidFill>
                      <a:srgbClr val="92D050"/>
                    </a:solidFill>
                  </a:tcPr>
                </a:tc>
                <a:extLst>
                  <a:ext uri="{0D108BD9-81ED-4DB2-BD59-A6C34878D82A}">
                    <a16:rowId xmlns:a16="http://schemas.microsoft.com/office/drawing/2014/main" val="2916241998"/>
                  </a:ext>
                </a:extLst>
              </a:tr>
              <a:tr h="370840">
                <a:tc>
                  <a:txBody>
                    <a:bodyPr/>
                    <a:lstStyle/>
                    <a:p>
                      <a:r>
                        <a:rPr lang="en-US" altLang="ja-JP" dirty="0" err="1"/>
                        <a:t>Gān</a:t>
                      </a:r>
                      <a:r>
                        <a:rPr lang="en-US" altLang="ja-JP" dirty="0"/>
                        <a:t> </a:t>
                      </a:r>
                      <a:r>
                        <a:rPr lang="en-US" altLang="ja-JP" dirty="0" err="1"/>
                        <a:t>bēi</a:t>
                      </a:r>
                      <a:endParaRPr lang="en-US" dirty="0"/>
                    </a:p>
                  </a:txBody>
                  <a:tcPr/>
                </a:tc>
                <a:extLst>
                  <a:ext uri="{0D108BD9-81ED-4DB2-BD59-A6C34878D82A}">
                    <a16:rowId xmlns:a16="http://schemas.microsoft.com/office/drawing/2014/main" val="3944764796"/>
                  </a:ext>
                </a:extLst>
              </a:tr>
            </a:tbl>
          </a:graphicData>
        </a:graphic>
      </p:graphicFrame>
    </p:spTree>
    <p:extLst>
      <p:ext uri="{BB962C8B-B14F-4D97-AF65-F5344CB8AC3E}">
        <p14:creationId xmlns:p14="http://schemas.microsoft.com/office/powerpoint/2010/main" val="29779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4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err="1"/>
              <a:t>Hǎo</a:t>
            </a:r>
            <a:r>
              <a:rPr lang="en-US" altLang="ja-JP" dirty="0"/>
              <a:t> </a:t>
            </a:r>
            <a:r>
              <a:rPr lang="en-US" altLang="ja-JP" dirty="0" err="1"/>
              <a:t>chī</a:t>
            </a:r>
            <a:r>
              <a:rPr lang="en-US" altLang="ja-JP" dirty="0"/>
              <a:t>/</a:t>
            </a:r>
            <a:r>
              <a:rPr lang="en-US" altLang="ja-JP" dirty="0" err="1"/>
              <a:t>hē</a:t>
            </a:r>
            <a:r>
              <a:rPr lang="ja-JP" altLang="en-US" dirty="0"/>
              <a:t>。</a:t>
            </a:r>
            <a:endParaRPr lang="en-AU" dirty="0"/>
          </a:p>
        </p:txBody>
      </p:sp>
      <p:sp>
        <p:nvSpPr>
          <p:cNvPr id="3" name="Content Placeholder 2"/>
          <p:cNvSpPr>
            <a:spLocks noGrp="1"/>
          </p:cNvSpPr>
          <p:nvPr>
            <p:ph idx="1"/>
          </p:nvPr>
        </p:nvSpPr>
        <p:spPr/>
        <p:txBody>
          <a:bodyPr/>
          <a:lstStyle/>
          <a:p>
            <a:r>
              <a:rPr lang="en-US" altLang="ja-JP" dirty="0" err="1"/>
              <a:t>Miàn</a:t>
            </a:r>
            <a:r>
              <a:rPr lang="en-US" altLang="ja-JP" dirty="0"/>
              <a:t> </a:t>
            </a:r>
            <a:r>
              <a:rPr lang="en-US" altLang="ja-JP" dirty="0" err="1"/>
              <a:t>tiáo</a:t>
            </a:r>
            <a:r>
              <a:rPr lang="en-US" altLang="ja-JP" dirty="0"/>
              <a:t> </a:t>
            </a:r>
            <a:r>
              <a:rPr lang="en-US" altLang="ja-JP" dirty="0" err="1"/>
              <a:t>hěn</a:t>
            </a:r>
            <a:r>
              <a:rPr lang="en-US" altLang="ja-JP" dirty="0"/>
              <a:t> </a:t>
            </a:r>
            <a:r>
              <a:rPr lang="en-US" altLang="ja-JP" dirty="0" err="1"/>
              <a:t>hǎo</a:t>
            </a:r>
            <a:r>
              <a:rPr lang="en-US" altLang="ja-JP" dirty="0"/>
              <a:t> </a:t>
            </a:r>
            <a:r>
              <a:rPr lang="en-US" altLang="ja-JP" dirty="0" err="1"/>
              <a:t>chī</a:t>
            </a:r>
            <a:r>
              <a:rPr lang="ja-JP" altLang="en-US" dirty="0"/>
              <a:t>。</a:t>
            </a:r>
            <a:endParaRPr lang="en-US" altLang="ja-JP" dirty="0"/>
          </a:p>
          <a:p>
            <a:r>
              <a:rPr lang="en-AU" dirty="0"/>
              <a:t>Th</a:t>
            </a:r>
            <a:r>
              <a:rPr lang="en-US" altLang="ja-JP" dirty="0"/>
              <a:t>e</a:t>
            </a:r>
            <a:r>
              <a:rPr lang="en-AU" dirty="0"/>
              <a:t> </a:t>
            </a:r>
            <a:r>
              <a:rPr lang="en-US" altLang="ja-JP" dirty="0"/>
              <a:t>noodles</a:t>
            </a:r>
            <a:r>
              <a:rPr lang="en-AU" dirty="0"/>
              <a:t> </a:t>
            </a:r>
            <a:r>
              <a:rPr lang="en-US" altLang="ja-JP" dirty="0"/>
              <a:t>are</a:t>
            </a:r>
            <a:r>
              <a:rPr lang="en-AU" dirty="0"/>
              <a:t> delicious.</a:t>
            </a:r>
          </a:p>
          <a:p>
            <a:endParaRPr lang="en-AU" dirty="0"/>
          </a:p>
          <a:p>
            <a:r>
              <a:rPr lang="en-US" altLang="ja-JP" dirty="0" err="1"/>
              <a:t>Zhè</a:t>
            </a:r>
            <a:r>
              <a:rPr lang="en-US" altLang="ja-JP" dirty="0"/>
              <a:t> </a:t>
            </a:r>
            <a:r>
              <a:rPr lang="en-US" altLang="ja-JP" dirty="0" err="1"/>
              <a:t>gè</a:t>
            </a:r>
            <a:r>
              <a:rPr lang="en-US" altLang="ja-JP" dirty="0"/>
              <a:t> </a:t>
            </a:r>
            <a:r>
              <a:rPr lang="en-US" altLang="ja-JP" dirty="0" err="1"/>
              <a:t>hóng</a:t>
            </a:r>
            <a:r>
              <a:rPr lang="en-US" altLang="ja-JP" dirty="0"/>
              <a:t> </a:t>
            </a:r>
            <a:r>
              <a:rPr lang="en-US" altLang="ja-JP" dirty="0" err="1"/>
              <a:t>jiǔ</a:t>
            </a:r>
            <a:r>
              <a:rPr lang="en-US" altLang="ja-JP" dirty="0"/>
              <a:t> </a:t>
            </a:r>
            <a:r>
              <a:rPr lang="en-US" altLang="ja-JP" dirty="0" err="1"/>
              <a:t>hěn</a:t>
            </a:r>
            <a:r>
              <a:rPr lang="en-US" altLang="ja-JP" dirty="0"/>
              <a:t> </a:t>
            </a:r>
            <a:r>
              <a:rPr lang="en-US" altLang="ja-JP" dirty="0" err="1"/>
              <a:t>hǎo</a:t>
            </a:r>
            <a:r>
              <a:rPr lang="en-US" altLang="ja-JP" dirty="0"/>
              <a:t> </a:t>
            </a:r>
            <a:r>
              <a:rPr lang="en-US" altLang="ja-JP" dirty="0" err="1"/>
              <a:t>hē</a:t>
            </a:r>
            <a:r>
              <a:rPr lang="ja-JP" altLang="en-US" dirty="0"/>
              <a:t>。</a:t>
            </a:r>
            <a:endParaRPr lang="en-US" altLang="ja-JP" dirty="0"/>
          </a:p>
          <a:p>
            <a:r>
              <a:rPr lang="en-AU" dirty="0"/>
              <a:t>This </a:t>
            </a:r>
            <a:r>
              <a:rPr lang="en-US" altLang="ja-JP" dirty="0"/>
              <a:t>red</a:t>
            </a:r>
            <a:r>
              <a:rPr lang="ja-JP" altLang="en-US" dirty="0"/>
              <a:t> </a:t>
            </a:r>
            <a:r>
              <a:rPr lang="en-US" altLang="ja-JP" dirty="0"/>
              <a:t>wine</a:t>
            </a:r>
            <a:r>
              <a:rPr lang="en-AU" dirty="0"/>
              <a:t> is delicious.</a:t>
            </a:r>
          </a:p>
          <a:p>
            <a:endParaRPr lang="en-AU" dirty="0"/>
          </a:p>
          <a:p>
            <a:endParaRPr lang="en-AU" dirty="0"/>
          </a:p>
        </p:txBody>
      </p:sp>
      <p:pic>
        <p:nvPicPr>
          <p:cNvPr id="9218" name="Picture 2" descr="C:\Users\dgoucher\AppData\Local\Microsoft\Windows\Temporary Internet Files\Content.IE5\VHPDH5ES\MC90043812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4509120"/>
            <a:ext cx="1892300" cy="1755775"/>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a:extLst>
              <a:ext uri="{FF2B5EF4-FFF2-40B4-BE49-F238E27FC236}">
                <a16:creationId xmlns:a16="http://schemas.microsoft.com/office/drawing/2014/main" id="{1651D86A-4895-4787-9F89-6635201A6F4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660232" y="2209800"/>
            <a:ext cx="609600" cy="609600"/>
          </a:xfrm>
          <a:prstGeom prst="rect">
            <a:avLst/>
          </a:prstGeom>
        </p:spPr>
      </p:pic>
      <p:graphicFrame>
        <p:nvGraphicFramePr>
          <p:cNvPr id="6" name="Table 4">
            <a:extLst>
              <a:ext uri="{FF2B5EF4-FFF2-40B4-BE49-F238E27FC236}">
                <a16:creationId xmlns:a16="http://schemas.microsoft.com/office/drawing/2014/main" id="{C87A0EAF-5FF9-4306-85C3-68C55ED08F15}"/>
              </a:ext>
            </a:extLst>
          </p:cNvPr>
          <p:cNvGraphicFramePr>
            <a:graphicFrameLocks/>
          </p:cNvGraphicFramePr>
          <p:nvPr>
            <p:extLst>
              <p:ext uri="{D42A27DB-BD31-4B8C-83A1-F6EECF244321}">
                <p14:modId xmlns:p14="http://schemas.microsoft.com/office/powerpoint/2010/main" val="173700628"/>
              </p:ext>
            </p:extLst>
          </p:nvPr>
        </p:nvGraphicFramePr>
        <p:xfrm>
          <a:off x="5778242" y="3060700"/>
          <a:ext cx="1476632" cy="736600"/>
        </p:xfrm>
        <a:graphic>
          <a:graphicData uri="http://schemas.openxmlformats.org/drawingml/2006/table">
            <a:tbl>
              <a:tblPr firstRow="1" bandRow="1">
                <a:tableStyleId>{5C22544A-7EE6-4342-B048-85BDC9FD1C3A}</a:tableStyleId>
              </a:tblPr>
              <a:tblGrid>
                <a:gridCol w="1476632">
                  <a:extLst>
                    <a:ext uri="{9D8B030D-6E8A-4147-A177-3AD203B41FA5}">
                      <a16:colId xmlns:a16="http://schemas.microsoft.com/office/drawing/2014/main" val="697094014"/>
                    </a:ext>
                  </a:extLst>
                </a:gridCol>
              </a:tblGrid>
              <a:tr h="271512">
                <a:tc>
                  <a:txBody>
                    <a:bodyPr/>
                    <a:lstStyle/>
                    <a:p>
                      <a:r>
                        <a:rPr lang="en-US" altLang="ja-JP" dirty="0"/>
                        <a:t>this</a:t>
                      </a:r>
                      <a:endParaRPr lang="en-US" dirty="0"/>
                    </a:p>
                  </a:txBody>
                  <a:tcPr>
                    <a:solidFill>
                      <a:srgbClr val="92D050"/>
                    </a:solidFill>
                  </a:tcPr>
                </a:tc>
                <a:extLst>
                  <a:ext uri="{0D108BD9-81ED-4DB2-BD59-A6C34878D82A}">
                    <a16:rowId xmlns:a16="http://schemas.microsoft.com/office/drawing/2014/main" val="2916241998"/>
                  </a:ext>
                </a:extLst>
              </a:tr>
              <a:tr h="370840">
                <a:tc>
                  <a:txBody>
                    <a:bodyPr/>
                    <a:lstStyle/>
                    <a:p>
                      <a:r>
                        <a:rPr lang="en-US" altLang="ja-JP" dirty="0" err="1"/>
                        <a:t>zhè</a:t>
                      </a:r>
                      <a:endParaRPr lang="en-US" dirty="0"/>
                    </a:p>
                  </a:txBody>
                  <a:tcPr/>
                </a:tc>
                <a:extLst>
                  <a:ext uri="{0D108BD9-81ED-4DB2-BD59-A6C34878D82A}">
                    <a16:rowId xmlns:a16="http://schemas.microsoft.com/office/drawing/2014/main" val="3944764796"/>
                  </a:ext>
                </a:extLst>
              </a:tr>
            </a:tbl>
          </a:graphicData>
        </a:graphic>
      </p:graphicFrame>
      <p:graphicFrame>
        <p:nvGraphicFramePr>
          <p:cNvPr id="7" name="Table 4">
            <a:extLst>
              <a:ext uri="{FF2B5EF4-FFF2-40B4-BE49-F238E27FC236}">
                <a16:creationId xmlns:a16="http://schemas.microsoft.com/office/drawing/2014/main" id="{8AAF6BC2-855B-4A32-8D48-54DDD5345B53}"/>
              </a:ext>
            </a:extLst>
          </p:cNvPr>
          <p:cNvGraphicFramePr>
            <a:graphicFrameLocks/>
          </p:cNvGraphicFramePr>
          <p:nvPr>
            <p:extLst>
              <p:ext uri="{D42A27DB-BD31-4B8C-83A1-F6EECF244321}">
                <p14:modId xmlns:p14="http://schemas.microsoft.com/office/powerpoint/2010/main" val="350534624"/>
              </p:ext>
            </p:extLst>
          </p:nvPr>
        </p:nvGraphicFramePr>
        <p:xfrm>
          <a:off x="4860032" y="4608576"/>
          <a:ext cx="1476632" cy="753200"/>
        </p:xfrm>
        <a:graphic>
          <a:graphicData uri="http://schemas.openxmlformats.org/drawingml/2006/table">
            <a:tbl>
              <a:tblPr firstRow="1" bandRow="1">
                <a:tableStyleId>{5C22544A-7EE6-4342-B048-85BDC9FD1C3A}</a:tableStyleId>
              </a:tblPr>
              <a:tblGrid>
                <a:gridCol w="1476632">
                  <a:extLst>
                    <a:ext uri="{9D8B030D-6E8A-4147-A177-3AD203B41FA5}">
                      <a16:colId xmlns:a16="http://schemas.microsoft.com/office/drawing/2014/main" val="697094014"/>
                    </a:ext>
                  </a:extLst>
                </a:gridCol>
              </a:tblGrid>
              <a:tr h="382360">
                <a:tc>
                  <a:txBody>
                    <a:bodyPr/>
                    <a:lstStyle/>
                    <a:p>
                      <a:r>
                        <a:rPr lang="en-US" altLang="ja-JP" dirty="0"/>
                        <a:t>MW</a:t>
                      </a:r>
                      <a:endParaRPr lang="en-US" dirty="0"/>
                    </a:p>
                  </a:txBody>
                  <a:tcPr>
                    <a:solidFill>
                      <a:srgbClr val="92D050"/>
                    </a:solidFill>
                  </a:tcPr>
                </a:tc>
                <a:extLst>
                  <a:ext uri="{0D108BD9-81ED-4DB2-BD59-A6C34878D82A}">
                    <a16:rowId xmlns:a16="http://schemas.microsoft.com/office/drawing/2014/main" val="2916241998"/>
                  </a:ext>
                </a:extLst>
              </a:tr>
              <a:tr h="370840">
                <a:tc>
                  <a:txBody>
                    <a:bodyPr/>
                    <a:lstStyle/>
                    <a:p>
                      <a:r>
                        <a:rPr lang="en-US" altLang="ja-JP" dirty="0" err="1"/>
                        <a:t>gè</a:t>
                      </a:r>
                      <a:endParaRPr lang="en-US" dirty="0"/>
                    </a:p>
                  </a:txBody>
                  <a:tcPr/>
                </a:tc>
                <a:extLst>
                  <a:ext uri="{0D108BD9-81ED-4DB2-BD59-A6C34878D82A}">
                    <a16:rowId xmlns:a16="http://schemas.microsoft.com/office/drawing/2014/main" val="3944764796"/>
                  </a:ext>
                </a:extLst>
              </a:tr>
            </a:tbl>
          </a:graphicData>
        </a:graphic>
      </p:graphicFrame>
    </p:spTree>
    <p:extLst>
      <p:ext uri="{BB962C8B-B14F-4D97-AF65-F5344CB8AC3E}">
        <p14:creationId xmlns:p14="http://schemas.microsoft.com/office/powerpoint/2010/main" val="141353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20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773832"/>
          </a:xfrm>
        </p:spPr>
        <p:txBody>
          <a:bodyPr>
            <a:normAutofit/>
          </a:bodyPr>
          <a:lstStyle/>
          <a:p>
            <a:r>
              <a:rPr lang="en-US" altLang="ja-JP" dirty="0"/>
              <a:t>Taste—</a:t>
            </a:r>
            <a:r>
              <a:rPr lang="en-US" altLang="ja-JP" dirty="0" err="1"/>
              <a:t>wèi</a:t>
            </a:r>
            <a:r>
              <a:rPr lang="en-US" altLang="ja-JP" dirty="0"/>
              <a:t> </a:t>
            </a:r>
            <a:r>
              <a:rPr lang="en-US" altLang="ja-JP" dirty="0" err="1"/>
              <a:t>dào</a:t>
            </a:r>
            <a:r>
              <a:rPr lang="ja-JP" altLang="en-US" dirty="0"/>
              <a:t>。</a:t>
            </a:r>
            <a:endParaRPr lang="en-AU" dirty="0"/>
          </a:p>
        </p:txBody>
      </p:sp>
      <p:sp>
        <p:nvSpPr>
          <p:cNvPr id="3" name="Content Placeholder 2"/>
          <p:cNvSpPr>
            <a:spLocks noGrp="1"/>
          </p:cNvSpPr>
          <p:nvPr>
            <p:ph idx="1"/>
          </p:nvPr>
        </p:nvSpPr>
        <p:spPr>
          <a:xfrm>
            <a:off x="457200" y="1844824"/>
            <a:ext cx="8229600" cy="4729712"/>
          </a:xfrm>
        </p:spPr>
        <p:txBody>
          <a:bodyPr>
            <a:normAutofit/>
          </a:bodyPr>
          <a:lstStyle/>
          <a:p>
            <a:r>
              <a:rPr lang="en-US" altLang="ja-JP" dirty="0" err="1"/>
              <a:t>Hǎo</a:t>
            </a:r>
            <a:r>
              <a:rPr lang="en-US" altLang="ja-JP" dirty="0"/>
              <a:t> </a:t>
            </a:r>
            <a:r>
              <a:rPr lang="en-US" altLang="ja-JP" dirty="0" err="1"/>
              <a:t>chī</a:t>
            </a:r>
            <a:r>
              <a:rPr lang="en-US" altLang="ja-JP" dirty="0"/>
              <a:t>/</a:t>
            </a:r>
            <a:r>
              <a:rPr lang="en-US" altLang="ja-JP" dirty="0" err="1"/>
              <a:t>hē</a:t>
            </a:r>
            <a:r>
              <a:rPr lang="en-US" altLang="ja-JP" dirty="0"/>
              <a:t>	</a:t>
            </a:r>
            <a:r>
              <a:rPr lang="en-AU" altLang="ja-JP" dirty="0"/>
              <a:t>delicious</a:t>
            </a:r>
          </a:p>
          <a:p>
            <a:r>
              <a:rPr lang="en-US" altLang="ja-JP" dirty="0" err="1"/>
              <a:t>Bù</a:t>
            </a:r>
            <a:r>
              <a:rPr lang="en-US" altLang="ja-JP" dirty="0"/>
              <a:t> </a:t>
            </a:r>
            <a:r>
              <a:rPr lang="en-US" altLang="ja-JP" dirty="0" err="1"/>
              <a:t>hǎo</a:t>
            </a:r>
            <a:r>
              <a:rPr lang="en-US" altLang="ja-JP" dirty="0"/>
              <a:t> </a:t>
            </a:r>
            <a:r>
              <a:rPr lang="en-US" altLang="ja-JP" dirty="0" err="1"/>
              <a:t>chī</a:t>
            </a:r>
            <a:r>
              <a:rPr lang="en-US" altLang="ja-JP" dirty="0"/>
              <a:t>/</a:t>
            </a:r>
            <a:r>
              <a:rPr lang="en-US" altLang="ja-JP" dirty="0" err="1"/>
              <a:t>hē</a:t>
            </a:r>
            <a:r>
              <a:rPr lang="en-US" altLang="ja-JP" dirty="0"/>
              <a:t>	</a:t>
            </a:r>
            <a:r>
              <a:rPr lang="en-AU" altLang="ja-JP" dirty="0"/>
              <a:t>not delicious</a:t>
            </a:r>
          </a:p>
          <a:p>
            <a:r>
              <a:rPr lang="en-US" altLang="ja-JP" dirty="0" err="1"/>
              <a:t>Là</a:t>
            </a:r>
            <a:r>
              <a:rPr lang="en-US" altLang="ja-JP" dirty="0"/>
              <a:t>             </a:t>
            </a:r>
            <a:r>
              <a:rPr lang="en-AU" altLang="ja-JP" dirty="0"/>
              <a:t>	hot/ spicy</a:t>
            </a:r>
          </a:p>
          <a:p>
            <a:r>
              <a:rPr lang="en-US" altLang="ja-JP" dirty="0" err="1"/>
              <a:t>Tián</a:t>
            </a:r>
            <a:r>
              <a:rPr lang="en-US" altLang="ja-JP" dirty="0"/>
              <a:t>		</a:t>
            </a:r>
            <a:r>
              <a:rPr lang="en-AU" altLang="ja-JP" dirty="0"/>
              <a:t>sweet</a:t>
            </a:r>
          </a:p>
          <a:p>
            <a:r>
              <a:rPr lang="en-US" altLang="ja-JP" dirty="0" err="1"/>
              <a:t>Xián</a:t>
            </a:r>
            <a:r>
              <a:rPr lang="en-US" altLang="ja-JP" dirty="0"/>
              <a:t>   </a:t>
            </a:r>
            <a:r>
              <a:rPr lang="en-AU" altLang="ja-JP" dirty="0"/>
              <a:t>	           salty </a:t>
            </a:r>
          </a:p>
          <a:p>
            <a:r>
              <a:rPr lang="en-US" altLang="ja-JP" dirty="0" err="1"/>
              <a:t>suān</a:t>
            </a:r>
            <a:r>
              <a:rPr lang="en-US" altLang="ja-JP" dirty="0"/>
              <a:t>		</a:t>
            </a:r>
            <a:r>
              <a:rPr lang="en-AU" altLang="ja-JP" dirty="0"/>
              <a:t>sour/acid</a:t>
            </a:r>
          </a:p>
          <a:p>
            <a:r>
              <a:rPr lang="en-US" altLang="ja-JP" dirty="0" err="1"/>
              <a:t>Tài</a:t>
            </a:r>
            <a:r>
              <a:rPr lang="en-US" altLang="ja-JP" dirty="0"/>
              <a:t> </a:t>
            </a:r>
            <a:r>
              <a:rPr lang="en-US" altLang="ja-JP" dirty="0" err="1"/>
              <a:t>xián</a:t>
            </a:r>
            <a:r>
              <a:rPr lang="en-US" altLang="ja-JP" dirty="0"/>
              <a:t> le!	</a:t>
            </a:r>
            <a:r>
              <a:rPr lang="en-AU" altLang="ja-JP" dirty="0"/>
              <a:t>too salty</a:t>
            </a:r>
            <a:r>
              <a:rPr lang="en-US" altLang="ja-JP" dirty="0"/>
              <a:t>!</a:t>
            </a:r>
            <a:endParaRPr lang="en-AU" altLang="ja-JP" dirty="0"/>
          </a:p>
          <a:p>
            <a:r>
              <a:rPr lang="en-US" altLang="ja-JP" dirty="0" err="1"/>
              <a:t>Méi</a:t>
            </a:r>
            <a:r>
              <a:rPr lang="en-US" altLang="ja-JP" dirty="0"/>
              <a:t> </a:t>
            </a:r>
            <a:r>
              <a:rPr lang="en-US" altLang="ja-JP" dirty="0" err="1"/>
              <a:t>yǒu</a:t>
            </a:r>
            <a:r>
              <a:rPr lang="en-US" altLang="ja-JP" dirty="0"/>
              <a:t> </a:t>
            </a:r>
            <a:r>
              <a:rPr lang="en-US" altLang="ja-JP" dirty="0" err="1"/>
              <a:t>wèi</a:t>
            </a:r>
            <a:r>
              <a:rPr lang="en-US" altLang="ja-JP" dirty="0"/>
              <a:t> </a:t>
            </a:r>
            <a:r>
              <a:rPr lang="en-US" altLang="ja-JP" dirty="0" err="1"/>
              <a:t>dào</a:t>
            </a:r>
            <a:r>
              <a:rPr lang="en-US" altLang="ja-JP" dirty="0"/>
              <a:t>	</a:t>
            </a:r>
            <a:r>
              <a:rPr lang="en-AU" altLang="ja-JP" dirty="0"/>
              <a:t>tasteless (boring)</a:t>
            </a:r>
          </a:p>
        </p:txBody>
      </p:sp>
      <p:pic>
        <p:nvPicPr>
          <p:cNvPr id="11266" name="Picture 2" descr="C:\Users\dgoucher\AppData\Local\Microsoft\Windows\Temporary Internet Files\Content.IE5\UP17PB7R\MP90044871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908720"/>
            <a:ext cx="3168352" cy="2770704"/>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a:extLst>
              <a:ext uri="{FF2B5EF4-FFF2-40B4-BE49-F238E27FC236}">
                <a16:creationId xmlns:a16="http://schemas.microsoft.com/office/drawing/2014/main" id="{4BC3311C-DA30-4B92-A989-3E9305E275B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228184" y="3951120"/>
            <a:ext cx="609600" cy="609600"/>
          </a:xfrm>
          <a:prstGeom prst="rect">
            <a:avLst/>
          </a:prstGeom>
        </p:spPr>
      </p:pic>
    </p:spTree>
    <p:extLst>
      <p:ext uri="{BB962C8B-B14F-4D97-AF65-F5344CB8AC3E}">
        <p14:creationId xmlns:p14="http://schemas.microsoft.com/office/powerpoint/2010/main" val="69258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44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Smell  </a:t>
            </a:r>
            <a:r>
              <a:rPr lang="en-US" altLang="ja-JP" dirty="0"/>
              <a:t>appetizing--</a:t>
            </a:r>
            <a:r>
              <a:rPr lang="en-US" altLang="ja-JP" dirty="0" err="1"/>
              <a:t>xiāng</a:t>
            </a:r>
            <a:endParaRPr lang="en-AU" dirty="0"/>
          </a:p>
        </p:txBody>
      </p:sp>
      <p:sp>
        <p:nvSpPr>
          <p:cNvPr id="3" name="Content Placeholder 2"/>
          <p:cNvSpPr>
            <a:spLocks noGrp="1"/>
          </p:cNvSpPr>
          <p:nvPr>
            <p:ph idx="1"/>
          </p:nvPr>
        </p:nvSpPr>
        <p:spPr/>
        <p:txBody>
          <a:bodyPr/>
          <a:lstStyle/>
          <a:p>
            <a:r>
              <a:rPr lang="en-US" altLang="ja-JP" dirty="0" err="1"/>
              <a:t>Hěn</a:t>
            </a:r>
            <a:r>
              <a:rPr lang="en-US" altLang="ja-JP" dirty="0"/>
              <a:t> </a:t>
            </a:r>
            <a:r>
              <a:rPr lang="en-US" altLang="ja-JP" dirty="0" err="1"/>
              <a:t>xiāng</a:t>
            </a:r>
            <a:endParaRPr lang="en-US" altLang="ja-JP" dirty="0"/>
          </a:p>
          <a:p>
            <a:r>
              <a:rPr lang="en-AU" dirty="0"/>
              <a:t>Has a good smell.</a:t>
            </a:r>
          </a:p>
          <a:p>
            <a:r>
              <a:rPr lang="en-US" altLang="ja-JP" dirty="0" err="1"/>
              <a:t>Kǎo</a:t>
            </a:r>
            <a:r>
              <a:rPr lang="en-US" altLang="ja-JP" dirty="0"/>
              <a:t> </a:t>
            </a:r>
            <a:r>
              <a:rPr lang="en-US" altLang="ja-JP" dirty="0" err="1"/>
              <a:t>yā</a:t>
            </a:r>
            <a:r>
              <a:rPr lang="en-US" altLang="ja-JP" dirty="0"/>
              <a:t> </a:t>
            </a:r>
            <a:r>
              <a:rPr lang="en-US" altLang="ja-JP" dirty="0" err="1"/>
              <a:t>hěn</a:t>
            </a:r>
            <a:r>
              <a:rPr lang="en-US" altLang="ja-JP" dirty="0"/>
              <a:t> </a:t>
            </a:r>
            <a:r>
              <a:rPr lang="en-US" altLang="ja-JP" dirty="0" err="1"/>
              <a:t>xiāng</a:t>
            </a:r>
            <a:r>
              <a:rPr lang="ja-JP" altLang="en-US" dirty="0"/>
              <a:t>。</a:t>
            </a:r>
            <a:endParaRPr lang="en-US" altLang="ja-JP" dirty="0"/>
          </a:p>
          <a:p>
            <a:r>
              <a:rPr lang="en-US" altLang="ja-JP" dirty="0"/>
              <a:t>Roast</a:t>
            </a:r>
            <a:r>
              <a:rPr lang="ja-JP" altLang="en-US" dirty="0"/>
              <a:t> </a:t>
            </a:r>
            <a:r>
              <a:rPr lang="en-US" altLang="ja-JP" dirty="0"/>
              <a:t>duck has an appetizing </a:t>
            </a:r>
            <a:r>
              <a:rPr lang="en-AU" dirty="0"/>
              <a:t>smell</a:t>
            </a:r>
            <a:r>
              <a:rPr lang="en-US" altLang="ja-JP" dirty="0"/>
              <a:t>.</a:t>
            </a:r>
            <a:endParaRPr lang="en-AU" dirty="0"/>
          </a:p>
        </p:txBody>
      </p:sp>
      <p:pic>
        <p:nvPicPr>
          <p:cNvPr id="4" name="Recorded Sound">
            <a:hlinkClick r:id="" action="ppaction://media"/>
            <a:extLst>
              <a:ext uri="{FF2B5EF4-FFF2-40B4-BE49-F238E27FC236}">
                <a16:creationId xmlns:a16="http://schemas.microsoft.com/office/drawing/2014/main" id="{60D1521A-5973-428B-A131-D4216B581B8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563888" y="4725144"/>
            <a:ext cx="609600" cy="609600"/>
          </a:xfrm>
          <a:prstGeom prst="rect">
            <a:avLst/>
          </a:prstGeom>
        </p:spPr>
      </p:pic>
      <p:graphicFrame>
        <p:nvGraphicFramePr>
          <p:cNvPr id="6" name="Table 4">
            <a:extLst>
              <a:ext uri="{FF2B5EF4-FFF2-40B4-BE49-F238E27FC236}">
                <a16:creationId xmlns:a16="http://schemas.microsoft.com/office/drawing/2014/main" id="{032F8B04-9418-4941-9F34-9E59920247B4}"/>
              </a:ext>
            </a:extLst>
          </p:cNvPr>
          <p:cNvGraphicFramePr>
            <a:graphicFrameLocks/>
          </p:cNvGraphicFramePr>
          <p:nvPr>
            <p:extLst>
              <p:ext uri="{D42A27DB-BD31-4B8C-83A1-F6EECF244321}">
                <p14:modId xmlns:p14="http://schemas.microsoft.com/office/powerpoint/2010/main" val="1381612213"/>
              </p:ext>
            </p:extLst>
          </p:nvPr>
        </p:nvGraphicFramePr>
        <p:xfrm>
          <a:off x="6516216" y="2442113"/>
          <a:ext cx="1476632" cy="736600"/>
        </p:xfrm>
        <a:graphic>
          <a:graphicData uri="http://schemas.openxmlformats.org/drawingml/2006/table">
            <a:tbl>
              <a:tblPr firstRow="1" bandRow="1">
                <a:tableStyleId>{5C22544A-7EE6-4342-B048-85BDC9FD1C3A}</a:tableStyleId>
              </a:tblPr>
              <a:tblGrid>
                <a:gridCol w="1476632">
                  <a:extLst>
                    <a:ext uri="{9D8B030D-6E8A-4147-A177-3AD203B41FA5}">
                      <a16:colId xmlns:a16="http://schemas.microsoft.com/office/drawing/2014/main" val="697094014"/>
                    </a:ext>
                  </a:extLst>
                </a:gridCol>
              </a:tblGrid>
              <a:tr h="0">
                <a:tc>
                  <a:txBody>
                    <a:bodyPr/>
                    <a:lstStyle/>
                    <a:p>
                      <a:r>
                        <a:rPr lang="en-US" altLang="ja-JP" dirty="0"/>
                        <a:t>fragrant</a:t>
                      </a:r>
                      <a:endParaRPr lang="en-US" dirty="0"/>
                    </a:p>
                  </a:txBody>
                  <a:tcPr>
                    <a:solidFill>
                      <a:srgbClr val="92D050"/>
                    </a:solidFill>
                  </a:tcPr>
                </a:tc>
                <a:extLst>
                  <a:ext uri="{0D108BD9-81ED-4DB2-BD59-A6C34878D82A}">
                    <a16:rowId xmlns:a16="http://schemas.microsoft.com/office/drawing/2014/main" val="2916241998"/>
                  </a:ext>
                </a:extLst>
              </a:tr>
              <a:tr h="370840">
                <a:tc>
                  <a:txBody>
                    <a:bodyPr/>
                    <a:lstStyle/>
                    <a:p>
                      <a:r>
                        <a:rPr lang="en-US" altLang="ja-JP" dirty="0" err="1"/>
                        <a:t>xiāng</a:t>
                      </a:r>
                      <a:endParaRPr lang="en-US" dirty="0"/>
                    </a:p>
                  </a:txBody>
                  <a:tcPr/>
                </a:tc>
                <a:extLst>
                  <a:ext uri="{0D108BD9-81ED-4DB2-BD59-A6C34878D82A}">
                    <a16:rowId xmlns:a16="http://schemas.microsoft.com/office/drawing/2014/main" val="3944764796"/>
                  </a:ext>
                </a:extLst>
              </a:tr>
            </a:tbl>
          </a:graphicData>
        </a:graphic>
      </p:graphicFrame>
    </p:spTree>
    <p:extLst>
      <p:ext uri="{BB962C8B-B14F-4D97-AF65-F5344CB8AC3E}">
        <p14:creationId xmlns:p14="http://schemas.microsoft.com/office/powerpoint/2010/main" val="385882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7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79555-8723-4A6A-BDEA-E8C28FD31243}"/>
              </a:ext>
            </a:extLst>
          </p:cNvPr>
          <p:cNvSpPr>
            <a:spLocks noGrp="1"/>
          </p:cNvSpPr>
          <p:nvPr>
            <p:ph type="title"/>
          </p:nvPr>
        </p:nvSpPr>
        <p:spPr>
          <a:xfrm>
            <a:off x="457200" y="476672"/>
            <a:ext cx="8229600" cy="1066800"/>
          </a:xfrm>
        </p:spPr>
        <p:txBody>
          <a:bodyPr>
            <a:normAutofit/>
          </a:bodyPr>
          <a:lstStyle/>
          <a:p>
            <a:r>
              <a:rPr lang="en-AU" dirty="0"/>
              <a:t>A Restaurant in China</a:t>
            </a:r>
          </a:p>
        </p:txBody>
      </p:sp>
      <p:sp>
        <p:nvSpPr>
          <p:cNvPr id="3" name="Content Placeholder 2">
            <a:extLst>
              <a:ext uri="{FF2B5EF4-FFF2-40B4-BE49-F238E27FC236}">
                <a16:creationId xmlns:a16="http://schemas.microsoft.com/office/drawing/2014/main" id="{7595F451-226D-42CF-AD1F-97393AD5A744}"/>
              </a:ext>
            </a:extLst>
          </p:cNvPr>
          <p:cNvSpPr>
            <a:spLocks noGrp="1"/>
          </p:cNvSpPr>
          <p:nvPr>
            <p:ph idx="1"/>
          </p:nvPr>
        </p:nvSpPr>
        <p:spPr>
          <a:xfrm>
            <a:off x="0" y="1350264"/>
            <a:ext cx="9144000" cy="5031064"/>
          </a:xfrm>
        </p:spPr>
        <p:txBody>
          <a:bodyPr>
            <a:normAutofit fontScale="77500" lnSpcReduction="20000"/>
          </a:bodyPr>
          <a:lstStyle/>
          <a:p>
            <a:endParaRPr lang="en-US" dirty="0"/>
          </a:p>
          <a:p>
            <a:pPr marL="109728" indent="0">
              <a:buNone/>
            </a:pPr>
            <a:r>
              <a:rPr lang="en-US" dirty="0"/>
              <a:t>Chinese people love food and enjoy visiting restaurants with their friends to try many different kinds of food. </a:t>
            </a:r>
          </a:p>
          <a:p>
            <a:pPr marL="109728" indent="0">
              <a:buNone/>
            </a:pPr>
            <a:r>
              <a:rPr lang="en-US" dirty="0"/>
              <a:t>Your Task:</a:t>
            </a:r>
          </a:p>
          <a:p>
            <a:pPr marL="109728" indent="0">
              <a:buNone/>
            </a:pPr>
            <a:r>
              <a:rPr lang="en-US" dirty="0"/>
              <a:t>•	You will be working individually or in groups.</a:t>
            </a:r>
          </a:p>
          <a:p>
            <a:pPr marL="109728" indent="0">
              <a:buNone/>
            </a:pPr>
            <a:r>
              <a:rPr lang="en-US" dirty="0"/>
              <a:t>•	Design a restaurant in China and think about the type of food your restaurant will sell.</a:t>
            </a:r>
          </a:p>
          <a:p>
            <a:pPr marL="109728" indent="0">
              <a:buNone/>
            </a:pPr>
            <a:r>
              <a:rPr lang="en-US" dirty="0"/>
              <a:t>•	Design a menu for your restaurant that can be used by customers at your restaurant. The prices of food and drink must also be included. This should be written in Chinese.</a:t>
            </a:r>
          </a:p>
          <a:p>
            <a:pPr marL="109728" indent="0">
              <a:buNone/>
            </a:pPr>
            <a:r>
              <a:rPr lang="en-US" dirty="0"/>
              <a:t>•	Design a short play that involves all members of your group that takes place at your restaurant. Your play must include a waiter/waitress and at least one customer who orders from the restaurant. Use as many of the words and phrases you have learnt in class as possible. This should be in Chinese.</a:t>
            </a:r>
          </a:p>
          <a:p>
            <a:pPr marL="109728" indent="0">
              <a:buNone/>
            </a:pPr>
            <a:r>
              <a:rPr lang="en-US" dirty="0"/>
              <a:t>•	Perform your play in front of the class. You may use props if you wish. </a:t>
            </a:r>
          </a:p>
          <a:p>
            <a:endParaRPr lang="en-AU" dirty="0"/>
          </a:p>
        </p:txBody>
      </p:sp>
      <p:pic>
        <p:nvPicPr>
          <p:cNvPr id="4" name="Picture 3">
            <a:extLst>
              <a:ext uri="{FF2B5EF4-FFF2-40B4-BE49-F238E27FC236}">
                <a16:creationId xmlns:a16="http://schemas.microsoft.com/office/drawing/2014/main" id="{D223491C-567B-4A96-8C76-B2E2E6350AB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053036" y="695866"/>
            <a:ext cx="862364" cy="847606"/>
          </a:xfrm>
          <a:prstGeom prst="rect">
            <a:avLst/>
          </a:prstGeom>
          <a:noFill/>
          <a:ln>
            <a:noFill/>
          </a:ln>
          <a:extLst>
            <a:ext uri="{FAA26D3D-D897-4be2-8F04-BA451C77F1D7}">
              <ma14:placeholder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spTree>
    <p:extLst>
      <p:ext uri="{BB962C8B-B14F-4D97-AF65-F5344CB8AC3E}">
        <p14:creationId xmlns:p14="http://schemas.microsoft.com/office/powerpoint/2010/main" val="3524451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401887"/>
            <a:ext cx="8458200" cy="883097"/>
          </a:xfrm>
        </p:spPr>
        <p:txBody>
          <a:bodyPr>
            <a:normAutofit/>
          </a:bodyPr>
          <a:lstStyle/>
          <a:p>
            <a:r>
              <a:rPr lang="en-US" altLang="ja-JP" sz="3600" dirty="0" err="1"/>
              <a:t>Chī</a:t>
            </a:r>
            <a:r>
              <a:rPr lang="en-US" altLang="ja-JP" sz="3600" dirty="0"/>
              <a:t> </a:t>
            </a:r>
            <a:r>
              <a:rPr lang="en-US" altLang="ja-JP" sz="3600" dirty="0" err="1"/>
              <a:t>shén</a:t>
            </a:r>
            <a:r>
              <a:rPr lang="en-US" altLang="ja-JP" sz="3600" dirty="0"/>
              <a:t> me? </a:t>
            </a:r>
            <a:r>
              <a:rPr lang="en-US" altLang="ja-JP" sz="3600" dirty="0" err="1"/>
              <a:t>Hē</a:t>
            </a:r>
            <a:r>
              <a:rPr lang="en-US" altLang="ja-JP" sz="3600" dirty="0"/>
              <a:t> </a:t>
            </a:r>
            <a:r>
              <a:rPr lang="en-US" altLang="ja-JP" sz="3600" dirty="0" err="1"/>
              <a:t>shén</a:t>
            </a:r>
            <a:r>
              <a:rPr lang="en-US" altLang="ja-JP" sz="3600" dirty="0"/>
              <a:t> me?</a:t>
            </a:r>
            <a:endParaRPr lang="en-AU" sz="3600" dirty="0"/>
          </a:p>
        </p:txBody>
      </p:sp>
      <p:sp>
        <p:nvSpPr>
          <p:cNvPr id="4" name="Subtitle 3"/>
          <p:cNvSpPr>
            <a:spLocks noGrp="1"/>
          </p:cNvSpPr>
          <p:nvPr>
            <p:ph type="subTitle" idx="1"/>
          </p:nvPr>
        </p:nvSpPr>
        <p:spPr/>
        <p:txBody>
          <a:bodyPr/>
          <a:lstStyle/>
          <a:p>
            <a:r>
              <a:rPr lang="en-US" altLang="ja-JP" dirty="0"/>
              <a:t>What</a:t>
            </a:r>
            <a:r>
              <a:rPr lang="ja-JP" altLang="en-US" dirty="0"/>
              <a:t> </a:t>
            </a:r>
            <a:r>
              <a:rPr lang="en-US" altLang="ja-JP" dirty="0"/>
              <a:t>to</a:t>
            </a:r>
            <a:r>
              <a:rPr lang="ja-JP" altLang="en-US" dirty="0"/>
              <a:t> </a:t>
            </a:r>
            <a:r>
              <a:rPr lang="en-US" altLang="ja-JP" dirty="0"/>
              <a:t>eat/drink?</a:t>
            </a:r>
            <a:endParaRPr lang="en-AU" dirty="0"/>
          </a:p>
        </p:txBody>
      </p:sp>
      <p:pic>
        <p:nvPicPr>
          <p:cNvPr id="4099" name="Picture 3" descr="C:\Users\dgoucher\AppData\Local\Microsoft\Windows\Temporary Internet Files\Content.IE5\4XB1BMBC\MC90035589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4581128"/>
            <a:ext cx="1595628" cy="1827886"/>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a:extLst>
              <a:ext uri="{FF2B5EF4-FFF2-40B4-BE49-F238E27FC236}">
                <a16:creationId xmlns:a16="http://schemas.microsoft.com/office/drawing/2014/main" id="{07332C33-4BB1-4688-A71F-78CDC9137B8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779912" y="5190271"/>
            <a:ext cx="609600" cy="609600"/>
          </a:xfrm>
          <a:prstGeom prst="rect">
            <a:avLst/>
          </a:prstGeom>
        </p:spPr>
      </p:pic>
    </p:spTree>
    <p:extLst>
      <p:ext uri="{BB962C8B-B14F-4D97-AF65-F5344CB8AC3E}">
        <p14:creationId xmlns:p14="http://schemas.microsoft.com/office/powerpoint/2010/main" val="182707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3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err="1">
                <a:solidFill>
                  <a:srgbClr val="FF0000"/>
                </a:solidFill>
              </a:rPr>
              <a:t>Huān</a:t>
            </a:r>
            <a:r>
              <a:rPr lang="en-US" altLang="ja-JP" dirty="0">
                <a:solidFill>
                  <a:srgbClr val="FF0000"/>
                </a:solidFill>
              </a:rPr>
              <a:t> </a:t>
            </a:r>
            <a:r>
              <a:rPr lang="en-US" altLang="ja-JP" dirty="0" err="1">
                <a:solidFill>
                  <a:srgbClr val="FF0000"/>
                </a:solidFill>
              </a:rPr>
              <a:t>yíng</a:t>
            </a:r>
            <a:r>
              <a:rPr lang="en-US" altLang="ja-JP" dirty="0">
                <a:solidFill>
                  <a:srgbClr val="FF0000"/>
                </a:solidFill>
              </a:rPr>
              <a:t> </a:t>
            </a:r>
            <a:r>
              <a:rPr lang="en-US" altLang="ja-JP" dirty="0" err="1">
                <a:solidFill>
                  <a:srgbClr val="FF0000"/>
                </a:solidFill>
              </a:rPr>
              <a:t>guāng</a:t>
            </a:r>
            <a:r>
              <a:rPr lang="en-US" altLang="ja-JP" dirty="0">
                <a:solidFill>
                  <a:srgbClr val="FF0000"/>
                </a:solidFill>
              </a:rPr>
              <a:t> </a:t>
            </a:r>
            <a:r>
              <a:rPr lang="en-US" altLang="ja-JP" dirty="0" err="1">
                <a:solidFill>
                  <a:srgbClr val="FF0000"/>
                </a:solidFill>
              </a:rPr>
              <a:t>lín</a:t>
            </a:r>
            <a:r>
              <a:rPr lang="en-AU" altLang="ja-JP" dirty="0"/>
              <a:t>!!!</a:t>
            </a:r>
            <a:endParaRPr lang="en-AU" dirty="0"/>
          </a:p>
        </p:txBody>
      </p:sp>
      <p:sp>
        <p:nvSpPr>
          <p:cNvPr id="3" name="Content Placeholder 2"/>
          <p:cNvSpPr>
            <a:spLocks noGrp="1"/>
          </p:cNvSpPr>
          <p:nvPr>
            <p:ph idx="1"/>
          </p:nvPr>
        </p:nvSpPr>
        <p:spPr/>
        <p:txBody>
          <a:bodyPr/>
          <a:lstStyle/>
          <a:p>
            <a:r>
              <a:rPr lang="en-US" altLang="ja-JP" dirty="0">
                <a:solidFill>
                  <a:srgbClr val="FF0000"/>
                </a:solidFill>
              </a:rPr>
              <a:t>Welcome</a:t>
            </a:r>
            <a:r>
              <a:rPr lang="ja-JP" altLang="en-US" dirty="0">
                <a:solidFill>
                  <a:srgbClr val="FF0000"/>
                </a:solidFill>
              </a:rPr>
              <a:t> </a:t>
            </a:r>
            <a:r>
              <a:rPr lang="en-US" altLang="ja-JP" dirty="0">
                <a:solidFill>
                  <a:srgbClr val="FF0000"/>
                </a:solidFill>
              </a:rPr>
              <a:t>to</a:t>
            </a:r>
            <a:r>
              <a:rPr lang="ja-JP" altLang="en-US" dirty="0">
                <a:solidFill>
                  <a:srgbClr val="FF0000"/>
                </a:solidFill>
              </a:rPr>
              <a:t> </a:t>
            </a:r>
            <a:r>
              <a:rPr lang="en-US" altLang="ja-JP" dirty="0">
                <a:solidFill>
                  <a:srgbClr val="FF0000"/>
                </a:solidFill>
              </a:rPr>
              <a:t>come!</a:t>
            </a:r>
          </a:p>
          <a:p>
            <a:endParaRPr lang="en-US" altLang="ja-JP" dirty="0">
              <a:solidFill>
                <a:srgbClr val="FF0000"/>
              </a:solidFill>
            </a:endParaRPr>
          </a:p>
          <a:p>
            <a:r>
              <a:rPr lang="en-AU" dirty="0"/>
              <a:t>Welcome!</a:t>
            </a:r>
          </a:p>
          <a:p>
            <a:r>
              <a:rPr lang="en-US" altLang="ja-JP" dirty="0" err="1">
                <a:solidFill>
                  <a:srgbClr val="FF0000"/>
                </a:solidFill>
              </a:rPr>
              <a:t>Huān</a:t>
            </a:r>
            <a:r>
              <a:rPr lang="en-US" altLang="ja-JP" dirty="0">
                <a:solidFill>
                  <a:srgbClr val="FF0000"/>
                </a:solidFill>
              </a:rPr>
              <a:t> </a:t>
            </a:r>
            <a:r>
              <a:rPr lang="en-US" altLang="ja-JP" dirty="0" err="1">
                <a:solidFill>
                  <a:srgbClr val="FF0000"/>
                </a:solidFill>
              </a:rPr>
              <a:t>yíng</a:t>
            </a:r>
            <a:r>
              <a:rPr lang="en-US" altLang="ja-JP" dirty="0">
                <a:solidFill>
                  <a:srgbClr val="FF0000"/>
                </a:solidFill>
              </a:rPr>
              <a:t>!</a:t>
            </a:r>
          </a:p>
          <a:p>
            <a:endParaRPr lang="en-US" altLang="ja-JP" dirty="0"/>
          </a:p>
          <a:p>
            <a:r>
              <a:rPr lang="en-US" altLang="ja-JP" dirty="0"/>
              <a:t>May</a:t>
            </a:r>
            <a:r>
              <a:rPr lang="ja-JP" altLang="en-US" dirty="0"/>
              <a:t> </a:t>
            </a:r>
            <a:r>
              <a:rPr lang="en-US" altLang="ja-JP" dirty="0"/>
              <a:t>I</a:t>
            </a:r>
            <a:r>
              <a:rPr lang="ja-JP" altLang="en-US" dirty="0"/>
              <a:t> </a:t>
            </a:r>
            <a:r>
              <a:rPr lang="en-US" altLang="ja-JP" dirty="0"/>
              <a:t>ask, </a:t>
            </a:r>
            <a:r>
              <a:rPr lang="en-AU" altLang="ja-JP" dirty="0"/>
              <a:t>How many people (are in your group?)</a:t>
            </a:r>
            <a:endParaRPr lang="en-US" altLang="ja-JP" dirty="0"/>
          </a:p>
          <a:p>
            <a:r>
              <a:rPr lang="en-US" altLang="ja-JP" dirty="0" err="1"/>
              <a:t>Qǐng</a:t>
            </a:r>
            <a:r>
              <a:rPr lang="en-US" altLang="ja-JP" dirty="0"/>
              <a:t> </a:t>
            </a:r>
            <a:r>
              <a:rPr lang="en-US" altLang="ja-JP" dirty="0" err="1"/>
              <a:t>wèn</a:t>
            </a:r>
            <a:r>
              <a:rPr lang="en-US" altLang="ja-JP" dirty="0"/>
              <a:t> </a:t>
            </a:r>
            <a:r>
              <a:rPr lang="en-US" altLang="ja-JP" dirty="0" err="1"/>
              <a:t>Jǐ</a:t>
            </a:r>
            <a:r>
              <a:rPr lang="en-US" altLang="ja-JP" dirty="0"/>
              <a:t> </a:t>
            </a:r>
            <a:r>
              <a:rPr lang="en-US" altLang="ja-JP" dirty="0" err="1"/>
              <a:t>wèi</a:t>
            </a:r>
            <a:r>
              <a:rPr lang="en-US" altLang="ja-JP" dirty="0"/>
              <a:t>?</a:t>
            </a:r>
            <a:endParaRPr lang="en-AU" dirty="0"/>
          </a:p>
        </p:txBody>
      </p:sp>
      <p:pic>
        <p:nvPicPr>
          <p:cNvPr id="6" name="Picture 2" descr="C:\Users\dgoucher\AppData\Local\Microsoft\Windows\Temporary Internet Files\Content.IE5\4XB1BMBC\MC900059659[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37842" y="3125219"/>
            <a:ext cx="1485900" cy="1921154"/>
          </a:xfrm>
          <a:prstGeom prst="rect">
            <a:avLst/>
          </a:prstGeom>
          <a:noFill/>
          <a:extLst>
            <a:ext uri="{909E8E84-426E-40DD-AFC4-6F175D3DCCD1}">
              <a14:hiddenFill xmlns:a14="http://schemas.microsoft.com/office/drawing/2010/main">
                <a:solidFill>
                  <a:srgbClr val="FFFFFF"/>
                </a:solidFill>
              </a14:hiddenFill>
            </a:ext>
          </a:extLst>
        </p:spPr>
      </p:pic>
      <p:pic>
        <p:nvPicPr>
          <p:cNvPr id="5" name="Recorded Sound">
            <a:hlinkClick r:id="" action="ppaction://media"/>
            <a:extLst>
              <a:ext uri="{FF2B5EF4-FFF2-40B4-BE49-F238E27FC236}">
                <a16:creationId xmlns:a16="http://schemas.microsoft.com/office/drawing/2014/main" id="{40C2156C-B8C0-4D00-8AD1-BAE374401DC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482680" y="1287486"/>
            <a:ext cx="609600" cy="609600"/>
          </a:xfrm>
          <a:prstGeom prst="rect">
            <a:avLst/>
          </a:prstGeom>
        </p:spPr>
      </p:pic>
      <p:pic>
        <p:nvPicPr>
          <p:cNvPr id="7" name="Recorded Sound">
            <a:hlinkClick r:id="" action="ppaction://media"/>
            <a:extLst>
              <a:ext uri="{FF2B5EF4-FFF2-40B4-BE49-F238E27FC236}">
                <a16:creationId xmlns:a16="http://schemas.microsoft.com/office/drawing/2014/main" id="{EBD039DD-6EE4-44EA-B9FC-922EBD2B2502}"/>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6787480" y="6059760"/>
            <a:ext cx="609600" cy="609600"/>
          </a:xfrm>
          <a:prstGeom prst="rect">
            <a:avLst/>
          </a:prstGeom>
        </p:spPr>
      </p:pic>
      <p:graphicFrame>
        <p:nvGraphicFramePr>
          <p:cNvPr id="8" name="Table 4">
            <a:extLst>
              <a:ext uri="{FF2B5EF4-FFF2-40B4-BE49-F238E27FC236}">
                <a16:creationId xmlns:a16="http://schemas.microsoft.com/office/drawing/2014/main" id="{DC864921-7C73-449F-A8FB-D618561922EC}"/>
              </a:ext>
            </a:extLst>
          </p:cNvPr>
          <p:cNvGraphicFramePr>
            <a:graphicFrameLocks/>
          </p:cNvGraphicFramePr>
          <p:nvPr>
            <p:extLst>
              <p:ext uri="{D42A27DB-BD31-4B8C-83A1-F6EECF244321}">
                <p14:modId xmlns:p14="http://schemas.microsoft.com/office/powerpoint/2010/main" val="1258106664"/>
              </p:ext>
            </p:extLst>
          </p:nvPr>
        </p:nvGraphicFramePr>
        <p:xfrm>
          <a:off x="5310848" y="2692400"/>
          <a:ext cx="1476632" cy="736600"/>
        </p:xfrm>
        <a:graphic>
          <a:graphicData uri="http://schemas.openxmlformats.org/drawingml/2006/table">
            <a:tbl>
              <a:tblPr firstRow="1" bandRow="1">
                <a:tableStyleId>{5C22544A-7EE6-4342-B048-85BDC9FD1C3A}</a:tableStyleId>
              </a:tblPr>
              <a:tblGrid>
                <a:gridCol w="1476632">
                  <a:extLst>
                    <a:ext uri="{9D8B030D-6E8A-4147-A177-3AD203B41FA5}">
                      <a16:colId xmlns:a16="http://schemas.microsoft.com/office/drawing/2014/main" val="697094014"/>
                    </a:ext>
                  </a:extLst>
                </a:gridCol>
              </a:tblGrid>
              <a:tr h="0">
                <a:tc>
                  <a:txBody>
                    <a:bodyPr/>
                    <a:lstStyle/>
                    <a:p>
                      <a:r>
                        <a:rPr lang="en-US" altLang="ja-JP" dirty="0"/>
                        <a:t>welcome</a:t>
                      </a:r>
                      <a:endParaRPr lang="en-US" dirty="0"/>
                    </a:p>
                  </a:txBody>
                  <a:tcPr>
                    <a:solidFill>
                      <a:srgbClr val="92D050"/>
                    </a:solidFill>
                  </a:tcPr>
                </a:tc>
                <a:extLst>
                  <a:ext uri="{0D108BD9-81ED-4DB2-BD59-A6C34878D82A}">
                    <a16:rowId xmlns:a16="http://schemas.microsoft.com/office/drawing/2014/main" val="2916241998"/>
                  </a:ext>
                </a:extLst>
              </a:tr>
              <a:tr h="370840">
                <a:tc>
                  <a:txBody>
                    <a:bodyPr/>
                    <a:lstStyle/>
                    <a:p>
                      <a:r>
                        <a:rPr lang="en-US" altLang="ja-JP" dirty="0" err="1"/>
                        <a:t>Huān</a:t>
                      </a:r>
                      <a:r>
                        <a:rPr lang="en-US" altLang="ja-JP" dirty="0"/>
                        <a:t> </a:t>
                      </a:r>
                      <a:r>
                        <a:rPr lang="en-US" altLang="ja-JP" dirty="0" err="1"/>
                        <a:t>yíng</a:t>
                      </a:r>
                      <a:endParaRPr lang="en-US" dirty="0"/>
                    </a:p>
                  </a:txBody>
                  <a:tcPr/>
                </a:tc>
                <a:extLst>
                  <a:ext uri="{0D108BD9-81ED-4DB2-BD59-A6C34878D82A}">
                    <a16:rowId xmlns:a16="http://schemas.microsoft.com/office/drawing/2014/main" val="3944764796"/>
                  </a:ext>
                </a:extLst>
              </a:tr>
            </a:tbl>
          </a:graphicData>
        </a:graphic>
      </p:graphicFrame>
      <p:graphicFrame>
        <p:nvGraphicFramePr>
          <p:cNvPr id="9" name="Table 4">
            <a:extLst>
              <a:ext uri="{FF2B5EF4-FFF2-40B4-BE49-F238E27FC236}">
                <a16:creationId xmlns:a16="http://schemas.microsoft.com/office/drawing/2014/main" id="{20A08E1D-A585-424F-9D0A-99283B2275DB}"/>
              </a:ext>
            </a:extLst>
          </p:cNvPr>
          <p:cNvGraphicFramePr>
            <a:graphicFrameLocks/>
          </p:cNvGraphicFramePr>
          <p:nvPr>
            <p:extLst>
              <p:ext uri="{D42A27DB-BD31-4B8C-83A1-F6EECF244321}">
                <p14:modId xmlns:p14="http://schemas.microsoft.com/office/powerpoint/2010/main" val="1503196455"/>
              </p:ext>
            </p:extLst>
          </p:nvPr>
        </p:nvGraphicFramePr>
        <p:xfrm>
          <a:off x="5336816" y="1925776"/>
          <a:ext cx="2835584" cy="736600"/>
        </p:xfrm>
        <a:graphic>
          <a:graphicData uri="http://schemas.openxmlformats.org/drawingml/2006/table">
            <a:tbl>
              <a:tblPr firstRow="1" bandRow="1">
                <a:tableStyleId>{5C22544A-7EE6-4342-B048-85BDC9FD1C3A}</a:tableStyleId>
              </a:tblPr>
              <a:tblGrid>
                <a:gridCol w="2835584">
                  <a:extLst>
                    <a:ext uri="{9D8B030D-6E8A-4147-A177-3AD203B41FA5}">
                      <a16:colId xmlns:a16="http://schemas.microsoft.com/office/drawing/2014/main" val="697094014"/>
                    </a:ext>
                  </a:extLst>
                </a:gridCol>
              </a:tblGrid>
              <a:tr h="0">
                <a:tc>
                  <a:txBody>
                    <a:bodyPr/>
                    <a:lstStyle/>
                    <a:p>
                      <a:r>
                        <a:rPr lang="en-US" altLang="ja-JP" dirty="0"/>
                        <a:t>Welcome to</a:t>
                      </a:r>
                      <a:r>
                        <a:rPr lang="ja-JP" altLang="en-US" dirty="0"/>
                        <a:t> </a:t>
                      </a:r>
                      <a:r>
                        <a:rPr lang="en-US" altLang="ja-JP" dirty="0"/>
                        <a:t>come</a:t>
                      </a:r>
                      <a:endParaRPr lang="en-US" dirty="0"/>
                    </a:p>
                  </a:txBody>
                  <a:tcPr>
                    <a:solidFill>
                      <a:srgbClr val="92D050"/>
                    </a:solidFill>
                  </a:tcPr>
                </a:tc>
                <a:extLst>
                  <a:ext uri="{0D108BD9-81ED-4DB2-BD59-A6C34878D82A}">
                    <a16:rowId xmlns:a16="http://schemas.microsoft.com/office/drawing/2014/main" val="2916241998"/>
                  </a:ext>
                </a:extLst>
              </a:tr>
              <a:tr h="370840">
                <a:tc>
                  <a:txBody>
                    <a:bodyPr/>
                    <a:lstStyle/>
                    <a:p>
                      <a:r>
                        <a:rPr lang="en-US" altLang="ja-JP" dirty="0" err="1"/>
                        <a:t>Huān</a:t>
                      </a:r>
                      <a:r>
                        <a:rPr lang="en-US" altLang="ja-JP" dirty="0"/>
                        <a:t> </a:t>
                      </a:r>
                      <a:r>
                        <a:rPr lang="en-US" altLang="ja-JP" dirty="0" err="1"/>
                        <a:t>yíng</a:t>
                      </a:r>
                      <a:r>
                        <a:rPr lang="en-US" altLang="ja-JP" dirty="0"/>
                        <a:t> </a:t>
                      </a:r>
                      <a:r>
                        <a:rPr lang="en-US" altLang="ja-JP" dirty="0" err="1"/>
                        <a:t>guāng</a:t>
                      </a:r>
                      <a:r>
                        <a:rPr lang="en-US" altLang="ja-JP" dirty="0"/>
                        <a:t> </a:t>
                      </a:r>
                      <a:r>
                        <a:rPr lang="en-US" altLang="ja-JP" dirty="0" err="1"/>
                        <a:t>lín</a:t>
                      </a:r>
                      <a:endParaRPr lang="en-US" dirty="0"/>
                    </a:p>
                  </a:txBody>
                  <a:tcPr/>
                </a:tc>
                <a:extLst>
                  <a:ext uri="{0D108BD9-81ED-4DB2-BD59-A6C34878D82A}">
                    <a16:rowId xmlns:a16="http://schemas.microsoft.com/office/drawing/2014/main" val="3944764796"/>
                  </a:ext>
                </a:extLst>
              </a:tr>
            </a:tbl>
          </a:graphicData>
        </a:graphic>
      </p:graphicFrame>
      <p:graphicFrame>
        <p:nvGraphicFramePr>
          <p:cNvPr id="10" name="Table 4">
            <a:extLst>
              <a:ext uri="{FF2B5EF4-FFF2-40B4-BE49-F238E27FC236}">
                <a16:creationId xmlns:a16="http://schemas.microsoft.com/office/drawing/2014/main" id="{798E22E1-73F1-40B3-BCFA-9E6435AA408D}"/>
              </a:ext>
            </a:extLst>
          </p:cNvPr>
          <p:cNvGraphicFramePr>
            <a:graphicFrameLocks/>
          </p:cNvGraphicFramePr>
          <p:nvPr>
            <p:extLst>
              <p:ext uri="{D42A27DB-BD31-4B8C-83A1-F6EECF244321}">
                <p14:modId xmlns:p14="http://schemas.microsoft.com/office/powerpoint/2010/main" val="1138896282"/>
              </p:ext>
            </p:extLst>
          </p:nvPr>
        </p:nvGraphicFramePr>
        <p:xfrm>
          <a:off x="5336816" y="3508645"/>
          <a:ext cx="1476632" cy="736600"/>
        </p:xfrm>
        <a:graphic>
          <a:graphicData uri="http://schemas.openxmlformats.org/drawingml/2006/table">
            <a:tbl>
              <a:tblPr firstRow="1" bandRow="1">
                <a:tableStyleId>{5C22544A-7EE6-4342-B048-85BDC9FD1C3A}</a:tableStyleId>
              </a:tblPr>
              <a:tblGrid>
                <a:gridCol w="1476632">
                  <a:extLst>
                    <a:ext uri="{9D8B030D-6E8A-4147-A177-3AD203B41FA5}">
                      <a16:colId xmlns:a16="http://schemas.microsoft.com/office/drawing/2014/main" val="697094014"/>
                    </a:ext>
                  </a:extLst>
                </a:gridCol>
              </a:tblGrid>
              <a:tr h="0">
                <a:tc>
                  <a:txBody>
                    <a:bodyPr/>
                    <a:lstStyle/>
                    <a:p>
                      <a:r>
                        <a:rPr lang="en-US" altLang="ja-JP" dirty="0"/>
                        <a:t>please</a:t>
                      </a:r>
                      <a:endParaRPr lang="en-US" dirty="0"/>
                    </a:p>
                  </a:txBody>
                  <a:tcPr>
                    <a:solidFill>
                      <a:srgbClr val="92D050"/>
                    </a:solidFill>
                  </a:tcPr>
                </a:tc>
                <a:extLst>
                  <a:ext uri="{0D108BD9-81ED-4DB2-BD59-A6C34878D82A}">
                    <a16:rowId xmlns:a16="http://schemas.microsoft.com/office/drawing/2014/main" val="2916241998"/>
                  </a:ext>
                </a:extLst>
              </a:tr>
              <a:tr h="370840">
                <a:tc>
                  <a:txBody>
                    <a:bodyPr/>
                    <a:lstStyle/>
                    <a:p>
                      <a:r>
                        <a:rPr lang="en-US" altLang="ja-JP" dirty="0" err="1"/>
                        <a:t>qǐng</a:t>
                      </a:r>
                      <a:endParaRPr lang="en-US" dirty="0"/>
                    </a:p>
                  </a:txBody>
                  <a:tcPr/>
                </a:tc>
                <a:extLst>
                  <a:ext uri="{0D108BD9-81ED-4DB2-BD59-A6C34878D82A}">
                    <a16:rowId xmlns:a16="http://schemas.microsoft.com/office/drawing/2014/main" val="3944764796"/>
                  </a:ext>
                </a:extLst>
              </a:tr>
            </a:tbl>
          </a:graphicData>
        </a:graphic>
      </p:graphicFrame>
      <p:graphicFrame>
        <p:nvGraphicFramePr>
          <p:cNvPr id="11" name="Table 4">
            <a:extLst>
              <a:ext uri="{FF2B5EF4-FFF2-40B4-BE49-F238E27FC236}">
                <a16:creationId xmlns:a16="http://schemas.microsoft.com/office/drawing/2014/main" id="{319A34D4-C6DE-407E-996F-7A7437E6D71C}"/>
              </a:ext>
            </a:extLst>
          </p:cNvPr>
          <p:cNvGraphicFramePr>
            <a:graphicFrameLocks/>
          </p:cNvGraphicFramePr>
          <p:nvPr>
            <p:extLst>
              <p:ext uri="{D42A27DB-BD31-4B8C-83A1-F6EECF244321}">
                <p14:modId xmlns:p14="http://schemas.microsoft.com/office/powerpoint/2010/main" val="1462127677"/>
              </p:ext>
            </p:extLst>
          </p:nvPr>
        </p:nvGraphicFramePr>
        <p:xfrm>
          <a:off x="3635896" y="5122902"/>
          <a:ext cx="1476632" cy="736600"/>
        </p:xfrm>
        <a:graphic>
          <a:graphicData uri="http://schemas.openxmlformats.org/drawingml/2006/table">
            <a:tbl>
              <a:tblPr firstRow="1" bandRow="1">
                <a:tableStyleId>{5C22544A-7EE6-4342-B048-85BDC9FD1C3A}</a:tableStyleId>
              </a:tblPr>
              <a:tblGrid>
                <a:gridCol w="1476632">
                  <a:extLst>
                    <a:ext uri="{9D8B030D-6E8A-4147-A177-3AD203B41FA5}">
                      <a16:colId xmlns:a16="http://schemas.microsoft.com/office/drawing/2014/main" val="697094014"/>
                    </a:ext>
                  </a:extLst>
                </a:gridCol>
              </a:tblGrid>
              <a:tr h="0">
                <a:tc>
                  <a:txBody>
                    <a:bodyPr/>
                    <a:lstStyle/>
                    <a:p>
                      <a:r>
                        <a:rPr lang="en-US" altLang="ja-JP" dirty="0"/>
                        <a:t>ask</a:t>
                      </a:r>
                      <a:endParaRPr lang="en-US" dirty="0"/>
                    </a:p>
                  </a:txBody>
                  <a:tcPr>
                    <a:solidFill>
                      <a:srgbClr val="92D050"/>
                    </a:solidFill>
                  </a:tcPr>
                </a:tc>
                <a:extLst>
                  <a:ext uri="{0D108BD9-81ED-4DB2-BD59-A6C34878D82A}">
                    <a16:rowId xmlns:a16="http://schemas.microsoft.com/office/drawing/2014/main" val="2916241998"/>
                  </a:ext>
                </a:extLst>
              </a:tr>
              <a:tr h="370840">
                <a:tc>
                  <a:txBody>
                    <a:bodyPr/>
                    <a:lstStyle/>
                    <a:p>
                      <a:r>
                        <a:rPr lang="en-US" altLang="ja-JP" dirty="0" err="1"/>
                        <a:t>wèn</a:t>
                      </a:r>
                      <a:endParaRPr lang="en-US" dirty="0"/>
                    </a:p>
                  </a:txBody>
                  <a:tcPr/>
                </a:tc>
                <a:extLst>
                  <a:ext uri="{0D108BD9-81ED-4DB2-BD59-A6C34878D82A}">
                    <a16:rowId xmlns:a16="http://schemas.microsoft.com/office/drawing/2014/main" val="3944764796"/>
                  </a:ext>
                </a:extLst>
              </a:tr>
            </a:tbl>
          </a:graphicData>
        </a:graphic>
      </p:graphicFrame>
      <p:graphicFrame>
        <p:nvGraphicFramePr>
          <p:cNvPr id="12" name="Table 4">
            <a:extLst>
              <a:ext uri="{FF2B5EF4-FFF2-40B4-BE49-F238E27FC236}">
                <a16:creationId xmlns:a16="http://schemas.microsoft.com/office/drawing/2014/main" id="{D1611557-CF7A-4EC8-B054-4C140995A603}"/>
              </a:ext>
            </a:extLst>
          </p:cNvPr>
          <p:cNvGraphicFramePr>
            <a:graphicFrameLocks/>
          </p:cNvGraphicFramePr>
          <p:nvPr>
            <p:extLst>
              <p:ext uri="{D42A27DB-BD31-4B8C-83A1-F6EECF244321}">
                <p14:modId xmlns:p14="http://schemas.microsoft.com/office/powerpoint/2010/main" val="3652187682"/>
              </p:ext>
            </p:extLst>
          </p:nvPr>
        </p:nvGraphicFramePr>
        <p:xfrm>
          <a:off x="5165260" y="5103014"/>
          <a:ext cx="3178696" cy="736600"/>
        </p:xfrm>
        <a:graphic>
          <a:graphicData uri="http://schemas.openxmlformats.org/drawingml/2006/table">
            <a:tbl>
              <a:tblPr firstRow="1" bandRow="1">
                <a:tableStyleId>{5C22544A-7EE6-4342-B048-85BDC9FD1C3A}</a:tableStyleId>
              </a:tblPr>
              <a:tblGrid>
                <a:gridCol w="3178696">
                  <a:extLst>
                    <a:ext uri="{9D8B030D-6E8A-4147-A177-3AD203B41FA5}">
                      <a16:colId xmlns:a16="http://schemas.microsoft.com/office/drawing/2014/main" val="697094014"/>
                    </a:ext>
                  </a:extLst>
                </a:gridCol>
              </a:tblGrid>
              <a:tr h="0">
                <a:tc>
                  <a:txBody>
                    <a:bodyPr/>
                    <a:lstStyle/>
                    <a:p>
                      <a:r>
                        <a:rPr lang="en-US" altLang="ja-JP" dirty="0"/>
                        <a:t>MW for Respect People</a:t>
                      </a:r>
                      <a:endParaRPr lang="en-US" dirty="0"/>
                    </a:p>
                  </a:txBody>
                  <a:tcPr>
                    <a:solidFill>
                      <a:srgbClr val="92D050"/>
                    </a:solidFill>
                  </a:tcPr>
                </a:tc>
                <a:extLst>
                  <a:ext uri="{0D108BD9-81ED-4DB2-BD59-A6C34878D82A}">
                    <a16:rowId xmlns:a16="http://schemas.microsoft.com/office/drawing/2014/main" val="2916241998"/>
                  </a:ext>
                </a:extLst>
              </a:tr>
              <a:tr h="370840">
                <a:tc>
                  <a:txBody>
                    <a:bodyPr/>
                    <a:lstStyle/>
                    <a:p>
                      <a:r>
                        <a:rPr lang="en-US" altLang="ja-JP" dirty="0" err="1"/>
                        <a:t>wèi</a:t>
                      </a:r>
                      <a:endParaRPr lang="en-US" dirty="0"/>
                    </a:p>
                  </a:txBody>
                  <a:tcPr/>
                </a:tc>
                <a:extLst>
                  <a:ext uri="{0D108BD9-81ED-4DB2-BD59-A6C34878D82A}">
                    <a16:rowId xmlns:a16="http://schemas.microsoft.com/office/drawing/2014/main" val="3944764796"/>
                  </a:ext>
                </a:extLst>
              </a:tr>
            </a:tbl>
          </a:graphicData>
        </a:graphic>
      </p:graphicFrame>
    </p:spTree>
    <p:extLst>
      <p:ext uri="{BB962C8B-B14F-4D97-AF65-F5344CB8AC3E}">
        <p14:creationId xmlns:p14="http://schemas.microsoft.com/office/powerpoint/2010/main" val="21453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62"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81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5"/>
                </p:tgtEl>
              </p:cMediaNode>
            </p:audio>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err="1"/>
              <a:t>Chī</a:t>
            </a:r>
            <a:r>
              <a:rPr lang="en-US" altLang="ja-JP" dirty="0"/>
              <a:t> </a:t>
            </a:r>
            <a:r>
              <a:rPr lang="en-US" altLang="ja-JP" dirty="0" err="1"/>
              <a:t>shén</a:t>
            </a:r>
            <a:r>
              <a:rPr lang="ja-JP" altLang="en-US" dirty="0"/>
              <a:t> </a:t>
            </a:r>
            <a:r>
              <a:rPr lang="en-US" altLang="ja-JP" dirty="0"/>
              <a:t>me?</a:t>
            </a:r>
            <a:endParaRPr lang="en-AU" dirty="0"/>
          </a:p>
        </p:txBody>
      </p:sp>
      <p:sp>
        <p:nvSpPr>
          <p:cNvPr id="3" name="Content Placeholder 2"/>
          <p:cNvSpPr>
            <a:spLocks noGrp="1"/>
          </p:cNvSpPr>
          <p:nvPr>
            <p:ph idx="1"/>
          </p:nvPr>
        </p:nvSpPr>
        <p:spPr/>
        <p:txBody>
          <a:bodyPr>
            <a:normAutofit/>
          </a:bodyPr>
          <a:lstStyle/>
          <a:p>
            <a:r>
              <a:rPr lang="en-AU" dirty="0"/>
              <a:t>What </a:t>
            </a:r>
            <a:r>
              <a:rPr lang="en-US" altLang="ja-JP" dirty="0"/>
              <a:t>do</a:t>
            </a:r>
            <a:r>
              <a:rPr lang="ja-JP" altLang="en-US" dirty="0"/>
              <a:t> </a:t>
            </a:r>
            <a:r>
              <a:rPr lang="en-US" altLang="ja-JP" dirty="0"/>
              <a:t>you</a:t>
            </a:r>
            <a:r>
              <a:rPr lang="ja-JP" altLang="en-US" dirty="0"/>
              <a:t> </a:t>
            </a:r>
            <a:r>
              <a:rPr lang="en-US" altLang="ja-JP" dirty="0"/>
              <a:t>eat</a:t>
            </a:r>
            <a:r>
              <a:rPr lang="en-AU" dirty="0"/>
              <a:t>?</a:t>
            </a:r>
          </a:p>
          <a:p>
            <a:r>
              <a:rPr lang="en-US" altLang="ja-JP" dirty="0" err="1">
                <a:solidFill>
                  <a:srgbClr val="FF0000"/>
                </a:solidFill>
              </a:rPr>
              <a:t>Nǐ</a:t>
            </a:r>
            <a:r>
              <a:rPr lang="en-US" altLang="ja-JP" dirty="0">
                <a:solidFill>
                  <a:srgbClr val="FF0000"/>
                </a:solidFill>
              </a:rPr>
              <a:t> </a:t>
            </a:r>
            <a:r>
              <a:rPr lang="en-US" altLang="ja-JP" dirty="0" err="1">
                <a:solidFill>
                  <a:srgbClr val="FF0000"/>
                </a:solidFill>
              </a:rPr>
              <a:t>chī</a:t>
            </a:r>
            <a:r>
              <a:rPr lang="en-US" altLang="ja-JP" dirty="0">
                <a:solidFill>
                  <a:srgbClr val="FF0000"/>
                </a:solidFill>
              </a:rPr>
              <a:t> </a:t>
            </a:r>
            <a:r>
              <a:rPr lang="en-US" altLang="ja-JP" dirty="0" err="1">
                <a:solidFill>
                  <a:srgbClr val="FF0000"/>
                </a:solidFill>
              </a:rPr>
              <a:t>shén</a:t>
            </a:r>
            <a:r>
              <a:rPr lang="ja-JP" altLang="en-US" dirty="0">
                <a:solidFill>
                  <a:srgbClr val="FF0000"/>
                </a:solidFill>
              </a:rPr>
              <a:t> </a:t>
            </a:r>
            <a:r>
              <a:rPr lang="en-US" altLang="ja-JP" dirty="0">
                <a:solidFill>
                  <a:srgbClr val="FF0000"/>
                </a:solidFill>
              </a:rPr>
              <a:t>me?</a:t>
            </a:r>
          </a:p>
          <a:p>
            <a:r>
              <a:rPr lang="en-US" altLang="ja-JP" dirty="0"/>
              <a:t>W</a:t>
            </a:r>
            <a:r>
              <a:rPr lang="en-AU" dirty="0"/>
              <a:t>hat would you like </a:t>
            </a:r>
            <a:r>
              <a:rPr lang="en-US" altLang="ja-JP" dirty="0"/>
              <a:t>to</a:t>
            </a:r>
            <a:r>
              <a:rPr lang="ja-JP" altLang="en-US" dirty="0"/>
              <a:t> </a:t>
            </a:r>
            <a:r>
              <a:rPr lang="en-US" altLang="ja-JP" dirty="0"/>
              <a:t>eat</a:t>
            </a:r>
            <a:r>
              <a:rPr lang="en-AU" dirty="0"/>
              <a:t>?</a:t>
            </a:r>
          </a:p>
          <a:p>
            <a:r>
              <a:rPr lang="en-US" altLang="ja-JP" dirty="0" err="1">
                <a:solidFill>
                  <a:srgbClr val="FF0000"/>
                </a:solidFill>
              </a:rPr>
              <a:t>Nǐ</a:t>
            </a:r>
            <a:r>
              <a:rPr lang="en-US" altLang="ja-JP" dirty="0">
                <a:solidFill>
                  <a:srgbClr val="FF0000"/>
                </a:solidFill>
              </a:rPr>
              <a:t> </a:t>
            </a:r>
            <a:r>
              <a:rPr lang="en-US" altLang="ja-JP" dirty="0" err="1">
                <a:solidFill>
                  <a:srgbClr val="FF0000"/>
                </a:solidFill>
              </a:rPr>
              <a:t>xiǎng</a:t>
            </a:r>
            <a:r>
              <a:rPr lang="en-US" altLang="ja-JP" dirty="0">
                <a:solidFill>
                  <a:srgbClr val="FF0000"/>
                </a:solidFill>
              </a:rPr>
              <a:t> </a:t>
            </a:r>
            <a:r>
              <a:rPr lang="en-US" altLang="ja-JP" dirty="0" err="1">
                <a:solidFill>
                  <a:srgbClr val="FF0000"/>
                </a:solidFill>
              </a:rPr>
              <a:t>chī</a:t>
            </a:r>
            <a:r>
              <a:rPr lang="en-US" altLang="ja-JP" dirty="0">
                <a:solidFill>
                  <a:srgbClr val="FF0000"/>
                </a:solidFill>
              </a:rPr>
              <a:t> </a:t>
            </a:r>
            <a:r>
              <a:rPr lang="en-US" altLang="ja-JP" dirty="0" err="1">
                <a:solidFill>
                  <a:srgbClr val="FF0000"/>
                </a:solidFill>
              </a:rPr>
              <a:t>shén</a:t>
            </a:r>
            <a:r>
              <a:rPr lang="ja-JP" altLang="en-US" dirty="0">
                <a:solidFill>
                  <a:srgbClr val="FF0000"/>
                </a:solidFill>
              </a:rPr>
              <a:t> </a:t>
            </a:r>
            <a:r>
              <a:rPr lang="en-US" altLang="ja-JP" dirty="0">
                <a:solidFill>
                  <a:srgbClr val="FF0000"/>
                </a:solidFill>
              </a:rPr>
              <a:t>me?</a:t>
            </a:r>
          </a:p>
          <a:p>
            <a:endParaRPr lang="en-US" dirty="0"/>
          </a:p>
          <a:p>
            <a:endParaRPr lang="en-AU" dirty="0"/>
          </a:p>
          <a:p>
            <a:endParaRPr lang="en-AU" dirty="0"/>
          </a:p>
        </p:txBody>
      </p:sp>
      <p:pic>
        <p:nvPicPr>
          <p:cNvPr id="4" name="Picture 2" descr="C:\Users\dgoucher\AppData\Local\Microsoft\Windows\Temporary Internet Files\Content.IE5\RVGSFW1W\MC90023040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4488966"/>
            <a:ext cx="3004242" cy="2150198"/>
          </a:xfrm>
          <a:prstGeom prst="rect">
            <a:avLst/>
          </a:prstGeom>
          <a:noFill/>
          <a:extLst>
            <a:ext uri="{909E8E84-426E-40DD-AFC4-6F175D3DCCD1}">
              <a14:hiddenFill xmlns:a14="http://schemas.microsoft.com/office/drawing/2010/main">
                <a:solidFill>
                  <a:srgbClr val="FFFFFF"/>
                </a:solidFill>
              </a14:hiddenFill>
            </a:ext>
          </a:extLst>
        </p:spPr>
      </p:pic>
      <p:pic>
        <p:nvPicPr>
          <p:cNvPr id="6" name="Recorded Sound">
            <a:hlinkClick r:id="" action="ppaction://media"/>
            <a:extLst>
              <a:ext uri="{FF2B5EF4-FFF2-40B4-BE49-F238E27FC236}">
                <a16:creationId xmlns:a16="http://schemas.microsoft.com/office/drawing/2014/main" id="{E6F03185-53D3-4256-A99D-9AD8F622950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226249" y="2369034"/>
            <a:ext cx="609600" cy="609600"/>
          </a:xfrm>
          <a:prstGeom prst="rect">
            <a:avLst/>
          </a:prstGeom>
        </p:spPr>
      </p:pic>
      <p:graphicFrame>
        <p:nvGraphicFramePr>
          <p:cNvPr id="7" name="Table 4">
            <a:extLst>
              <a:ext uri="{FF2B5EF4-FFF2-40B4-BE49-F238E27FC236}">
                <a16:creationId xmlns:a16="http://schemas.microsoft.com/office/drawing/2014/main" id="{9C53FCDA-5797-496C-A8AC-B4587CC46EFA}"/>
              </a:ext>
            </a:extLst>
          </p:cNvPr>
          <p:cNvGraphicFramePr>
            <a:graphicFrameLocks/>
          </p:cNvGraphicFramePr>
          <p:nvPr>
            <p:extLst>
              <p:ext uri="{D42A27DB-BD31-4B8C-83A1-F6EECF244321}">
                <p14:modId xmlns:p14="http://schemas.microsoft.com/office/powerpoint/2010/main" val="3275875440"/>
              </p:ext>
            </p:extLst>
          </p:nvPr>
        </p:nvGraphicFramePr>
        <p:xfrm>
          <a:off x="5310848" y="2692400"/>
          <a:ext cx="1476632" cy="736600"/>
        </p:xfrm>
        <a:graphic>
          <a:graphicData uri="http://schemas.openxmlformats.org/drawingml/2006/table">
            <a:tbl>
              <a:tblPr firstRow="1" bandRow="1">
                <a:tableStyleId>{5C22544A-7EE6-4342-B048-85BDC9FD1C3A}</a:tableStyleId>
              </a:tblPr>
              <a:tblGrid>
                <a:gridCol w="1476632">
                  <a:extLst>
                    <a:ext uri="{9D8B030D-6E8A-4147-A177-3AD203B41FA5}">
                      <a16:colId xmlns:a16="http://schemas.microsoft.com/office/drawing/2014/main" val="697094014"/>
                    </a:ext>
                  </a:extLst>
                </a:gridCol>
              </a:tblGrid>
              <a:tr h="0">
                <a:tc>
                  <a:txBody>
                    <a:bodyPr/>
                    <a:lstStyle/>
                    <a:p>
                      <a:r>
                        <a:rPr lang="en-US" altLang="ja-JP" dirty="0"/>
                        <a:t>think</a:t>
                      </a:r>
                      <a:endParaRPr lang="en-US" dirty="0"/>
                    </a:p>
                  </a:txBody>
                  <a:tcPr>
                    <a:solidFill>
                      <a:srgbClr val="92D050"/>
                    </a:solidFill>
                  </a:tcPr>
                </a:tc>
                <a:extLst>
                  <a:ext uri="{0D108BD9-81ED-4DB2-BD59-A6C34878D82A}">
                    <a16:rowId xmlns:a16="http://schemas.microsoft.com/office/drawing/2014/main" val="2916241998"/>
                  </a:ext>
                </a:extLst>
              </a:tr>
              <a:tr h="370840">
                <a:tc>
                  <a:txBody>
                    <a:bodyPr/>
                    <a:lstStyle/>
                    <a:p>
                      <a:r>
                        <a:rPr lang="en-US" altLang="ja-JP" dirty="0" err="1"/>
                        <a:t>xiǎng</a:t>
                      </a:r>
                      <a:endParaRPr lang="en-US" dirty="0"/>
                    </a:p>
                  </a:txBody>
                  <a:tcPr/>
                </a:tc>
                <a:extLst>
                  <a:ext uri="{0D108BD9-81ED-4DB2-BD59-A6C34878D82A}">
                    <a16:rowId xmlns:a16="http://schemas.microsoft.com/office/drawing/2014/main" val="3944764796"/>
                  </a:ext>
                </a:extLst>
              </a:tr>
            </a:tbl>
          </a:graphicData>
        </a:graphic>
      </p:graphicFrame>
    </p:spTree>
    <p:extLst>
      <p:ext uri="{BB962C8B-B14F-4D97-AF65-F5344CB8AC3E}">
        <p14:creationId xmlns:p14="http://schemas.microsoft.com/office/powerpoint/2010/main" val="4057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9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err="1"/>
              <a:t>Hē</a:t>
            </a:r>
            <a:r>
              <a:rPr lang="en-US" altLang="ja-JP" dirty="0"/>
              <a:t> </a:t>
            </a:r>
            <a:r>
              <a:rPr lang="en-US" altLang="ja-JP" dirty="0" err="1"/>
              <a:t>shén</a:t>
            </a:r>
            <a:r>
              <a:rPr lang="en-US" altLang="ja-JP" dirty="0"/>
              <a:t> me</a:t>
            </a:r>
            <a:r>
              <a:rPr lang="en-AU" altLang="ja-JP" dirty="0"/>
              <a:t>?</a:t>
            </a:r>
            <a:endParaRPr lang="en-AU" dirty="0"/>
          </a:p>
        </p:txBody>
      </p:sp>
      <p:sp>
        <p:nvSpPr>
          <p:cNvPr id="3" name="Content Placeholder 2"/>
          <p:cNvSpPr>
            <a:spLocks noGrp="1"/>
          </p:cNvSpPr>
          <p:nvPr>
            <p:ph idx="1"/>
          </p:nvPr>
        </p:nvSpPr>
        <p:spPr/>
        <p:txBody>
          <a:bodyPr/>
          <a:lstStyle/>
          <a:p>
            <a:r>
              <a:rPr lang="en-AU" dirty="0"/>
              <a:t>What </a:t>
            </a:r>
            <a:r>
              <a:rPr lang="en-US" altLang="ja-JP" dirty="0"/>
              <a:t>do</a:t>
            </a:r>
            <a:r>
              <a:rPr lang="ja-JP" altLang="en-US" dirty="0"/>
              <a:t> </a:t>
            </a:r>
            <a:r>
              <a:rPr lang="en-US" altLang="ja-JP" dirty="0"/>
              <a:t>you</a:t>
            </a:r>
            <a:r>
              <a:rPr lang="ja-JP" altLang="en-US" dirty="0"/>
              <a:t> </a:t>
            </a:r>
            <a:r>
              <a:rPr lang="en-US" altLang="ja-JP" dirty="0"/>
              <a:t>drink</a:t>
            </a:r>
            <a:r>
              <a:rPr lang="en-AU" dirty="0"/>
              <a:t>?</a:t>
            </a:r>
          </a:p>
          <a:p>
            <a:r>
              <a:rPr lang="en-US" altLang="ja-JP" dirty="0" err="1">
                <a:solidFill>
                  <a:srgbClr val="FF0000"/>
                </a:solidFill>
              </a:rPr>
              <a:t>Nǐ</a:t>
            </a:r>
            <a:r>
              <a:rPr lang="en-US" altLang="ja-JP" dirty="0">
                <a:solidFill>
                  <a:srgbClr val="FF0000"/>
                </a:solidFill>
              </a:rPr>
              <a:t> </a:t>
            </a:r>
            <a:r>
              <a:rPr lang="en-US" altLang="ja-JP" dirty="0" err="1">
                <a:solidFill>
                  <a:srgbClr val="FF0000"/>
                </a:solidFill>
              </a:rPr>
              <a:t>hē</a:t>
            </a:r>
            <a:r>
              <a:rPr lang="en-US" altLang="ja-JP" dirty="0">
                <a:solidFill>
                  <a:srgbClr val="FF0000"/>
                </a:solidFill>
              </a:rPr>
              <a:t> </a:t>
            </a:r>
            <a:r>
              <a:rPr lang="en-US" altLang="ja-JP" dirty="0" err="1">
                <a:solidFill>
                  <a:srgbClr val="FF0000"/>
                </a:solidFill>
              </a:rPr>
              <a:t>shén</a:t>
            </a:r>
            <a:r>
              <a:rPr lang="ja-JP" altLang="en-US" dirty="0">
                <a:solidFill>
                  <a:srgbClr val="FF0000"/>
                </a:solidFill>
              </a:rPr>
              <a:t> </a:t>
            </a:r>
            <a:r>
              <a:rPr lang="en-US" altLang="ja-JP" dirty="0">
                <a:solidFill>
                  <a:srgbClr val="FF0000"/>
                </a:solidFill>
              </a:rPr>
              <a:t>me?</a:t>
            </a:r>
          </a:p>
          <a:p>
            <a:r>
              <a:rPr lang="en-US" altLang="ja-JP" dirty="0"/>
              <a:t>W</a:t>
            </a:r>
            <a:r>
              <a:rPr lang="en-AU" dirty="0"/>
              <a:t>hat would you like </a:t>
            </a:r>
            <a:r>
              <a:rPr lang="en-US" altLang="ja-JP" dirty="0"/>
              <a:t>to</a:t>
            </a:r>
            <a:r>
              <a:rPr lang="ja-JP" altLang="en-US" dirty="0"/>
              <a:t> </a:t>
            </a:r>
            <a:r>
              <a:rPr lang="en-US" altLang="ja-JP" dirty="0"/>
              <a:t>drink</a:t>
            </a:r>
            <a:r>
              <a:rPr lang="en-AU" dirty="0"/>
              <a:t>?</a:t>
            </a:r>
          </a:p>
          <a:p>
            <a:r>
              <a:rPr lang="en-US" altLang="ja-JP" dirty="0" err="1">
                <a:solidFill>
                  <a:srgbClr val="FF0000"/>
                </a:solidFill>
              </a:rPr>
              <a:t>Nǐ</a:t>
            </a:r>
            <a:r>
              <a:rPr lang="en-US" altLang="ja-JP" dirty="0">
                <a:solidFill>
                  <a:srgbClr val="FF0000"/>
                </a:solidFill>
              </a:rPr>
              <a:t> </a:t>
            </a:r>
            <a:r>
              <a:rPr lang="en-US" altLang="ja-JP" dirty="0" err="1">
                <a:solidFill>
                  <a:srgbClr val="FF0000"/>
                </a:solidFill>
              </a:rPr>
              <a:t>xiǎng</a:t>
            </a:r>
            <a:r>
              <a:rPr lang="en-US" altLang="ja-JP" dirty="0">
                <a:solidFill>
                  <a:srgbClr val="FF0000"/>
                </a:solidFill>
              </a:rPr>
              <a:t> </a:t>
            </a:r>
            <a:r>
              <a:rPr lang="en-US" altLang="ja-JP" dirty="0" err="1">
                <a:solidFill>
                  <a:srgbClr val="FF0000"/>
                </a:solidFill>
              </a:rPr>
              <a:t>hē</a:t>
            </a:r>
            <a:r>
              <a:rPr lang="en-US" altLang="ja-JP" dirty="0">
                <a:solidFill>
                  <a:srgbClr val="FF0000"/>
                </a:solidFill>
              </a:rPr>
              <a:t> </a:t>
            </a:r>
            <a:r>
              <a:rPr lang="en-US" altLang="ja-JP" dirty="0" err="1">
                <a:solidFill>
                  <a:srgbClr val="FF0000"/>
                </a:solidFill>
              </a:rPr>
              <a:t>shén</a:t>
            </a:r>
            <a:r>
              <a:rPr lang="ja-JP" altLang="en-US" dirty="0">
                <a:solidFill>
                  <a:srgbClr val="FF0000"/>
                </a:solidFill>
              </a:rPr>
              <a:t> </a:t>
            </a:r>
            <a:r>
              <a:rPr lang="en-US" altLang="ja-JP" dirty="0">
                <a:solidFill>
                  <a:srgbClr val="FF0000"/>
                </a:solidFill>
              </a:rPr>
              <a:t>me?</a:t>
            </a:r>
          </a:p>
          <a:p>
            <a:endParaRPr lang="en-AU" dirty="0"/>
          </a:p>
        </p:txBody>
      </p:sp>
      <p:pic>
        <p:nvPicPr>
          <p:cNvPr id="5122" name="Picture 2" descr="C:\Users\dgoucher\AppData\Local\Microsoft\Windows\Temporary Internet Files\Content.IE5\MY2BGWC5\MC91021718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0" y="2492896"/>
            <a:ext cx="1715862" cy="2957383"/>
          </a:xfrm>
          <a:prstGeom prst="rect">
            <a:avLst/>
          </a:prstGeom>
          <a:noFill/>
          <a:extLst>
            <a:ext uri="{909E8E84-426E-40DD-AFC4-6F175D3DCCD1}">
              <a14:hiddenFill xmlns:a14="http://schemas.microsoft.com/office/drawing/2010/main">
                <a:solidFill>
                  <a:srgbClr val="FFFFFF"/>
                </a:solidFill>
              </a14:hiddenFill>
            </a:ext>
          </a:extLst>
        </p:spPr>
      </p:pic>
      <p:pic>
        <p:nvPicPr>
          <p:cNvPr id="5" name="Recorded Sound">
            <a:hlinkClick r:id="" action="ppaction://media"/>
            <a:extLst>
              <a:ext uri="{FF2B5EF4-FFF2-40B4-BE49-F238E27FC236}">
                <a16:creationId xmlns:a16="http://schemas.microsoft.com/office/drawing/2014/main" id="{74DC8284-8359-45CB-8973-6B1F2B1B8D1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076056" y="1676400"/>
            <a:ext cx="609600" cy="609600"/>
          </a:xfrm>
          <a:prstGeom prst="rect">
            <a:avLst/>
          </a:prstGeom>
        </p:spPr>
      </p:pic>
    </p:spTree>
    <p:extLst>
      <p:ext uri="{BB962C8B-B14F-4D97-AF65-F5344CB8AC3E}">
        <p14:creationId xmlns:p14="http://schemas.microsoft.com/office/powerpoint/2010/main" val="230376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3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OK</a:t>
            </a:r>
            <a:endParaRPr lang="en-AU" dirty="0"/>
          </a:p>
        </p:txBody>
      </p:sp>
      <p:sp>
        <p:nvSpPr>
          <p:cNvPr id="3" name="Content Placeholder 2"/>
          <p:cNvSpPr>
            <a:spLocks noGrp="1"/>
          </p:cNvSpPr>
          <p:nvPr>
            <p:ph idx="1"/>
          </p:nvPr>
        </p:nvSpPr>
        <p:spPr/>
        <p:txBody>
          <a:bodyPr/>
          <a:lstStyle/>
          <a:p>
            <a:r>
              <a:rPr lang="en-US" altLang="ja-JP" dirty="0" err="1">
                <a:solidFill>
                  <a:srgbClr val="FF0000"/>
                </a:solidFill>
              </a:rPr>
              <a:t>hǎo</a:t>
            </a:r>
            <a:r>
              <a:rPr lang="ja-JP" altLang="en-US" dirty="0"/>
              <a:t>。</a:t>
            </a:r>
            <a:endParaRPr lang="en-AU" altLang="ja-JP" dirty="0"/>
          </a:p>
          <a:p>
            <a:endParaRPr lang="en-US" altLang="ja-JP" dirty="0"/>
          </a:p>
          <a:p>
            <a:r>
              <a:rPr lang="en-US" altLang="ja-JP" dirty="0"/>
              <a:t>I</a:t>
            </a:r>
            <a:r>
              <a:rPr lang="en-AU" altLang="ja-JP" dirty="0"/>
              <a:t>’ve got it.</a:t>
            </a:r>
            <a:endParaRPr lang="en-US" altLang="ja-JP" dirty="0"/>
          </a:p>
          <a:p>
            <a:r>
              <a:rPr lang="en-US" altLang="ja-JP" dirty="0" err="1"/>
              <a:t>Hǎo</a:t>
            </a:r>
            <a:r>
              <a:rPr lang="en-US" altLang="ja-JP" dirty="0"/>
              <a:t> de</a:t>
            </a:r>
            <a:r>
              <a:rPr lang="ja-JP" altLang="en-US" dirty="0"/>
              <a:t>。</a:t>
            </a:r>
            <a:endParaRPr lang="en-US" altLang="ja-JP" dirty="0"/>
          </a:p>
          <a:p>
            <a:pPr marL="0" indent="0">
              <a:buNone/>
            </a:pPr>
            <a:endParaRPr lang="en-AU" dirty="0"/>
          </a:p>
          <a:p>
            <a:endParaRPr lang="en-AU" dirty="0"/>
          </a:p>
          <a:p>
            <a:pPr marL="0" indent="0">
              <a:buNone/>
            </a:pPr>
            <a:endParaRPr lang="en-US" altLang="ja-JP" dirty="0"/>
          </a:p>
          <a:p>
            <a:endParaRPr lang="en-US" dirty="0"/>
          </a:p>
        </p:txBody>
      </p:sp>
      <p:pic>
        <p:nvPicPr>
          <p:cNvPr id="5" name="Picture 3" descr="C:\Users\dgoucher\AppData\Local\Microsoft\Windows\Temporary Internet Files\Content.IE5\4XB1BMBC\MC90034704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64" y="2420888"/>
            <a:ext cx="1686154" cy="3463038"/>
          </a:xfrm>
          <a:prstGeom prst="rect">
            <a:avLst/>
          </a:prstGeom>
          <a:noFill/>
          <a:extLst>
            <a:ext uri="{909E8E84-426E-40DD-AFC4-6F175D3DCCD1}">
              <a14:hiddenFill xmlns:a14="http://schemas.microsoft.com/office/drawing/2010/main">
                <a:solidFill>
                  <a:srgbClr val="FFFFFF"/>
                </a:solidFill>
              </a14:hiddenFill>
            </a:ext>
          </a:extLst>
        </p:spPr>
      </p:pic>
      <p:pic>
        <p:nvPicPr>
          <p:cNvPr id="6" name="Recorded Sound">
            <a:hlinkClick r:id="" action="ppaction://media"/>
            <a:extLst>
              <a:ext uri="{FF2B5EF4-FFF2-40B4-BE49-F238E27FC236}">
                <a16:creationId xmlns:a16="http://schemas.microsoft.com/office/drawing/2014/main" id="{FD568DBD-DF3C-44BD-9CAA-92C284A2413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03867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401887"/>
            <a:ext cx="8458200" cy="1027113"/>
          </a:xfrm>
        </p:spPr>
        <p:txBody>
          <a:bodyPr/>
          <a:lstStyle/>
          <a:p>
            <a:r>
              <a:rPr lang="en-US" altLang="ja-JP" dirty="0" err="1"/>
              <a:t>Nǐ</a:t>
            </a:r>
            <a:r>
              <a:rPr lang="en-US" altLang="ja-JP" dirty="0"/>
              <a:t> de </a:t>
            </a:r>
            <a:r>
              <a:rPr lang="en-US" altLang="ja-JP" dirty="0" err="1"/>
              <a:t>wǔ</a:t>
            </a:r>
            <a:r>
              <a:rPr lang="en-US" altLang="ja-JP" dirty="0"/>
              <a:t> </a:t>
            </a:r>
            <a:r>
              <a:rPr lang="en-US" altLang="ja-JP" dirty="0" err="1"/>
              <a:t>fàn</a:t>
            </a:r>
            <a:r>
              <a:rPr lang="en-US" altLang="ja-JP" dirty="0"/>
              <a:t> </a:t>
            </a:r>
            <a:r>
              <a:rPr lang="en-US" altLang="ja-JP" dirty="0" err="1"/>
              <a:t>zěn</a:t>
            </a:r>
            <a:r>
              <a:rPr lang="en-US" altLang="ja-JP" dirty="0"/>
              <a:t> me yang?</a:t>
            </a:r>
            <a:endParaRPr lang="en-AU" dirty="0"/>
          </a:p>
        </p:txBody>
      </p:sp>
      <p:sp>
        <p:nvSpPr>
          <p:cNvPr id="4" name="Subtitle 3"/>
          <p:cNvSpPr>
            <a:spLocks noGrp="1"/>
          </p:cNvSpPr>
          <p:nvPr>
            <p:ph type="subTitle" idx="1"/>
          </p:nvPr>
        </p:nvSpPr>
        <p:spPr/>
        <p:txBody>
          <a:bodyPr/>
          <a:lstStyle/>
          <a:p>
            <a:r>
              <a:rPr lang="en-AU" dirty="0"/>
              <a:t>Customer expressions</a:t>
            </a:r>
          </a:p>
          <a:p>
            <a:r>
              <a:rPr lang="en-US" altLang="ja-JP" dirty="0"/>
              <a:t>How</a:t>
            </a:r>
            <a:r>
              <a:rPr lang="ja-JP" altLang="en-US" dirty="0"/>
              <a:t> </a:t>
            </a:r>
            <a:r>
              <a:rPr lang="en-US" altLang="ja-JP" dirty="0"/>
              <a:t>is your</a:t>
            </a:r>
            <a:r>
              <a:rPr lang="ja-JP" altLang="en-US" dirty="0"/>
              <a:t> </a:t>
            </a:r>
            <a:r>
              <a:rPr lang="en-US" altLang="ja-JP" dirty="0"/>
              <a:t>lunch like?</a:t>
            </a:r>
            <a:endParaRPr lang="en-AU" dirty="0"/>
          </a:p>
        </p:txBody>
      </p:sp>
      <p:pic>
        <p:nvPicPr>
          <p:cNvPr id="6146" name="Picture 2" descr="C:\Users\dgoucher\AppData\Local\Microsoft\Windows\Temporary Internet Files\Content.IE5\2Z2ALJHZ\MP90042252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4" y="3933056"/>
            <a:ext cx="4031730" cy="2686770"/>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a:extLst>
              <a:ext uri="{FF2B5EF4-FFF2-40B4-BE49-F238E27FC236}">
                <a16:creationId xmlns:a16="http://schemas.microsoft.com/office/drawing/2014/main" id="{9D23DBBB-81D3-4FF3-BA32-BE6874858F6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832992" y="4971641"/>
            <a:ext cx="609600" cy="609600"/>
          </a:xfrm>
          <a:prstGeom prst="rect">
            <a:avLst/>
          </a:prstGeom>
        </p:spPr>
      </p:pic>
    </p:spTree>
    <p:extLst>
      <p:ext uri="{BB962C8B-B14F-4D97-AF65-F5344CB8AC3E}">
        <p14:creationId xmlns:p14="http://schemas.microsoft.com/office/powerpoint/2010/main" val="374844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3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err="1"/>
              <a:t>Xiǎng</a:t>
            </a:r>
            <a:r>
              <a:rPr lang="en-US" altLang="ja-JP" dirty="0"/>
              <a:t>--think </a:t>
            </a:r>
            <a:r>
              <a:rPr lang="en-US" altLang="ja-JP" dirty="0" err="1"/>
              <a:t>yào</a:t>
            </a:r>
            <a:r>
              <a:rPr lang="en-US" altLang="ja-JP" dirty="0"/>
              <a:t>--want</a:t>
            </a:r>
            <a:r>
              <a:rPr lang="ja-JP" altLang="en-US" dirty="0"/>
              <a:t>。</a:t>
            </a:r>
            <a:endParaRPr lang="en-AU" dirty="0"/>
          </a:p>
        </p:txBody>
      </p:sp>
      <p:sp>
        <p:nvSpPr>
          <p:cNvPr id="3" name="Content Placeholder 2"/>
          <p:cNvSpPr>
            <a:spLocks noGrp="1"/>
          </p:cNvSpPr>
          <p:nvPr>
            <p:ph idx="1"/>
          </p:nvPr>
        </p:nvSpPr>
        <p:spPr/>
        <p:txBody>
          <a:bodyPr>
            <a:normAutofit/>
          </a:bodyPr>
          <a:lstStyle/>
          <a:p>
            <a:r>
              <a:rPr lang="en-AU" dirty="0"/>
              <a:t>What are you going to </a:t>
            </a:r>
            <a:r>
              <a:rPr lang="en-US" altLang="ja-JP" dirty="0"/>
              <a:t>eat</a:t>
            </a:r>
            <a:r>
              <a:rPr lang="en-AU" dirty="0"/>
              <a:t>?</a:t>
            </a:r>
          </a:p>
          <a:p>
            <a:r>
              <a:rPr lang="en-US" altLang="ja-JP" dirty="0" err="1"/>
              <a:t>Nǐ</a:t>
            </a:r>
            <a:r>
              <a:rPr lang="en-US" altLang="ja-JP" dirty="0"/>
              <a:t> </a:t>
            </a:r>
            <a:r>
              <a:rPr lang="en-US" altLang="ja-JP" dirty="0" err="1"/>
              <a:t>yào</a:t>
            </a:r>
            <a:r>
              <a:rPr lang="en-US" altLang="ja-JP" dirty="0"/>
              <a:t> </a:t>
            </a:r>
            <a:r>
              <a:rPr lang="en-US" altLang="ja-JP" dirty="0" err="1"/>
              <a:t>chī</a:t>
            </a:r>
            <a:r>
              <a:rPr lang="en-US" altLang="ja-JP" dirty="0"/>
              <a:t> </a:t>
            </a:r>
            <a:r>
              <a:rPr lang="en-US" altLang="ja-JP" dirty="0" err="1"/>
              <a:t>shén</a:t>
            </a:r>
            <a:r>
              <a:rPr lang="en-US" altLang="ja-JP" dirty="0"/>
              <a:t> me?</a:t>
            </a:r>
          </a:p>
          <a:p>
            <a:r>
              <a:rPr lang="en-AU" dirty="0"/>
              <a:t>I will get </a:t>
            </a:r>
            <a:r>
              <a:rPr lang="en-US" altLang="ja-JP" dirty="0"/>
              <a:t>chicken </a:t>
            </a:r>
            <a:r>
              <a:rPr lang="en-AU" dirty="0"/>
              <a:t>noodles.</a:t>
            </a:r>
          </a:p>
          <a:p>
            <a:r>
              <a:rPr lang="en-US" altLang="ja-JP" dirty="0" err="1"/>
              <a:t>Wǒ</a:t>
            </a:r>
            <a:r>
              <a:rPr lang="en-US" altLang="ja-JP" dirty="0"/>
              <a:t> </a:t>
            </a:r>
            <a:r>
              <a:rPr lang="en-US" altLang="ja-JP" dirty="0" err="1"/>
              <a:t>yào</a:t>
            </a:r>
            <a:r>
              <a:rPr lang="ja-JP" altLang="en-US" dirty="0"/>
              <a:t> </a:t>
            </a:r>
            <a:r>
              <a:rPr lang="en-US" altLang="ja-JP" dirty="0" err="1"/>
              <a:t>chī</a:t>
            </a:r>
            <a:r>
              <a:rPr lang="en-US" altLang="ja-JP" dirty="0"/>
              <a:t> </a:t>
            </a:r>
            <a:r>
              <a:rPr lang="en-US" altLang="ja-JP" dirty="0" err="1"/>
              <a:t>jī</a:t>
            </a:r>
            <a:r>
              <a:rPr lang="en-US" altLang="ja-JP" dirty="0"/>
              <a:t> </a:t>
            </a:r>
            <a:r>
              <a:rPr lang="en-US" altLang="ja-JP" dirty="0" err="1"/>
              <a:t>ròu</a:t>
            </a:r>
            <a:r>
              <a:rPr lang="en-US" altLang="ja-JP" dirty="0"/>
              <a:t> </a:t>
            </a:r>
            <a:r>
              <a:rPr lang="en-US" altLang="ja-JP" dirty="0" err="1"/>
              <a:t>miàn</a:t>
            </a:r>
            <a:r>
              <a:rPr lang="en-US" altLang="ja-JP" dirty="0"/>
              <a:t> </a:t>
            </a:r>
            <a:r>
              <a:rPr lang="en-US" altLang="ja-JP" dirty="0" err="1"/>
              <a:t>tiáo</a:t>
            </a:r>
            <a:r>
              <a:rPr lang="en-US" altLang="ja-JP" dirty="0"/>
              <a:t>.</a:t>
            </a:r>
            <a:endParaRPr lang="en-AU" dirty="0"/>
          </a:p>
          <a:p>
            <a:endParaRPr lang="en-AU" dirty="0"/>
          </a:p>
          <a:p>
            <a:r>
              <a:rPr lang="en-AU" dirty="0"/>
              <a:t>What do you want to eat?</a:t>
            </a:r>
          </a:p>
          <a:p>
            <a:r>
              <a:rPr lang="en-US" altLang="ja-JP" dirty="0" err="1"/>
              <a:t>Nǐ</a:t>
            </a:r>
            <a:r>
              <a:rPr lang="en-US" altLang="ja-JP" dirty="0"/>
              <a:t> </a:t>
            </a:r>
            <a:r>
              <a:rPr lang="en-US" altLang="ja-JP" dirty="0" err="1"/>
              <a:t>xiǎng</a:t>
            </a:r>
            <a:r>
              <a:rPr lang="en-US" altLang="ja-JP" dirty="0"/>
              <a:t> </a:t>
            </a:r>
            <a:r>
              <a:rPr lang="en-US" altLang="ja-JP" dirty="0" err="1"/>
              <a:t>chī</a:t>
            </a:r>
            <a:r>
              <a:rPr lang="en-US" altLang="ja-JP" dirty="0"/>
              <a:t> </a:t>
            </a:r>
            <a:r>
              <a:rPr lang="en-US" altLang="ja-JP" dirty="0" err="1"/>
              <a:t>shén</a:t>
            </a:r>
            <a:r>
              <a:rPr lang="en-US" altLang="ja-JP" dirty="0"/>
              <a:t> me?</a:t>
            </a:r>
          </a:p>
          <a:p>
            <a:r>
              <a:rPr lang="en-AU" dirty="0"/>
              <a:t>I want to eat </a:t>
            </a:r>
            <a:r>
              <a:rPr lang="en-US" altLang="ja-JP" dirty="0"/>
              <a:t>beef</a:t>
            </a:r>
            <a:r>
              <a:rPr lang="ja-JP" altLang="en-US" dirty="0"/>
              <a:t> </a:t>
            </a:r>
            <a:r>
              <a:rPr lang="en-US" altLang="ja-JP" dirty="0"/>
              <a:t>rice.</a:t>
            </a:r>
          </a:p>
          <a:p>
            <a:r>
              <a:rPr lang="en-US" altLang="ja-JP" dirty="0" err="1"/>
              <a:t>Wǒ</a:t>
            </a:r>
            <a:r>
              <a:rPr lang="en-US" altLang="ja-JP" dirty="0"/>
              <a:t> </a:t>
            </a:r>
            <a:r>
              <a:rPr lang="en-US" altLang="ja-JP" dirty="0" err="1"/>
              <a:t>xiǎng</a:t>
            </a:r>
            <a:r>
              <a:rPr lang="en-US" altLang="ja-JP" dirty="0"/>
              <a:t> </a:t>
            </a:r>
            <a:r>
              <a:rPr lang="en-US" altLang="ja-JP" dirty="0" err="1"/>
              <a:t>chī</a:t>
            </a:r>
            <a:r>
              <a:rPr lang="en-US" altLang="ja-JP" dirty="0"/>
              <a:t> </a:t>
            </a:r>
            <a:r>
              <a:rPr lang="en-US" altLang="ja-JP" dirty="0" err="1"/>
              <a:t>niú</a:t>
            </a:r>
            <a:r>
              <a:rPr lang="en-US" altLang="ja-JP" dirty="0"/>
              <a:t> </a:t>
            </a:r>
            <a:r>
              <a:rPr lang="en-US" altLang="ja-JP" dirty="0" err="1"/>
              <a:t>ròu</a:t>
            </a:r>
            <a:r>
              <a:rPr lang="en-US" altLang="ja-JP" dirty="0"/>
              <a:t> </a:t>
            </a:r>
            <a:r>
              <a:rPr lang="en-US" altLang="ja-JP" dirty="0" err="1"/>
              <a:t>mǐ</a:t>
            </a:r>
            <a:r>
              <a:rPr lang="en-US" altLang="ja-JP" dirty="0"/>
              <a:t> </a:t>
            </a:r>
            <a:r>
              <a:rPr lang="en-US" altLang="ja-JP" dirty="0" err="1"/>
              <a:t>fàn</a:t>
            </a:r>
            <a:r>
              <a:rPr lang="en-US" altLang="ja-JP" dirty="0"/>
              <a:t>.</a:t>
            </a:r>
            <a:endParaRPr lang="en-AU" dirty="0"/>
          </a:p>
          <a:p>
            <a:endParaRPr lang="en-AU" dirty="0"/>
          </a:p>
          <a:p>
            <a:endParaRPr lang="en-AU" dirty="0"/>
          </a:p>
        </p:txBody>
      </p:sp>
      <p:pic>
        <p:nvPicPr>
          <p:cNvPr id="5" name="Recorded Sound">
            <a:hlinkClick r:id="" action="ppaction://media"/>
            <a:extLst>
              <a:ext uri="{FF2B5EF4-FFF2-40B4-BE49-F238E27FC236}">
                <a16:creationId xmlns:a16="http://schemas.microsoft.com/office/drawing/2014/main" id="{C38C05AD-85E6-4F2E-ACEC-E34FB01E3F7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116671" y="1731523"/>
            <a:ext cx="609600" cy="609600"/>
          </a:xfrm>
          <a:prstGeom prst="rect">
            <a:avLst/>
          </a:prstGeom>
        </p:spPr>
      </p:pic>
      <p:graphicFrame>
        <p:nvGraphicFramePr>
          <p:cNvPr id="6" name="Table 4">
            <a:extLst>
              <a:ext uri="{FF2B5EF4-FFF2-40B4-BE49-F238E27FC236}">
                <a16:creationId xmlns:a16="http://schemas.microsoft.com/office/drawing/2014/main" id="{677F8EBD-AAD8-4FD2-ACCD-9D820DC32522}"/>
              </a:ext>
            </a:extLst>
          </p:cNvPr>
          <p:cNvGraphicFramePr>
            <a:graphicFrameLocks/>
          </p:cNvGraphicFramePr>
          <p:nvPr>
            <p:extLst>
              <p:ext uri="{D42A27DB-BD31-4B8C-83A1-F6EECF244321}">
                <p14:modId xmlns:p14="http://schemas.microsoft.com/office/powerpoint/2010/main" val="631497729"/>
              </p:ext>
            </p:extLst>
          </p:nvPr>
        </p:nvGraphicFramePr>
        <p:xfrm>
          <a:off x="5944839" y="3221606"/>
          <a:ext cx="1476632" cy="736600"/>
        </p:xfrm>
        <a:graphic>
          <a:graphicData uri="http://schemas.openxmlformats.org/drawingml/2006/table">
            <a:tbl>
              <a:tblPr firstRow="1" bandRow="1">
                <a:tableStyleId>{5C22544A-7EE6-4342-B048-85BDC9FD1C3A}</a:tableStyleId>
              </a:tblPr>
              <a:tblGrid>
                <a:gridCol w="1476632">
                  <a:extLst>
                    <a:ext uri="{9D8B030D-6E8A-4147-A177-3AD203B41FA5}">
                      <a16:colId xmlns:a16="http://schemas.microsoft.com/office/drawing/2014/main" val="697094014"/>
                    </a:ext>
                  </a:extLst>
                </a:gridCol>
              </a:tblGrid>
              <a:tr h="271512">
                <a:tc>
                  <a:txBody>
                    <a:bodyPr/>
                    <a:lstStyle/>
                    <a:p>
                      <a:r>
                        <a:rPr lang="en-US" altLang="ja-JP" dirty="0"/>
                        <a:t>chicken</a:t>
                      </a:r>
                      <a:endParaRPr lang="en-US" dirty="0"/>
                    </a:p>
                  </a:txBody>
                  <a:tcPr>
                    <a:solidFill>
                      <a:srgbClr val="92D050"/>
                    </a:solidFill>
                  </a:tcPr>
                </a:tc>
                <a:extLst>
                  <a:ext uri="{0D108BD9-81ED-4DB2-BD59-A6C34878D82A}">
                    <a16:rowId xmlns:a16="http://schemas.microsoft.com/office/drawing/2014/main" val="2916241998"/>
                  </a:ext>
                </a:extLst>
              </a:tr>
              <a:tr h="370840">
                <a:tc>
                  <a:txBody>
                    <a:bodyPr/>
                    <a:lstStyle/>
                    <a:p>
                      <a:r>
                        <a:rPr lang="en-US" altLang="ja-JP" dirty="0" err="1"/>
                        <a:t>Jī</a:t>
                      </a:r>
                      <a:r>
                        <a:rPr lang="en-US" altLang="ja-JP" dirty="0"/>
                        <a:t> </a:t>
                      </a:r>
                      <a:r>
                        <a:rPr lang="en-US" altLang="ja-JP" dirty="0" err="1"/>
                        <a:t>ròu</a:t>
                      </a:r>
                      <a:endParaRPr lang="en-US" dirty="0"/>
                    </a:p>
                  </a:txBody>
                  <a:tcPr/>
                </a:tc>
                <a:extLst>
                  <a:ext uri="{0D108BD9-81ED-4DB2-BD59-A6C34878D82A}">
                    <a16:rowId xmlns:a16="http://schemas.microsoft.com/office/drawing/2014/main" val="3944764796"/>
                  </a:ext>
                </a:extLst>
              </a:tr>
            </a:tbl>
          </a:graphicData>
        </a:graphic>
      </p:graphicFrame>
      <p:graphicFrame>
        <p:nvGraphicFramePr>
          <p:cNvPr id="7" name="Table 4">
            <a:extLst>
              <a:ext uri="{FF2B5EF4-FFF2-40B4-BE49-F238E27FC236}">
                <a16:creationId xmlns:a16="http://schemas.microsoft.com/office/drawing/2014/main" id="{7DE3629E-9565-4962-9BDA-7C5ECFE24097}"/>
              </a:ext>
            </a:extLst>
          </p:cNvPr>
          <p:cNvGraphicFramePr>
            <a:graphicFrameLocks/>
          </p:cNvGraphicFramePr>
          <p:nvPr>
            <p:extLst>
              <p:ext uri="{D42A27DB-BD31-4B8C-83A1-F6EECF244321}">
                <p14:modId xmlns:p14="http://schemas.microsoft.com/office/powerpoint/2010/main" val="1206540302"/>
              </p:ext>
            </p:extLst>
          </p:nvPr>
        </p:nvGraphicFramePr>
        <p:xfrm>
          <a:off x="5944839" y="4132688"/>
          <a:ext cx="1476632" cy="736600"/>
        </p:xfrm>
        <a:graphic>
          <a:graphicData uri="http://schemas.openxmlformats.org/drawingml/2006/table">
            <a:tbl>
              <a:tblPr firstRow="1" bandRow="1">
                <a:tableStyleId>{5C22544A-7EE6-4342-B048-85BDC9FD1C3A}</a:tableStyleId>
              </a:tblPr>
              <a:tblGrid>
                <a:gridCol w="1476632">
                  <a:extLst>
                    <a:ext uri="{9D8B030D-6E8A-4147-A177-3AD203B41FA5}">
                      <a16:colId xmlns:a16="http://schemas.microsoft.com/office/drawing/2014/main" val="697094014"/>
                    </a:ext>
                  </a:extLst>
                </a:gridCol>
              </a:tblGrid>
              <a:tr h="0">
                <a:tc>
                  <a:txBody>
                    <a:bodyPr/>
                    <a:lstStyle/>
                    <a:p>
                      <a:r>
                        <a:rPr lang="en-US" altLang="ja-JP" dirty="0"/>
                        <a:t>want</a:t>
                      </a:r>
                      <a:endParaRPr lang="en-US" dirty="0"/>
                    </a:p>
                  </a:txBody>
                  <a:tcPr>
                    <a:solidFill>
                      <a:srgbClr val="92D050"/>
                    </a:solidFill>
                  </a:tcPr>
                </a:tc>
                <a:extLst>
                  <a:ext uri="{0D108BD9-81ED-4DB2-BD59-A6C34878D82A}">
                    <a16:rowId xmlns:a16="http://schemas.microsoft.com/office/drawing/2014/main" val="2916241998"/>
                  </a:ext>
                </a:extLst>
              </a:tr>
              <a:tr h="370840">
                <a:tc>
                  <a:txBody>
                    <a:bodyPr/>
                    <a:lstStyle/>
                    <a:p>
                      <a:r>
                        <a:rPr lang="en-US" altLang="ja-JP" dirty="0" err="1"/>
                        <a:t>yào</a:t>
                      </a:r>
                      <a:endParaRPr lang="en-US" dirty="0"/>
                    </a:p>
                  </a:txBody>
                  <a:tcPr/>
                </a:tc>
                <a:extLst>
                  <a:ext uri="{0D108BD9-81ED-4DB2-BD59-A6C34878D82A}">
                    <a16:rowId xmlns:a16="http://schemas.microsoft.com/office/drawing/2014/main" val="3944764796"/>
                  </a:ext>
                </a:extLst>
              </a:tr>
            </a:tbl>
          </a:graphicData>
        </a:graphic>
      </p:graphicFrame>
      <p:graphicFrame>
        <p:nvGraphicFramePr>
          <p:cNvPr id="8" name="Table 4">
            <a:extLst>
              <a:ext uri="{FF2B5EF4-FFF2-40B4-BE49-F238E27FC236}">
                <a16:creationId xmlns:a16="http://schemas.microsoft.com/office/drawing/2014/main" id="{538CEB98-414F-44D6-BD70-1F417749F3E0}"/>
              </a:ext>
            </a:extLst>
          </p:cNvPr>
          <p:cNvGraphicFramePr>
            <a:graphicFrameLocks/>
          </p:cNvGraphicFramePr>
          <p:nvPr>
            <p:extLst>
              <p:ext uri="{D42A27DB-BD31-4B8C-83A1-F6EECF244321}">
                <p14:modId xmlns:p14="http://schemas.microsoft.com/office/powerpoint/2010/main" val="2548889266"/>
              </p:ext>
            </p:extLst>
          </p:nvPr>
        </p:nvGraphicFramePr>
        <p:xfrm>
          <a:off x="5944839" y="5043770"/>
          <a:ext cx="1476632" cy="736600"/>
        </p:xfrm>
        <a:graphic>
          <a:graphicData uri="http://schemas.openxmlformats.org/drawingml/2006/table">
            <a:tbl>
              <a:tblPr firstRow="1" bandRow="1">
                <a:tableStyleId>{5C22544A-7EE6-4342-B048-85BDC9FD1C3A}</a:tableStyleId>
              </a:tblPr>
              <a:tblGrid>
                <a:gridCol w="1476632">
                  <a:extLst>
                    <a:ext uri="{9D8B030D-6E8A-4147-A177-3AD203B41FA5}">
                      <a16:colId xmlns:a16="http://schemas.microsoft.com/office/drawing/2014/main" val="697094014"/>
                    </a:ext>
                  </a:extLst>
                </a:gridCol>
              </a:tblGrid>
              <a:tr h="196142">
                <a:tc>
                  <a:txBody>
                    <a:bodyPr/>
                    <a:lstStyle/>
                    <a:p>
                      <a:r>
                        <a:rPr lang="en-US" altLang="ja-JP" dirty="0"/>
                        <a:t>beef</a:t>
                      </a:r>
                      <a:endParaRPr lang="en-US" dirty="0"/>
                    </a:p>
                  </a:txBody>
                  <a:tcPr>
                    <a:solidFill>
                      <a:srgbClr val="92D050"/>
                    </a:solidFill>
                  </a:tcPr>
                </a:tc>
                <a:extLst>
                  <a:ext uri="{0D108BD9-81ED-4DB2-BD59-A6C34878D82A}">
                    <a16:rowId xmlns:a16="http://schemas.microsoft.com/office/drawing/2014/main" val="2916241998"/>
                  </a:ext>
                </a:extLst>
              </a:tr>
              <a:tr h="370840">
                <a:tc>
                  <a:txBody>
                    <a:bodyPr/>
                    <a:lstStyle/>
                    <a:p>
                      <a:r>
                        <a:rPr lang="en-US" altLang="ja-JP" dirty="0" err="1"/>
                        <a:t>Niú</a:t>
                      </a:r>
                      <a:r>
                        <a:rPr lang="en-US" altLang="ja-JP" dirty="0"/>
                        <a:t> </a:t>
                      </a:r>
                      <a:r>
                        <a:rPr lang="en-US" altLang="ja-JP" dirty="0" err="1"/>
                        <a:t>ròu</a:t>
                      </a:r>
                      <a:endParaRPr lang="en-US" dirty="0"/>
                    </a:p>
                  </a:txBody>
                  <a:tcPr/>
                </a:tc>
                <a:extLst>
                  <a:ext uri="{0D108BD9-81ED-4DB2-BD59-A6C34878D82A}">
                    <a16:rowId xmlns:a16="http://schemas.microsoft.com/office/drawing/2014/main" val="3944764796"/>
                  </a:ext>
                </a:extLst>
              </a:tr>
            </a:tbl>
          </a:graphicData>
        </a:graphic>
      </p:graphicFrame>
      <p:graphicFrame>
        <p:nvGraphicFramePr>
          <p:cNvPr id="9" name="Table 4">
            <a:extLst>
              <a:ext uri="{FF2B5EF4-FFF2-40B4-BE49-F238E27FC236}">
                <a16:creationId xmlns:a16="http://schemas.microsoft.com/office/drawing/2014/main" id="{3DD86877-E088-4009-B210-E4B7C65D04B7}"/>
              </a:ext>
            </a:extLst>
          </p:cNvPr>
          <p:cNvGraphicFramePr>
            <a:graphicFrameLocks/>
          </p:cNvGraphicFramePr>
          <p:nvPr>
            <p:extLst>
              <p:ext uri="{D42A27DB-BD31-4B8C-83A1-F6EECF244321}">
                <p14:modId xmlns:p14="http://schemas.microsoft.com/office/powerpoint/2010/main" val="628675521"/>
              </p:ext>
            </p:extLst>
          </p:nvPr>
        </p:nvGraphicFramePr>
        <p:xfrm>
          <a:off x="5945459" y="2380747"/>
          <a:ext cx="1476632" cy="736600"/>
        </p:xfrm>
        <a:graphic>
          <a:graphicData uri="http://schemas.openxmlformats.org/drawingml/2006/table">
            <a:tbl>
              <a:tblPr firstRow="1" bandRow="1">
                <a:tableStyleId>{5C22544A-7EE6-4342-B048-85BDC9FD1C3A}</a:tableStyleId>
              </a:tblPr>
              <a:tblGrid>
                <a:gridCol w="1476632">
                  <a:extLst>
                    <a:ext uri="{9D8B030D-6E8A-4147-A177-3AD203B41FA5}">
                      <a16:colId xmlns:a16="http://schemas.microsoft.com/office/drawing/2014/main" val="697094014"/>
                    </a:ext>
                  </a:extLst>
                </a:gridCol>
              </a:tblGrid>
              <a:tr h="271512">
                <a:tc>
                  <a:txBody>
                    <a:bodyPr/>
                    <a:lstStyle/>
                    <a:p>
                      <a:r>
                        <a:rPr lang="en-US" altLang="ja-JP" dirty="0"/>
                        <a:t>meat</a:t>
                      </a:r>
                      <a:endParaRPr lang="en-US" dirty="0"/>
                    </a:p>
                  </a:txBody>
                  <a:tcPr>
                    <a:solidFill>
                      <a:srgbClr val="92D050"/>
                    </a:solidFill>
                  </a:tcPr>
                </a:tc>
                <a:extLst>
                  <a:ext uri="{0D108BD9-81ED-4DB2-BD59-A6C34878D82A}">
                    <a16:rowId xmlns:a16="http://schemas.microsoft.com/office/drawing/2014/main" val="2916241998"/>
                  </a:ext>
                </a:extLst>
              </a:tr>
              <a:tr h="370840">
                <a:tc>
                  <a:txBody>
                    <a:bodyPr/>
                    <a:lstStyle/>
                    <a:p>
                      <a:r>
                        <a:rPr lang="en-US" altLang="ja-JP" dirty="0" err="1"/>
                        <a:t>ròu</a:t>
                      </a:r>
                      <a:endParaRPr lang="en-US" dirty="0"/>
                    </a:p>
                  </a:txBody>
                  <a:tcPr/>
                </a:tc>
                <a:extLst>
                  <a:ext uri="{0D108BD9-81ED-4DB2-BD59-A6C34878D82A}">
                    <a16:rowId xmlns:a16="http://schemas.microsoft.com/office/drawing/2014/main" val="3944764796"/>
                  </a:ext>
                </a:extLst>
              </a:tr>
            </a:tbl>
          </a:graphicData>
        </a:graphic>
      </p:graphicFrame>
    </p:spTree>
    <p:extLst>
      <p:ext uri="{BB962C8B-B14F-4D97-AF65-F5344CB8AC3E}">
        <p14:creationId xmlns:p14="http://schemas.microsoft.com/office/powerpoint/2010/main" val="128956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9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dirty="0"/>
              <a:t>hungry—è    full--</a:t>
            </a:r>
            <a:r>
              <a:rPr lang="en-US" altLang="ja-JP" dirty="0" err="1"/>
              <a:t>bǎo</a:t>
            </a:r>
            <a:endParaRPr lang="en-AU" dirty="0"/>
          </a:p>
        </p:txBody>
      </p:sp>
      <p:sp>
        <p:nvSpPr>
          <p:cNvPr id="3" name="Content Placeholder 2"/>
          <p:cNvSpPr>
            <a:spLocks noGrp="1"/>
          </p:cNvSpPr>
          <p:nvPr>
            <p:ph idx="1"/>
          </p:nvPr>
        </p:nvSpPr>
        <p:spPr/>
        <p:txBody>
          <a:bodyPr/>
          <a:lstStyle/>
          <a:p>
            <a:r>
              <a:rPr lang="en-US" altLang="ja-JP" dirty="0" err="1"/>
              <a:t>Wǒ</a:t>
            </a:r>
            <a:r>
              <a:rPr lang="en-US" altLang="ja-JP" dirty="0"/>
              <a:t> è le</a:t>
            </a:r>
            <a:r>
              <a:rPr lang="ja-JP" altLang="en-US" dirty="0"/>
              <a:t>。</a:t>
            </a:r>
            <a:endParaRPr lang="en-US" altLang="ja-JP" dirty="0"/>
          </a:p>
          <a:p>
            <a:r>
              <a:rPr lang="en-AU" dirty="0"/>
              <a:t>I am hungry.</a:t>
            </a:r>
          </a:p>
          <a:p>
            <a:endParaRPr lang="en-AU" dirty="0"/>
          </a:p>
          <a:p>
            <a:r>
              <a:rPr lang="en-US" altLang="ja-JP" dirty="0" err="1"/>
              <a:t>Wǒ</a:t>
            </a:r>
            <a:r>
              <a:rPr lang="en-US" altLang="ja-JP" dirty="0"/>
              <a:t> </a:t>
            </a:r>
            <a:r>
              <a:rPr lang="en-US" altLang="ja-JP" dirty="0" err="1"/>
              <a:t>bǎo</a:t>
            </a:r>
            <a:r>
              <a:rPr lang="en-US" altLang="ja-JP" dirty="0"/>
              <a:t> le</a:t>
            </a:r>
            <a:r>
              <a:rPr lang="ja-JP" altLang="en-US" dirty="0"/>
              <a:t>。</a:t>
            </a:r>
            <a:endParaRPr lang="en-US" altLang="ja-JP" dirty="0"/>
          </a:p>
          <a:p>
            <a:r>
              <a:rPr lang="en-AU" dirty="0"/>
              <a:t>I am full.</a:t>
            </a:r>
          </a:p>
        </p:txBody>
      </p:sp>
      <p:pic>
        <p:nvPicPr>
          <p:cNvPr id="5" name="Recorded Sound">
            <a:hlinkClick r:id="" action="ppaction://media"/>
            <a:extLst>
              <a:ext uri="{FF2B5EF4-FFF2-40B4-BE49-F238E27FC236}">
                <a16:creationId xmlns:a16="http://schemas.microsoft.com/office/drawing/2014/main" id="{B1226735-11FD-4384-BC0E-2BAEF363A16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graphicFrame>
        <p:nvGraphicFramePr>
          <p:cNvPr id="6" name="Table 4">
            <a:extLst>
              <a:ext uri="{FF2B5EF4-FFF2-40B4-BE49-F238E27FC236}">
                <a16:creationId xmlns:a16="http://schemas.microsoft.com/office/drawing/2014/main" id="{13D5FCAD-5391-4EFA-9B6E-2DC0A19114B8}"/>
              </a:ext>
            </a:extLst>
          </p:cNvPr>
          <p:cNvGraphicFramePr>
            <a:graphicFrameLocks/>
          </p:cNvGraphicFramePr>
          <p:nvPr>
            <p:extLst>
              <p:ext uri="{D42A27DB-BD31-4B8C-83A1-F6EECF244321}">
                <p14:modId xmlns:p14="http://schemas.microsoft.com/office/powerpoint/2010/main" val="624116390"/>
              </p:ext>
            </p:extLst>
          </p:nvPr>
        </p:nvGraphicFramePr>
        <p:xfrm>
          <a:off x="5944839" y="3451240"/>
          <a:ext cx="1476632" cy="736600"/>
        </p:xfrm>
        <a:graphic>
          <a:graphicData uri="http://schemas.openxmlformats.org/drawingml/2006/table">
            <a:tbl>
              <a:tblPr firstRow="1" bandRow="1">
                <a:tableStyleId>{5C22544A-7EE6-4342-B048-85BDC9FD1C3A}</a:tableStyleId>
              </a:tblPr>
              <a:tblGrid>
                <a:gridCol w="1476632">
                  <a:extLst>
                    <a:ext uri="{9D8B030D-6E8A-4147-A177-3AD203B41FA5}">
                      <a16:colId xmlns:a16="http://schemas.microsoft.com/office/drawing/2014/main" val="697094014"/>
                    </a:ext>
                  </a:extLst>
                </a:gridCol>
              </a:tblGrid>
              <a:tr h="136126">
                <a:tc>
                  <a:txBody>
                    <a:bodyPr/>
                    <a:lstStyle/>
                    <a:p>
                      <a:r>
                        <a:rPr lang="en-US" altLang="ja-JP" dirty="0"/>
                        <a:t>hungry</a:t>
                      </a:r>
                      <a:endParaRPr lang="en-US" dirty="0"/>
                    </a:p>
                  </a:txBody>
                  <a:tcPr>
                    <a:solidFill>
                      <a:srgbClr val="92D050"/>
                    </a:solidFill>
                  </a:tcPr>
                </a:tc>
                <a:extLst>
                  <a:ext uri="{0D108BD9-81ED-4DB2-BD59-A6C34878D82A}">
                    <a16:rowId xmlns:a16="http://schemas.microsoft.com/office/drawing/2014/main" val="2916241998"/>
                  </a:ext>
                </a:extLst>
              </a:tr>
              <a:tr h="370840">
                <a:tc>
                  <a:txBody>
                    <a:bodyPr/>
                    <a:lstStyle/>
                    <a:p>
                      <a:r>
                        <a:rPr lang="en-US" altLang="ja-JP" dirty="0"/>
                        <a:t>è</a:t>
                      </a:r>
                      <a:endParaRPr lang="en-US" dirty="0"/>
                    </a:p>
                  </a:txBody>
                  <a:tcPr/>
                </a:tc>
                <a:extLst>
                  <a:ext uri="{0D108BD9-81ED-4DB2-BD59-A6C34878D82A}">
                    <a16:rowId xmlns:a16="http://schemas.microsoft.com/office/drawing/2014/main" val="3944764796"/>
                  </a:ext>
                </a:extLst>
              </a:tr>
            </a:tbl>
          </a:graphicData>
        </a:graphic>
      </p:graphicFrame>
      <p:graphicFrame>
        <p:nvGraphicFramePr>
          <p:cNvPr id="7" name="Table 4">
            <a:extLst>
              <a:ext uri="{FF2B5EF4-FFF2-40B4-BE49-F238E27FC236}">
                <a16:creationId xmlns:a16="http://schemas.microsoft.com/office/drawing/2014/main" id="{142B84B2-F80C-4A1B-B0AE-B306752F59B8}"/>
              </a:ext>
            </a:extLst>
          </p:cNvPr>
          <p:cNvGraphicFramePr>
            <a:graphicFrameLocks/>
          </p:cNvGraphicFramePr>
          <p:nvPr>
            <p:extLst>
              <p:ext uri="{D42A27DB-BD31-4B8C-83A1-F6EECF244321}">
                <p14:modId xmlns:p14="http://schemas.microsoft.com/office/powerpoint/2010/main" val="4141425881"/>
              </p:ext>
            </p:extLst>
          </p:nvPr>
        </p:nvGraphicFramePr>
        <p:xfrm>
          <a:off x="5924301" y="4411980"/>
          <a:ext cx="1476632" cy="736600"/>
        </p:xfrm>
        <a:graphic>
          <a:graphicData uri="http://schemas.openxmlformats.org/drawingml/2006/table">
            <a:tbl>
              <a:tblPr firstRow="1" bandRow="1">
                <a:tableStyleId>{5C22544A-7EE6-4342-B048-85BDC9FD1C3A}</a:tableStyleId>
              </a:tblPr>
              <a:tblGrid>
                <a:gridCol w="1476632">
                  <a:extLst>
                    <a:ext uri="{9D8B030D-6E8A-4147-A177-3AD203B41FA5}">
                      <a16:colId xmlns:a16="http://schemas.microsoft.com/office/drawing/2014/main" val="697094014"/>
                    </a:ext>
                  </a:extLst>
                </a:gridCol>
              </a:tblGrid>
              <a:tr h="235436">
                <a:tc>
                  <a:txBody>
                    <a:bodyPr/>
                    <a:lstStyle/>
                    <a:p>
                      <a:r>
                        <a:rPr lang="en-US" altLang="ja-JP" dirty="0"/>
                        <a:t>full</a:t>
                      </a:r>
                      <a:endParaRPr lang="en-US" dirty="0"/>
                    </a:p>
                  </a:txBody>
                  <a:tcPr>
                    <a:solidFill>
                      <a:srgbClr val="92D050"/>
                    </a:solidFill>
                  </a:tcPr>
                </a:tc>
                <a:extLst>
                  <a:ext uri="{0D108BD9-81ED-4DB2-BD59-A6C34878D82A}">
                    <a16:rowId xmlns:a16="http://schemas.microsoft.com/office/drawing/2014/main" val="2916241998"/>
                  </a:ext>
                </a:extLst>
              </a:tr>
              <a:tr h="370840">
                <a:tc>
                  <a:txBody>
                    <a:bodyPr/>
                    <a:lstStyle/>
                    <a:p>
                      <a:r>
                        <a:rPr lang="en-US" altLang="ja-JP" dirty="0" err="1"/>
                        <a:t>bǎo</a:t>
                      </a:r>
                      <a:endParaRPr lang="en-US" dirty="0"/>
                    </a:p>
                  </a:txBody>
                  <a:tcPr/>
                </a:tc>
                <a:extLst>
                  <a:ext uri="{0D108BD9-81ED-4DB2-BD59-A6C34878D82A}">
                    <a16:rowId xmlns:a16="http://schemas.microsoft.com/office/drawing/2014/main" val="3944764796"/>
                  </a:ext>
                </a:extLst>
              </a:tr>
            </a:tbl>
          </a:graphicData>
        </a:graphic>
      </p:graphicFrame>
    </p:spTree>
    <p:extLst>
      <p:ext uri="{BB962C8B-B14F-4D97-AF65-F5344CB8AC3E}">
        <p14:creationId xmlns:p14="http://schemas.microsoft.com/office/powerpoint/2010/main" val="108616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7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333</TotalTime>
  <Words>643</Words>
  <Application>Microsoft Office PowerPoint</Application>
  <PresentationFormat>On-screen Show (4:3)</PresentationFormat>
  <Paragraphs>139</Paragraphs>
  <Slides>15</Slides>
  <Notes>0</Notes>
  <HiddenSlides>0</HiddenSlides>
  <MMClips>15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Georgia</vt:lpstr>
      <vt:lpstr>Trebuchet MS</vt:lpstr>
      <vt:lpstr>Wingdings 2</vt:lpstr>
      <vt:lpstr>Urban</vt:lpstr>
      <vt:lpstr>Cān tīng----Restaurant</vt:lpstr>
      <vt:lpstr>Chī shén me? Hē shén me?</vt:lpstr>
      <vt:lpstr>Huān yíng guāng lín!!!</vt:lpstr>
      <vt:lpstr>Chī shén me?</vt:lpstr>
      <vt:lpstr>Hē shén me?</vt:lpstr>
      <vt:lpstr>OK</vt:lpstr>
      <vt:lpstr>Nǐ de wǔ fàn zěn me yang?</vt:lpstr>
      <vt:lpstr>Xiǎng--think yào--want。</vt:lpstr>
      <vt:lpstr>hungry—è    full--bǎo</vt:lpstr>
      <vt:lpstr>…. Menu—cài dān</vt:lpstr>
      <vt:lpstr>Meal expressions</vt:lpstr>
      <vt:lpstr>Hǎo chī/hē。</vt:lpstr>
      <vt:lpstr>Taste—wèi dào。</vt:lpstr>
      <vt:lpstr>Smell  appetizing--xiāng</vt:lpstr>
      <vt:lpstr>A Restaurant in China</vt:lpstr>
    </vt:vector>
  </TitlesOfParts>
  <Company>SSC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Department</dc:creator>
  <cp:lastModifiedBy>Lyn ZHANG</cp:lastModifiedBy>
  <cp:revision>24</cp:revision>
  <dcterms:created xsi:type="dcterms:W3CDTF">2014-02-18T06:48:15Z</dcterms:created>
  <dcterms:modified xsi:type="dcterms:W3CDTF">2021-05-06T22:29:05Z</dcterms:modified>
</cp:coreProperties>
</file>