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89"/>
  </p:normalViewPr>
  <p:slideViewPr>
    <p:cSldViewPr snapToGrid="0" snapToObjects="1">
      <p:cViewPr varScale="1">
        <p:scale>
          <a:sx n="50" d="100"/>
          <a:sy n="50" d="100"/>
        </p:scale>
        <p:origin x="6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96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6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43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7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08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9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3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8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9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02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30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0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5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getty.edu/iris/5-food-icons-on-the-evolving-role-of-mexican-cuisine-in-la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8517B0-7781-7B42-BE76-4A6E9601C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16721"/>
            <a:ext cx="9144000" cy="11526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Food culture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1FC969-76C8-6446-A5EA-7C716AC16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36465"/>
            <a:ext cx="9144000" cy="646785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饮食文化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altLang="ja-JP" dirty="0" err="1">
                <a:solidFill>
                  <a:schemeClr val="bg1"/>
                </a:solidFill>
              </a:rPr>
              <a:t>Yǐn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 err="1">
                <a:solidFill>
                  <a:schemeClr val="bg1"/>
                </a:solidFill>
              </a:rPr>
              <a:t>shí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 err="1">
                <a:solidFill>
                  <a:schemeClr val="bg1"/>
                </a:solidFill>
              </a:rPr>
              <a:t>wén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 err="1">
                <a:solidFill>
                  <a:schemeClr val="bg1"/>
                </a:solidFill>
              </a:rPr>
              <a:t>huà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1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1CF91-BC4E-D746-8E33-EB503D60E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14" y="2031992"/>
            <a:ext cx="7509591" cy="4160520"/>
          </a:xfrm>
        </p:spPr>
        <p:txBody>
          <a:bodyPr>
            <a:normAutofit lnSpcReduction="10000"/>
          </a:bodyPr>
          <a:lstStyle/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中国的人口很多，所以中国人的饮食文化也非常不一样。</a:t>
            </a:r>
            <a:endParaRPr lang="en-AU" altLang="zh-CN" dirty="0"/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北面的人喜欢吃面条，他们也喜欢喝酒。夏天的时候，他们喜欢吃冷面，冬天的时候他们喜欢吃热汤面。北面的人喜欢辣的味道，酸的味道和咸的味道。</a:t>
            </a:r>
            <a:endParaRPr lang="en-AU" altLang="zh-CN" dirty="0"/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>
                <a:latin typeface="+mn-ea"/>
              </a:rPr>
              <a:t>南面的人更喜欢吃米饭。南面的人喜欢甜的味道。</a:t>
            </a:r>
            <a:endParaRPr lang="en-AU" altLang="zh-CN" dirty="0">
              <a:latin typeface="+mn-ea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>
                <a:latin typeface="+mn-ea"/>
              </a:rPr>
              <a:t>如果你可以喝酒，你更喜欢喝红酒还是白酒？</a:t>
            </a:r>
            <a:endParaRPr lang="en-AU" altLang="zh-CN" dirty="0">
              <a:latin typeface="+mn-ea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>
                <a:latin typeface="+mn-ea"/>
              </a:rPr>
              <a:t>你最喜欢什么味道的食物？</a:t>
            </a:r>
            <a:endParaRPr lang="en-US" dirty="0">
              <a:latin typeface="+mn-ea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D11F7C9-A6B2-8A4F-91FD-4037625F1B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831292"/>
              </p:ext>
            </p:extLst>
          </p:nvPr>
        </p:nvGraphicFramePr>
        <p:xfrm>
          <a:off x="7857731" y="242599"/>
          <a:ext cx="1807126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184870">
                <a:tc>
                  <a:txBody>
                    <a:bodyPr/>
                    <a:lstStyle/>
                    <a:p>
                      <a:r>
                        <a:rPr lang="en-US" dirty="0"/>
                        <a:t>culture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文化</a:t>
                      </a:r>
                      <a:r>
                        <a:rPr lang="en-US" altLang="ja-JP" dirty="0" err="1"/>
                        <a:t>wén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huà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pic>
        <p:nvPicPr>
          <p:cNvPr id="1026" name="Picture 2" descr="中国饮食文化专题：中国饮食文化史、特点、溯源、概论-第一星座网">
            <a:extLst>
              <a:ext uri="{FF2B5EF4-FFF2-40B4-BE49-F238E27FC236}">
                <a16:creationId xmlns:a16="http://schemas.microsoft.com/office/drawing/2014/main" id="{E12A4FA9-5573-E545-B7E9-AC9892B31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7" y="174784"/>
            <a:ext cx="4851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32C3EB9-A8BB-4A10-8F50-F4C570832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62460"/>
              </p:ext>
            </p:extLst>
          </p:nvPr>
        </p:nvGraphicFramePr>
        <p:xfrm>
          <a:off x="5789826" y="227537"/>
          <a:ext cx="1807126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food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饮食</a:t>
                      </a:r>
                      <a:r>
                        <a:rPr lang="en-US" altLang="ja-JP" dirty="0" err="1"/>
                        <a:t>yǐn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shí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21658B99-5BD6-469B-A5BF-C46C3778E1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33286"/>
              </p:ext>
            </p:extLst>
          </p:nvPr>
        </p:nvGraphicFramePr>
        <p:xfrm>
          <a:off x="9925637" y="228674"/>
          <a:ext cx="1807126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population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人口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C7705115-12ED-4A85-B991-AA442B2BB9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785330"/>
              </p:ext>
            </p:extLst>
          </p:nvPr>
        </p:nvGraphicFramePr>
        <p:xfrm>
          <a:off x="9925637" y="2128158"/>
          <a:ext cx="1807126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north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北面</a:t>
                      </a:r>
                      <a:r>
                        <a:rPr lang="en-US" altLang="ja-JP" dirty="0" err="1"/>
                        <a:t>běi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miàn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D412D773-554B-474F-91BD-A63840F08A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4583510"/>
              </p:ext>
            </p:extLst>
          </p:nvPr>
        </p:nvGraphicFramePr>
        <p:xfrm>
          <a:off x="9925637" y="4055080"/>
          <a:ext cx="1807126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noodles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面条</a:t>
                      </a:r>
                      <a:r>
                        <a:rPr lang="en-US" altLang="ja-JP" dirty="0" err="1"/>
                        <a:t>miàn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tiáo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34063DB6-5598-424B-B000-0B86B60322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5867036"/>
              </p:ext>
            </p:extLst>
          </p:nvPr>
        </p:nvGraphicFramePr>
        <p:xfrm>
          <a:off x="8102019" y="4076786"/>
          <a:ext cx="1807126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17434">
                <a:tc>
                  <a:txBody>
                    <a:bodyPr/>
                    <a:lstStyle/>
                    <a:p>
                      <a:r>
                        <a:rPr lang="en-US" dirty="0"/>
                        <a:t>To drink wine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喝酒</a:t>
                      </a:r>
                      <a:r>
                        <a:rPr lang="en-US" altLang="ja-JP" dirty="0" err="1"/>
                        <a:t>hé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jiǔ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E5C2111F-28B8-4183-8477-35E3746799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37472"/>
              </p:ext>
            </p:extLst>
          </p:nvPr>
        </p:nvGraphicFramePr>
        <p:xfrm>
          <a:off x="9925637" y="4976142"/>
          <a:ext cx="1807126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Cold noodles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冷面</a:t>
                      </a:r>
                      <a:r>
                        <a:rPr lang="en-US" altLang="ja-JP" dirty="0" err="1"/>
                        <a:t>lěng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miàn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674ACAFC-192A-4788-BF73-87F441B166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8813465"/>
              </p:ext>
            </p:extLst>
          </p:nvPr>
        </p:nvGraphicFramePr>
        <p:xfrm>
          <a:off x="9560008" y="3033694"/>
          <a:ext cx="2172755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755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different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不一样</a:t>
                      </a:r>
                      <a:r>
                        <a:rPr lang="en-US" altLang="ja-JP" dirty="0" err="1"/>
                        <a:t>bù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yí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yàng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C09E0EC0-5E82-4696-A8E3-B302D3145C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394824"/>
              </p:ext>
            </p:extLst>
          </p:nvPr>
        </p:nvGraphicFramePr>
        <p:xfrm>
          <a:off x="9925637" y="1218578"/>
          <a:ext cx="1807126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south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南面</a:t>
                      </a:r>
                      <a:r>
                        <a:rPr lang="en-US" altLang="ja-JP" dirty="0" err="1"/>
                        <a:t>nán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miàn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DD25DBFB-C3A9-431A-A497-DB16F76009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632956"/>
              </p:ext>
            </p:extLst>
          </p:nvPr>
        </p:nvGraphicFramePr>
        <p:xfrm>
          <a:off x="9925637" y="5897205"/>
          <a:ext cx="1807126" cy="774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403945">
                <a:tc>
                  <a:txBody>
                    <a:bodyPr/>
                    <a:lstStyle/>
                    <a:p>
                      <a:r>
                        <a:rPr lang="en-US" dirty="0"/>
                        <a:t>Noodle soup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汤面</a:t>
                      </a:r>
                      <a:r>
                        <a:rPr lang="en-US" altLang="ja-JP" dirty="0"/>
                        <a:t>tang </a:t>
                      </a:r>
                      <a:r>
                        <a:rPr lang="en-US" altLang="ja-JP" dirty="0" err="1"/>
                        <a:t>miàn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A69B35CB-1871-4EAC-8E3A-CB2F2A26CE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8661678"/>
              </p:ext>
            </p:extLst>
          </p:nvPr>
        </p:nvGraphicFramePr>
        <p:xfrm>
          <a:off x="8060167" y="4990678"/>
          <a:ext cx="1807126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Summer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夏天</a:t>
                      </a:r>
                      <a:r>
                        <a:rPr lang="en-US" altLang="ja-JP" dirty="0" err="1"/>
                        <a:t>xià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tiān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880DDB67-C07B-4536-9F0D-1217FFBD5B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3117467"/>
              </p:ext>
            </p:extLst>
          </p:nvPr>
        </p:nvGraphicFramePr>
        <p:xfrm>
          <a:off x="8060167" y="5897205"/>
          <a:ext cx="1807126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winter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冬天</a:t>
                      </a:r>
                      <a:r>
                        <a:rPr lang="en-US" altLang="ja-JP" dirty="0" err="1"/>
                        <a:t>dōng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tiān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61557608-D09C-48D2-A1FF-E23FEB5B7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1849"/>
            <a:ext cx="8158176" cy="515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58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The perfect entertainment snack">
            <a:extLst>
              <a:ext uri="{FF2B5EF4-FFF2-40B4-BE49-F238E27FC236}">
                <a16:creationId xmlns:a16="http://schemas.microsoft.com/office/drawing/2014/main" id="{21F92238-5899-47A6-97CF-49045DB909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D1B661-DC3B-CF46-B882-015714B2B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0750" y="1346268"/>
            <a:ext cx="7810500" cy="3125338"/>
          </a:xfrm>
        </p:spPr>
        <p:txBody>
          <a:bodyPr anchor="b">
            <a:normAutofit/>
          </a:bodyPr>
          <a:lstStyle/>
          <a:p>
            <a:pPr algn="ctr"/>
            <a:r>
              <a:rPr lang="en-US" sz="7200"/>
              <a:t>Festival</a:t>
            </a:r>
            <a:r>
              <a:rPr lang="zh-CN" altLang="en-US" sz="7200"/>
              <a:t> </a:t>
            </a:r>
            <a:r>
              <a:rPr lang="en-US" altLang="zh-CN" sz="7200"/>
              <a:t>and</a:t>
            </a:r>
            <a:r>
              <a:rPr lang="zh-CN" altLang="en-US" sz="7200"/>
              <a:t> </a:t>
            </a:r>
            <a:r>
              <a:rPr lang="en-US" sz="7200"/>
              <a:t>Food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37052E-3A32-8C43-9E23-B064D0513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9375" y="4471607"/>
            <a:ext cx="6953250" cy="862394"/>
          </a:xfrm>
        </p:spPr>
        <p:txBody>
          <a:bodyPr anchor="t">
            <a:normAutofit/>
          </a:bodyPr>
          <a:lstStyle/>
          <a:p>
            <a:pPr algn="ctr"/>
            <a:r>
              <a:rPr lang="en-US"/>
              <a:t>节日食物</a:t>
            </a:r>
          </a:p>
        </p:txBody>
      </p:sp>
    </p:spTree>
    <p:extLst>
      <p:ext uri="{BB962C8B-B14F-4D97-AF65-F5344CB8AC3E}">
        <p14:creationId xmlns:p14="http://schemas.microsoft.com/office/powerpoint/2010/main" val="3618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1CF91-BC4E-D746-8E33-EB503D60E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6120"/>
            <a:ext cx="6876245" cy="3070307"/>
          </a:xfrm>
        </p:spPr>
        <p:txBody>
          <a:bodyPr>
            <a:normAutofit fontScale="85000" lnSpcReduction="20000"/>
          </a:bodyPr>
          <a:lstStyle/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中国人有很多节日，也有很多节日食物。</a:t>
            </a:r>
            <a:endParaRPr lang="en-AU" altLang="zh-CN" dirty="0"/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中秋节是九月、十月的时候，人们喜欢吃月饼，看月亮。</a:t>
            </a:r>
            <a:endParaRPr lang="en-AU" altLang="zh-CN" dirty="0"/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春节是一月、二月的时候，春节是最大的节日。北面的人喜欢吃饺子，有很多不一样的饺子，有菜和肉的饺子。肉有牛肉、猪肉和羊肉，南面的人喜欢吃年糕。年糕是说：“你年年更高”。所以很多人都喜欢吃年糕。</a:t>
            </a:r>
            <a:endParaRPr lang="en-AU" altLang="zh-CN" dirty="0"/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端午节的时候，人们喜欢吃粽子。粽子是用米饭做的，很好吃。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D11F7C9-A6B2-8A4F-91FD-4037625F1B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249067"/>
              </p:ext>
            </p:extLst>
          </p:nvPr>
        </p:nvGraphicFramePr>
        <p:xfrm>
          <a:off x="7857731" y="242599"/>
          <a:ext cx="1807126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184870">
                <a:tc>
                  <a:txBody>
                    <a:bodyPr/>
                    <a:lstStyle/>
                    <a:p>
                      <a:r>
                        <a:rPr lang="en-US" dirty="0"/>
                        <a:t>food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食物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32C3EB9-A8BB-4A10-8F50-F4C570832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083904"/>
              </p:ext>
            </p:extLst>
          </p:nvPr>
        </p:nvGraphicFramePr>
        <p:xfrm>
          <a:off x="5789826" y="227537"/>
          <a:ext cx="1807126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Festival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节日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21658B99-5BD6-469B-A5BF-C46C3778E1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6891211"/>
              </p:ext>
            </p:extLst>
          </p:nvPr>
        </p:nvGraphicFramePr>
        <p:xfrm>
          <a:off x="9925637" y="228674"/>
          <a:ext cx="1807126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Spring festival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春节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C7705115-12ED-4A85-B991-AA442B2BB9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836051"/>
              </p:ext>
            </p:extLst>
          </p:nvPr>
        </p:nvGraphicFramePr>
        <p:xfrm>
          <a:off x="9925637" y="2191407"/>
          <a:ext cx="1807126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32068">
                <a:tc>
                  <a:txBody>
                    <a:bodyPr/>
                    <a:lstStyle/>
                    <a:p>
                      <a:r>
                        <a:rPr lang="en-US" dirty="0"/>
                        <a:t>Meat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肉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D412D773-554B-474F-91BD-A63840F08A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9690059"/>
              </p:ext>
            </p:extLst>
          </p:nvPr>
        </p:nvGraphicFramePr>
        <p:xfrm>
          <a:off x="9925637" y="3058310"/>
          <a:ext cx="1807126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lamb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羊肉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34063DB6-5598-424B-B000-0B86B60322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120882"/>
              </p:ext>
            </p:extLst>
          </p:nvPr>
        </p:nvGraphicFramePr>
        <p:xfrm>
          <a:off x="9925637" y="4009253"/>
          <a:ext cx="1807126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pork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猪肉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E5C2111F-28B8-4183-8477-35E3746799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6771662"/>
              </p:ext>
            </p:extLst>
          </p:nvPr>
        </p:nvGraphicFramePr>
        <p:xfrm>
          <a:off x="9964631" y="4915068"/>
          <a:ext cx="1807126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altLang="zh-CN" dirty="0"/>
                        <a:t>salt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咸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1FD315C9-2A95-452E-9CEE-7921FF5802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0598242"/>
              </p:ext>
            </p:extLst>
          </p:nvPr>
        </p:nvGraphicFramePr>
        <p:xfrm>
          <a:off x="9027084" y="1225373"/>
          <a:ext cx="2705679" cy="771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679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401086">
                <a:tc>
                  <a:txBody>
                    <a:bodyPr/>
                    <a:lstStyle/>
                    <a:p>
                      <a:r>
                        <a:rPr lang="en-US" dirty="0"/>
                        <a:t>Dragon boat Festival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端午节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DD25DBFB-C3A9-431A-A497-DB16F76009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9074887"/>
              </p:ext>
            </p:extLst>
          </p:nvPr>
        </p:nvGraphicFramePr>
        <p:xfrm>
          <a:off x="68548" y="5890846"/>
          <a:ext cx="1807126" cy="792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421530">
                <a:tc>
                  <a:txBody>
                    <a:bodyPr/>
                    <a:lstStyle/>
                    <a:p>
                      <a:r>
                        <a:rPr lang="en-US" dirty="0"/>
                        <a:t>Rice cake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年糕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744D24E0-9D23-48EE-9385-D9D9973D24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6907886"/>
              </p:ext>
            </p:extLst>
          </p:nvPr>
        </p:nvGraphicFramePr>
        <p:xfrm>
          <a:off x="1922561" y="5918690"/>
          <a:ext cx="1807126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Moon cake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月饼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E1A69DEB-95B1-4932-9ECC-9454B15AC7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387857"/>
              </p:ext>
            </p:extLst>
          </p:nvPr>
        </p:nvGraphicFramePr>
        <p:xfrm>
          <a:off x="3774464" y="5875589"/>
          <a:ext cx="1807126" cy="807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436787">
                <a:tc>
                  <a:txBody>
                    <a:bodyPr/>
                    <a:lstStyle/>
                    <a:p>
                      <a:r>
                        <a:rPr lang="en-US" dirty="0"/>
                        <a:t>Sweet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甜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6A5FD4E6-B188-4FF0-B815-90652E3D22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1237101"/>
              </p:ext>
            </p:extLst>
          </p:nvPr>
        </p:nvGraphicFramePr>
        <p:xfrm>
          <a:off x="5626367" y="5870660"/>
          <a:ext cx="2276759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759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moon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月亮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A69B35CB-1871-4EAC-8E3A-CB2F2A26CE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2034759"/>
              </p:ext>
            </p:extLst>
          </p:nvPr>
        </p:nvGraphicFramePr>
        <p:xfrm>
          <a:off x="7857731" y="5862601"/>
          <a:ext cx="2106900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00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Rice dumplings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粽子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44F3A1A0-7AD2-420C-BEFC-5E1490BC14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823664"/>
              </p:ext>
            </p:extLst>
          </p:nvPr>
        </p:nvGraphicFramePr>
        <p:xfrm>
          <a:off x="9964631" y="5815214"/>
          <a:ext cx="1807126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米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pic>
        <p:nvPicPr>
          <p:cNvPr id="2" name="Picture 2" descr="中国传统节日春节PPT模板- 春节PPT模板- 浩扬PPT模板城">
            <a:extLst>
              <a:ext uri="{FF2B5EF4-FFF2-40B4-BE49-F238E27FC236}">
                <a16:creationId xmlns:a16="http://schemas.microsoft.com/office/drawing/2014/main" id="{66536D99-DB03-47C1-A4D9-5E33D442A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34"/>
            <a:ext cx="3774464" cy="211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37F340A-3546-4BA0-9CA5-F4E03C4DF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8256"/>
            <a:ext cx="8036778" cy="4678470"/>
          </a:xfrm>
          <a:prstGeom prst="rect">
            <a:avLst/>
          </a:prstGeom>
        </p:spPr>
      </p:pic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674ACAFC-192A-4788-BF73-87F441B166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340621"/>
              </p:ext>
            </p:extLst>
          </p:nvPr>
        </p:nvGraphicFramePr>
        <p:xfrm>
          <a:off x="6504681" y="1192190"/>
          <a:ext cx="2406500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6500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Mid-autumn festival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中秋节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520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ACDCC-76AF-4FD9-96DF-C26BADB9D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Topics about food and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CB32B-865A-4F75-B639-20D03C8FB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你觉得中国的饮食文化是什么？</a:t>
            </a:r>
            <a:endParaRPr lang="en-AU" altLang="zh-CN" dirty="0"/>
          </a:p>
          <a:p>
            <a:r>
              <a:rPr lang="zh-CN" altLang="en-US" dirty="0"/>
              <a:t>你知道中国有哪些节日食物？</a:t>
            </a:r>
            <a:endParaRPr lang="en-AU" altLang="zh-CN" dirty="0"/>
          </a:p>
          <a:p>
            <a:r>
              <a:rPr lang="zh-CN" altLang="en-US" dirty="0"/>
              <a:t>中国的南面和北面，有什么不同的食物？</a:t>
            </a:r>
            <a:endParaRPr lang="en-AU" altLang="zh-CN" dirty="0"/>
          </a:p>
          <a:p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BF7C8F-7D0A-4937-89CE-2796A8970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22" y="1596041"/>
            <a:ext cx="10036062" cy="416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06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E3CF49-242B-4A3B-B61E-39D029453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279174" cy="253400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AF300-2074-4FA3-BF5C-472E314C6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524" y="2342811"/>
            <a:ext cx="8056179" cy="3567173"/>
          </a:xfrm>
        </p:spPr>
        <p:txBody>
          <a:bodyPr anchor="ctr">
            <a:normAutofit fontScale="92500" lnSpcReduction="20000"/>
          </a:bodyPr>
          <a:lstStyle/>
          <a:p>
            <a:r>
              <a:rPr lang="zh-CN" altLang="en-US" sz="2400" dirty="0"/>
              <a:t>请老人坐，请老人吃菜吃饭，请老人喝酒，年轻人要等一等。</a:t>
            </a:r>
            <a:endParaRPr lang="en-AU" altLang="zh-CN" sz="2400" dirty="0"/>
          </a:p>
          <a:p>
            <a:r>
              <a:rPr lang="zh-CN" altLang="en-US" sz="2400" dirty="0"/>
              <a:t>一家人吃四个菜，每个人都有一个米饭。你可以吃我的菜，我也可以吃你的菜。</a:t>
            </a:r>
            <a:endParaRPr lang="en-AU" altLang="zh-CN" sz="2400" dirty="0"/>
          </a:p>
          <a:p>
            <a:r>
              <a:rPr lang="zh-CN" altLang="en-US" sz="2400" dirty="0"/>
              <a:t>如果不是你请人吃饭，你要等一等，看你要坐在哪里。</a:t>
            </a:r>
            <a:endParaRPr lang="en-AU" altLang="zh-CN" sz="2400" dirty="0"/>
          </a:p>
          <a:p>
            <a:r>
              <a:rPr lang="zh-CN" altLang="en-US" sz="2400" dirty="0"/>
              <a:t>如果是你请人吃饭，你要想一想，这是门，这是桌子，我坐在这里，我最好，最特别的朋友坐在这里，我一般的朋友坐在那里。</a:t>
            </a:r>
            <a:endParaRPr lang="en-AU" altLang="zh-CN" sz="2400" dirty="0"/>
          </a:p>
          <a:p>
            <a:r>
              <a:rPr lang="zh-CN" altLang="en-US" sz="2400" dirty="0"/>
              <a:t>不可以用筷子打人。这样非常不好；这是你的米饭，筷子也不可以这样，因为这是给死人的米饭。在日本和韩国这样都不好。他们都觉得这是给死人的米饭。</a:t>
            </a:r>
            <a:endParaRPr lang="en-AU" altLang="zh-CN" sz="2400" dirty="0"/>
          </a:p>
        </p:txBody>
      </p:sp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EF1220DD-D59E-4E2E-B709-17D3B9A802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7784264"/>
              </p:ext>
            </p:extLst>
          </p:nvPr>
        </p:nvGraphicFramePr>
        <p:xfrm>
          <a:off x="10375611" y="1712233"/>
          <a:ext cx="1807126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32068">
                <a:tc>
                  <a:txBody>
                    <a:bodyPr/>
                    <a:lstStyle/>
                    <a:p>
                      <a:r>
                        <a:rPr lang="en-US" altLang="zh-CN" dirty="0"/>
                        <a:t>meal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用餐</a:t>
                      </a:r>
                      <a:r>
                        <a:rPr lang="en-US" altLang="ja-JP" dirty="0" err="1"/>
                        <a:t>yòng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cān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E4292C74-3348-445D-9BFA-B59B939E31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9797109"/>
              </p:ext>
            </p:extLst>
          </p:nvPr>
        </p:nvGraphicFramePr>
        <p:xfrm>
          <a:off x="10391702" y="2530575"/>
          <a:ext cx="1807126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33698">
                <a:tc>
                  <a:txBody>
                    <a:bodyPr/>
                    <a:lstStyle/>
                    <a:p>
                      <a:r>
                        <a:rPr lang="en-US" altLang="zh-CN" dirty="0"/>
                        <a:t>manners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礼仪</a:t>
                      </a:r>
                      <a:r>
                        <a:rPr lang="en-US" altLang="ja-JP" dirty="0" err="1"/>
                        <a:t>lǐ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yí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0" name="Table 4">
            <a:extLst>
              <a:ext uri="{FF2B5EF4-FFF2-40B4-BE49-F238E27FC236}">
                <a16:creationId xmlns:a16="http://schemas.microsoft.com/office/drawing/2014/main" id="{91EAE355-5001-414F-ADA4-C03CB92F4D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7376528"/>
              </p:ext>
            </p:extLst>
          </p:nvPr>
        </p:nvGraphicFramePr>
        <p:xfrm>
          <a:off x="10384874" y="3387117"/>
          <a:ext cx="1807126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32068">
                <a:tc>
                  <a:txBody>
                    <a:bodyPr/>
                    <a:lstStyle/>
                    <a:p>
                      <a:r>
                        <a:rPr lang="en-US" altLang="zh-CN" dirty="0"/>
                        <a:t>chopsticks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筷子</a:t>
                      </a:r>
                      <a:r>
                        <a:rPr lang="en-US" altLang="ja-JP" dirty="0" err="1"/>
                        <a:t>kuài</a:t>
                      </a:r>
                      <a:r>
                        <a:rPr lang="ja-JP" altLang="en-US" dirty="0"/>
                        <a:t> </a:t>
                      </a:r>
                      <a:r>
                        <a:rPr lang="en-US" altLang="ja-JP" dirty="0"/>
                        <a:t>zi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1" name="Table 4">
            <a:extLst>
              <a:ext uri="{FF2B5EF4-FFF2-40B4-BE49-F238E27FC236}">
                <a16:creationId xmlns:a16="http://schemas.microsoft.com/office/drawing/2014/main" id="{D7C53AC8-BEAD-46BC-B6E1-F0E04D2D34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474431"/>
              </p:ext>
            </p:extLst>
          </p:nvPr>
        </p:nvGraphicFramePr>
        <p:xfrm>
          <a:off x="10378018" y="5062892"/>
          <a:ext cx="1807126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63625">
                <a:tc>
                  <a:txBody>
                    <a:bodyPr/>
                    <a:lstStyle/>
                    <a:p>
                      <a:r>
                        <a:rPr lang="en-US" altLang="zh-CN" dirty="0"/>
                        <a:t>This way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这样</a:t>
                      </a:r>
                      <a:r>
                        <a:rPr lang="en-US" altLang="ja-JP" dirty="0" err="1"/>
                        <a:t>zhè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yàng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2" name="Table 4">
            <a:extLst>
              <a:ext uri="{FF2B5EF4-FFF2-40B4-BE49-F238E27FC236}">
                <a16:creationId xmlns:a16="http://schemas.microsoft.com/office/drawing/2014/main" id="{43C89372-72D1-44AA-AD91-80D4F56761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2290508"/>
              </p:ext>
            </p:extLst>
          </p:nvPr>
        </p:nvGraphicFramePr>
        <p:xfrm>
          <a:off x="10372758" y="4222053"/>
          <a:ext cx="1807126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63625">
                <a:tc>
                  <a:txBody>
                    <a:bodyPr/>
                    <a:lstStyle/>
                    <a:p>
                      <a:r>
                        <a:rPr lang="en-US" altLang="ja-JP" dirty="0"/>
                        <a:t>wait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等</a:t>
                      </a:r>
                      <a:r>
                        <a:rPr lang="en-US" altLang="ja-JP" dirty="0" err="1"/>
                        <a:t>děng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3" name="Table 4">
            <a:extLst>
              <a:ext uri="{FF2B5EF4-FFF2-40B4-BE49-F238E27FC236}">
                <a16:creationId xmlns:a16="http://schemas.microsoft.com/office/drawing/2014/main" id="{8A460EA9-0C76-4156-AC7D-976DCD0DD9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8890142"/>
              </p:ext>
            </p:extLst>
          </p:nvPr>
        </p:nvGraphicFramePr>
        <p:xfrm>
          <a:off x="10372758" y="5894734"/>
          <a:ext cx="1807126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63625">
                <a:tc>
                  <a:txBody>
                    <a:bodyPr/>
                    <a:lstStyle/>
                    <a:p>
                      <a:r>
                        <a:rPr lang="en-US" altLang="zh-CN" dirty="0"/>
                        <a:t>Hit</a:t>
                      </a:r>
                      <a:r>
                        <a:rPr lang="en-AU" altLang="zh-CN" dirty="0"/>
                        <a:t>/</a:t>
                      </a:r>
                      <a:r>
                        <a:rPr lang="en-US" altLang="zh-CN" dirty="0"/>
                        <a:t>play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打</a:t>
                      </a:r>
                      <a:r>
                        <a:rPr lang="en-US" altLang="ja-JP" dirty="0" err="1"/>
                        <a:t>dǎ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2E85B72-82E5-4A9C-909A-411FC9632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06" y="1119352"/>
            <a:ext cx="9094342" cy="57047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AD6DAF-F260-44D4-9D10-EA56ECCA8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07" y="5412957"/>
            <a:ext cx="9218600" cy="1387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6D0DA3-076D-4374-9DDE-174DB569C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106" y="4884609"/>
            <a:ext cx="8894616" cy="129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90311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412724"/>
      </a:dk2>
      <a:lt2>
        <a:srgbClr val="E7E2E8"/>
      </a:lt2>
      <a:accent1>
        <a:srgbClr val="34B821"/>
      </a:accent1>
      <a:accent2>
        <a:srgbClr val="6AB414"/>
      </a:accent2>
      <a:accent3>
        <a:srgbClr val="A0A61D"/>
      </a:accent3>
      <a:accent4>
        <a:srgbClr val="D58E17"/>
      </a:accent4>
      <a:accent5>
        <a:srgbClr val="E75129"/>
      </a:accent5>
      <a:accent6>
        <a:srgbClr val="D5173F"/>
      </a:accent6>
      <a:hlink>
        <a:srgbClr val="BD6C3C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727</Words>
  <Application>Microsoft Office PowerPoint</Application>
  <PresentationFormat>Widescreen</PresentationFormat>
  <Paragraphs>89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BrushVTI</vt:lpstr>
      <vt:lpstr>Food culture</vt:lpstr>
      <vt:lpstr>PowerPoint Presentation</vt:lpstr>
      <vt:lpstr>Festival and Food</vt:lpstr>
      <vt:lpstr>PowerPoint Presentation</vt:lpstr>
      <vt:lpstr>Topics about food and culture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culture</dc:title>
  <dc:creator>Yongmei Zhang</dc:creator>
  <cp:lastModifiedBy>Lyn ZHANG</cp:lastModifiedBy>
  <cp:revision>25</cp:revision>
  <cp:lastPrinted>2021-03-11T22:04:51Z</cp:lastPrinted>
  <dcterms:created xsi:type="dcterms:W3CDTF">2021-03-11T20:50:41Z</dcterms:created>
  <dcterms:modified xsi:type="dcterms:W3CDTF">2021-12-06T21:47:18Z</dcterms:modified>
</cp:coreProperties>
</file>