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7" r:id="rId4"/>
    <p:sldId id="257" r:id="rId5"/>
    <p:sldId id="258" r:id="rId6"/>
    <p:sldId id="259" r:id="rId7"/>
    <p:sldId id="268" r:id="rId8"/>
    <p:sldId id="26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42FD5-82D6-423E-A03D-827E0BF477F2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7023-5CDA-44FA-A53F-A475E2821D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3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29%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C7023-5CDA-44FA-A53F-A475E2821D9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2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56%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C7023-5CDA-44FA-A53F-A475E2821D9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96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06B8-1B2E-4AAB-96E7-F40E00E0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199AD-429C-4437-9B13-F8CC746D3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7E7EB-180D-46A7-94FA-74907E52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61F4B-2908-4CBE-8C73-507CF285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0FBF-AAF5-438F-A6ED-947ED71F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5D50-F45C-4673-A233-E399F352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8D25C-5EE9-411A-A558-0320C3B4A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EAA1-2D74-4D7A-9C2E-4F0FDA84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3372-4512-4098-8A80-32923C1E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4CAA-2697-4F63-B49B-CDDF6578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96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60019-18AF-4CF4-A1DE-0E97122BA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30BE6-79FF-425E-8D86-7DEB72D91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CEC9-D326-49F7-BFF6-8469E1EE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8BAF-7681-48B6-89F3-38B9BC4B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99D01-4982-43DB-B554-0FA1BB5F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2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F56-E91E-4C75-8708-682E62C2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3F41-710E-44C8-803E-C9A0558E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AC0A-823A-4F79-B88E-D189AD01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9F105-E7E0-4BE3-8D98-2AC7EBA4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0B34-2989-4F21-B35D-9CD53A2A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95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9A16-DE1C-49B1-B0E2-6A98331F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4614A-0BA4-4DE2-9509-5F6A9619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5DA4-AC4D-4DE3-941C-37A876C4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8D008-C8BC-41FE-992C-8F32937B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F5E6-C932-4467-AA86-6793E521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8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B442-6D19-432E-B245-AD62DF4E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092A-0FCE-4E55-9703-6AE4C842A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BFBCA-FC47-4012-9D05-7977CE8C5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B800E-0B5A-4124-9250-35581363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27BBE-6692-4841-B8F5-B2787EDB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F998D-B491-4187-93BB-F596EF33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8A0E-317A-4655-A604-C999FCEC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6A07E-37DB-4071-B51D-A222FC37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1C5B1-7E22-42AF-A64E-802C6AC0C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FD247-A34C-4B9C-AC1E-4E45A8F73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D8894-4A17-4F05-A184-B2162442C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F3E51-6085-4A77-BA7E-1665BEAD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6FB4F-E870-4499-9DE3-74B67D7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74D46-2915-4F7A-96C1-CD6A100D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50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86E2-CB50-40E4-A1D2-F1C8E65C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7E59B-FBB4-4D48-9669-DF13DBDD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6BE70-B682-48C9-83EC-8BF62874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9F646-15AB-44D7-984B-86355A9B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3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5D49C-810B-4578-9788-1B552C8A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FC823-8B06-47EA-819E-D392542F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B81-0567-4292-BD1E-65324BF8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8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4258-B8A6-490E-A3AF-3232209B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5B90-2497-4B6C-9CA5-FDC922EE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886CF-69FE-4CA5-926A-1FD32FAD3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DAEAD-BBA8-4490-ACDF-142216C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53C02-F8C0-4C4D-8479-060A2A99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550A-881A-4FBC-93BE-D77C4521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66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0C76-5EF2-4B8C-9706-1FBBAA46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53797-CDC1-47C7-BDD2-EDD338134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B4211-211E-4152-8813-3F05D117E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B64C1-518F-44DA-911C-9D049149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67670-303C-428E-A824-103D3CBE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2729B-FE5F-4ED9-A66E-DE575544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5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sbooks.rampages.us/msw-research/chapter/14-univariate-analysi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27133-06EE-4C33-99F1-94B96B1D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B9032-CC47-4F1B-9F8E-0EA26476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983D6-CC05-4764-822B-7F49FA73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147EE-0265-4600-A1A6-BA079D9914DE}" type="datetimeFigureOut">
              <a:rPr lang="en-AU" smtClean="0"/>
              <a:t>15/12/2021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4677-C205-4743-B9C7-A66F8F0E8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915A-0678-4AF7-AC1B-990C19AE5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49A5-A5B6-48BB-9692-BD62EFD71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5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pressbooks.rampages.us/msw-research/chapter/14-univariate-analys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pressbooks.rampages.us/msw-research/chapter/14-univariate-analysi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rampages.us/msw-research/chapter/14-univariate-analys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2D74-2FAF-4100-B4D1-C3F2B6CDD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Univariate Data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23CCD-1CBC-4C82-ADF0-921841B87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Past Exam 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08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7961"/>
          </a:xfrm>
        </p:spPr>
        <p:txBody>
          <a:bodyPr/>
          <a:lstStyle/>
          <a:p>
            <a:r>
              <a:rPr lang="en-US" dirty="0"/>
              <a:t>2016 Exam 2 Q1d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737961"/>
            <a:ext cx="12162972" cy="4351338"/>
          </a:xfrm>
        </p:spPr>
        <p:txBody>
          <a:bodyPr/>
          <a:lstStyle/>
          <a:p>
            <a:r>
              <a:rPr lang="en-US" dirty="0"/>
              <a:t>The dot plot below shows the distribution of daily rainfall, in </a:t>
            </a:r>
            <a:r>
              <a:rPr lang="en-US" dirty="0" err="1"/>
              <a:t>millimetres</a:t>
            </a:r>
            <a:r>
              <a:rPr lang="en-US" dirty="0"/>
              <a:t>, at a weather station for 30 days in September.</a:t>
            </a:r>
          </a:p>
          <a:p>
            <a:r>
              <a:rPr lang="en-US" dirty="0"/>
              <a:t> Use the grid below to construct a histogram that displays the distribution of daily rainfall for the month of September. Use interval widths of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with the first </a:t>
            </a:r>
            <a:r>
              <a:rPr lang="en-US" dirty="0">
                <a:solidFill>
                  <a:srgbClr val="FF0000"/>
                </a:solidFill>
              </a:rPr>
              <a:t>interval</a:t>
            </a:r>
            <a:r>
              <a:rPr lang="en-US" dirty="0"/>
              <a:t> starting at 0.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A7C4E-AA27-4274-878B-010DDDC95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277" y="2980219"/>
            <a:ext cx="4934639" cy="269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2671-7772-45C2-A5ED-EA31EFE28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29131"/>
            <a:ext cx="6716961" cy="2998129"/>
          </a:xfrm>
          <a:prstGeom prst="rect">
            <a:avLst/>
          </a:prstGeom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1A89E2D-552C-487F-BF7E-0F40236F3D79}"/>
              </a:ext>
            </a:extLst>
          </p:cNvPr>
          <p:cNvSpPr/>
          <p:nvPr/>
        </p:nvSpPr>
        <p:spPr>
          <a:xfrm>
            <a:off x="1081825" y="3079791"/>
            <a:ext cx="579550" cy="22228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FF01C42F-9F3C-4ED8-846F-CFEDB98A6447}"/>
              </a:ext>
            </a:extLst>
          </p:cNvPr>
          <p:cNvSpPr/>
          <p:nvPr/>
        </p:nvSpPr>
        <p:spPr>
          <a:xfrm>
            <a:off x="1661375" y="4997003"/>
            <a:ext cx="579550" cy="30563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9734EB7-4AFF-4059-8356-C5BAE28DEC16}"/>
              </a:ext>
            </a:extLst>
          </p:cNvPr>
          <p:cNvSpPr/>
          <p:nvPr/>
        </p:nvSpPr>
        <p:spPr>
          <a:xfrm>
            <a:off x="2833354" y="5009882"/>
            <a:ext cx="579550" cy="30563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25AF7DC-1BA4-4127-AA07-33795CE34811}"/>
              </a:ext>
            </a:extLst>
          </p:cNvPr>
          <p:cNvSpPr/>
          <p:nvPr/>
        </p:nvSpPr>
        <p:spPr>
          <a:xfrm>
            <a:off x="4584883" y="5203064"/>
            <a:ext cx="579550" cy="1089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CEEEEFA1-EBB9-4D17-AACA-0DB47E713583}"/>
              </a:ext>
            </a:extLst>
          </p:cNvPr>
          <p:cNvSpPr/>
          <p:nvPr/>
        </p:nvSpPr>
        <p:spPr>
          <a:xfrm>
            <a:off x="5743983" y="5102177"/>
            <a:ext cx="579550" cy="2098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0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57" y="0"/>
            <a:ext cx="8450943" cy="712712"/>
          </a:xfrm>
        </p:spPr>
        <p:txBody>
          <a:bodyPr/>
          <a:lstStyle/>
          <a:p>
            <a:r>
              <a:rPr lang="en-US" dirty="0"/>
              <a:t>Outliers are valid max/min points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000DB-C87C-4B14-AE47-EB008FE5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20" y="959389"/>
            <a:ext cx="8751052" cy="53238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93CEB3-AC1B-4AF3-B3B7-B55E8FD00998}"/>
              </a:ext>
            </a:extLst>
          </p:cNvPr>
          <p:cNvCxnSpPr>
            <a:cxnSpLocks/>
          </p:cNvCxnSpPr>
          <p:nvPr/>
        </p:nvCxnSpPr>
        <p:spPr>
          <a:xfrm flipH="1">
            <a:off x="1886857" y="3429000"/>
            <a:ext cx="319314" cy="2394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467A06-F9E5-45EB-91AE-600E0211FFA9}"/>
              </a:ext>
            </a:extLst>
          </p:cNvPr>
          <p:cNvCxnSpPr>
            <a:cxnSpLocks/>
          </p:cNvCxnSpPr>
          <p:nvPr/>
        </p:nvCxnSpPr>
        <p:spPr>
          <a:xfrm>
            <a:off x="9413145" y="3429000"/>
            <a:ext cx="265359" cy="285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dirty="0"/>
              <a:t>2017 exam 1 Question 2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" y="681037"/>
            <a:ext cx="12189296" cy="4351338"/>
          </a:xfrm>
        </p:spPr>
        <p:txBody>
          <a:bodyPr/>
          <a:lstStyle/>
          <a:p>
            <a:r>
              <a:rPr lang="en-US" dirty="0"/>
              <a:t>The boxplot below shows the distribution of the forearm circumference, in </a:t>
            </a:r>
            <a:r>
              <a:rPr lang="en-US" dirty="0" err="1"/>
              <a:t>centimetres</a:t>
            </a:r>
            <a:r>
              <a:rPr lang="en-US" dirty="0"/>
              <a:t>, of 252 people.</a:t>
            </a:r>
          </a:p>
          <a:p>
            <a:r>
              <a:rPr lang="en-US" dirty="0"/>
              <a:t>The five-number summary for the forearm circumference of these 252 people is closest to</a:t>
            </a:r>
          </a:p>
          <a:p>
            <a:pPr marL="0" indent="0">
              <a:buNone/>
            </a:pPr>
            <a:r>
              <a:rPr lang="en-US" dirty="0"/>
              <a:t>A.	 21, 27.4, 28.7, 30, 34</a:t>
            </a:r>
          </a:p>
          <a:p>
            <a:pPr marL="0" indent="0">
              <a:buNone/>
            </a:pPr>
            <a:r>
              <a:rPr lang="en-US" dirty="0"/>
              <a:t>B.	 21, 27.4, 28.7, 30, 35.9</a:t>
            </a:r>
          </a:p>
          <a:p>
            <a:pPr marL="0" indent="0">
              <a:buNone/>
            </a:pPr>
            <a:r>
              <a:rPr lang="en-US" dirty="0"/>
              <a:t>C.	 24.5, 27.4, 28.7, 30, 34</a:t>
            </a:r>
          </a:p>
          <a:p>
            <a:pPr marL="0" indent="0">
              <a:buNone/>
            </a:pPr>
            <a:r>
              <a:rPr lang="en-US" dirty="0"/>
              <a:t>D.	 24.5, 27.4, 28.7, 30, 35.9</a:t>
            </a:r>
          </a:p>
          <a:p>
            <a:pPr marL="0" indent="0">
              <a:buNone/>
            </a:pPr>
            <a:r>
              <a:rPr lang="en-US" dirty="0"/>
              <a:t>E. 	 24.5, 27.4, 28.7, 30, 36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1BB8E-69D3-4A75-AC57-82A9BE497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971" y="2046472"/>
            <a:ext cx="6630325" cy="3839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8A0597-2E9E-426C-A44C-F4850569ABDA}"/>
              </a:ext>
            </a:extLst>
          </p:cNvPr>
          <p:cNvSpPr txBox="1"/>
          <p:nvPr/>
        </p:nvSpPr>
        <p:spPr>
          <a:xfrm>
            <a:off x="4715167" y="2495316"/>
            <a:ext cx="2007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2%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58%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38%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2%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0%</a:t>
            </a:r>
            <a:endParaRPr lang="en-AU" sz="26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0E9B0D-DF19-4A97-921A-ADD807FC7F15}"/>
              </a:ext>
            </a:extLst>
          </p:cNvPr>
          <p:cNvSpPr/>
          <p:nvPr/>
        </p:nvSpPr>
        <p:spPr>
          <a:xfrm>
            <a:off x="29028" y="3026485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018"/>
          </a:xfrm>
        </p:spPr>
        <p:txBody>
          <a:bodyPr/>
          <a:lstStyle/>
          <a:p>
            <a:r>
              <a:rPr lang="en-US" dirty="0"/>
              <a:t>2018 NHT Exam 2 Q1b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FBEE1-79EE-4D16-9F73-4441585A2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93509"/>
                <a:ext cx="12192000" cy="5373461"/>
              </a:xfrm>
            </p:spPr>
            <p:txBody>
              <a:bodyPr/>
              <a:lstStyle/>
              <a:p>
                <a:r>
                  <a:rPr lang="en-US" dirty="0"/>
                  <a:t>The dot plot and boxplot below display the distribution of skull length, in </a:t>
                </a:r>
                <a:r>
                  <a:rPr lang="en-US" dirty="0" err="1"/>
                  <a:t>millimetres</a:t>
                </a:r>
                <a:r>
                  <a:rPr lang="en-US" dirty="0"/>
                  <a:t>, for a sample of the same species of bird.</a:t>
                </a:r>
              </a:p>
              <a:p>
                <a:r>
                  <a:rPr lang="en-US" dirty="0"/>
                  <a:t> Use information from the plots above to </a:t>
                </a:r>
                <a:r>
                  <a:rPr lang="en-US" dirty="0">
                    <a:solidFill>
                      <a:srgbClr val="FF0000"/>
                    </a:solidFill>
                  </a:rPr>
                  <a:t>show</a:t>
                </a:r>
                <a:r>
                  <a:rPr lang="en-US" dirty="0"/>
                  <a:t> why the bird with a skull length of </a:t>
                </a:r>
                <a:r>
                  <a:rPr lang="en-US" dirty="0">
                    <a:solidFill>
                      <a:srgbClr val="FF0000"/>
                    </a:solidFill>
                  </a:rPr>
                  <a:t>33.5 mm</a:t>
                </a:r>
                <a:r>
                  <a:rPr lang="en-US" dirty="0"/>
                  <a:t> is not plotted as an outlier in the boxplot.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 31.6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=30.3</a:t>
                </a:r>
              </a:p>
              <a:p>
                <a:r>
                  <a:rPr lang="en-US" dirty="0"/>
                  <a:t>IQR=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/>
                  <a:t>= 1.3</a:t>
                </a:r>
              </a:p>
              <a:p>
                <a:r>
                  <a:rPr lang="en-AU" dirty="0"/>
                  <a:t>Upper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/>
                  <a:t>+1.5*IQR=31.6+1.5*1.3</a:t>
                </a:r>
              </a:p>
              <a:p>
                <a:r>
                  <a:rPr lang="en-AU" dirty="0"/>
                  <a:t>=33.55</a:t>
                </a:r>
              </a:p>
              <a:p>
                <a:r>
                  <a:rPr lang="en-AU" dirty="0"/>
                  <a:t>33.5&lt;33.55</a:t>
                </a:r>
              </a:p>
              <a:p>
                <a:r>
                  <a:rPr lang="en-AU" dirty="0"/>
                  <a:t>33.5 is not an outlier.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FBEE1-79EE-4D16-9F73-4441585A2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3509"/>
                <a:ext cx="12192000" cy="5373461"/>
              </a:xfrm>
              <a:blipFill>
                <a:blip r:embed="rId4"/>
                <a:stretch>
                  <a:fillRect l="-900" t="-1930" r="-10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6200F0-61F0-470C-A7CF-CCB53E7B2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687" y="2694649"/>
            <a:ext cx="5534797" cy="3372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A9BB2-C2DD-4888-B6AC-C08E104AD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32" y="5477898"/>
            <a:ext cx="4622023" cy="1282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291F7E-819F-4E4F-B914-0CC4B34BB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703" y="4838915"/>
            <a:ext cx="2857525" cy="1748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921C25-F206-41B0-9111-3840CEC9034C}"/>
              </a:ext>
            </a:extLst>
          </p:cNvPr>
          <p:cNvCxnSpPr>
            <a:cxnSpLocks/>
          </p:cNvCxnSpPr>
          <p:nvPr/>
        </p:nvCxnSpPr>
        <p:spPr>
          <a:xfrm flipH="1">
            <a:off x="3468650" y="5415190"/>
            <a:ext cx="319314" cy="2394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871C7A-DC9B-4F17-86C5-64A8599B9637}"/>
              </a:ext>
            </a:extLst>
          </p:cNvPr>
          <p:cNvCxnSpPr>
            <a:cxnSpLocks/>
          </p:cNvCxnSpPr>
          <p:nvPr/>
        </p:nvCxnSpPr>
        <p:spPr>
          <a:xfrm>
            <a:off x="5964906" y="5335021"/>
            <a:ext cx="265359" cy="285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2475"/>
          </a:xfrm>
        </p:spPr>
        <p:txBody>
          <a:bodyPr/>
          <a:lstStyle/>
          <a:p>
            <a:r>
              <a:rPr lang="en-US" dirty="0"/>
              <a:t>2019 NHT Exam 1 Q5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FBEE1-79EE-4D16-9F73-4441585A2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2475"/>
                <a:ext cx="12192000" cy="51693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birth weights of a large population of babies are approximately </a:t>
                </a:r>
                <a:r>
                  <a:rPr lang="en-US" dirty="0">
                    <a:solidFill>
                      <a:srgbClr val="FF0000"/>
                    </a:solidFill>
                  </a:rPr>
                  <a:t>normally distributed </a:t>
                </a:r>
                <a:r>
                  <a:rPr lang="en-US" dirty="0"/>
                  <a:t>with a </a:t>
                </a:r>
                <a:r>
                  <a:rPr lang="en-US" dirty="0">
                    <a:solidFill>
                      <a:srgbClr val="FF0000"/>
                    </a:solidFill>
                  </a:rPr>
                  <a:t>mean of 3300 g and a standard deviation of 550 g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baby selected at random from this population has a </a:t>
                </a:r>
                <a:r>
                  <a:rPr lang="en-US" dirty="0" err="1"/>
                  <a:t>standardised</a:t>
                </a:r>
                <a:r>
                  <a:rPr lang="en-US" dirty="0"/>
                  <a:t> weight of </a:t>
                </a:r>
                <a:r>
                  <a:rPr lang="en-US" dirty="0">
                    <a:solidFill>
                      <a:srgbClr val="FF0000"/>
                    </a:solidFill>
                  </a:rPr>
                  <a:t>z = – 0.75</a:t>
                </a:r>
              </a:p>
              <a:p>
                <a:r>
                  <a:rPr lang="en-US" dirty="0"/>
                  <a:t>Which one of the following calculations will result in the actual birth weight of this baby?</a:t>
                </a:r>
              </a:p>
              <a:p>
                <a:r>
                  <a:rPr lang="en-US" dirty="0"/>
                  <a:t>A. actual birth weight = 550 – 0.75 × 3300</a:t>
                </a:r>
              </a:p>
              <a:p>
                <a:r>
                  <a:rPr lang="en-US" dirty="0"/>
                  <a:t>B. actual birth weight = 550 + 0.75 × 3300</a:t>
                </a:r>
              </a:p>
              <a:p>
                <a:r>
                  <a:rPr lang="en-US" dirty="0"/>
                  <a:t>C. actual birth weight = 3300 – 0.75 × 550</a:t>
                </a:r>
              </a:p>
              <a:p>
                <a:r>
                  <a:rPr lang="en-US" dirty="0"/>
                  <a:t>D. actual birth weight = 3300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E. actual birth weight = 3300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FBEE1-79EE-4D16-9F73-4441585A2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2475"/>
                <a:ext cx="12192000" cy="5169354"/>
              </a:xfrm>
              <a:blipFill>
                <a:blip r:embed="rId4"/>
                <a:stretch>
                  <a:fillRect l="-900" t="-25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830284-C593-45E5-B045-85B13E569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718" y="4721511"/>
            <a:ext cx="5372850" cy="120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4AB07-5BC4-41C5-9D8D-402855961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903" y="3554588"/>
            <a:ext cx="3972479" cy="7906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21CFB-2693-437D-86DC-553658F1A304}"/>
              </a:ext>
            </a:extLst>
          </p:cNvPr>
          <p:cNvSpPr/>
          <p:nvPr/>
        </p:nvSpPr>
        <p:spPr>
          <a:xfrm>
            <a:off x="167425" y="4158529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7940"/>
            <a:ext cx="10515600" cy="752475"/>
          </a:xfrm>
        </p:spPr>
        <p:txBody>
          <a:bodyPr/>
          <a:lstStyle/>
          <a:p>
            <a:r>
              <a:rPr lang="en-US" dirty="0"/>
              <a:t>2019 NHT Exam 1 Q6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rmAutofit/>
          </a:bodyPr>
          <a:lstStyle/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birth weights of a large population of babies are approximately </a:t>
            </a:r>
            <a:r>
              <a:rPr lang="en-US" sz="2800" b="0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normally distributed 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a </a:t>
            </a:r>
            <a:r>
              <a:rPr lang="en-US" sz="2800" b="0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mean of 3300 g and a standard deviation of 550 g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dirty="0"/>
              <a:t>Using the </a:t>
            </a:r>
            <a:r>
              <a:rPr lang="en-US" dirty="0">
                <a:solidFill>
                  <a:srgbClr val="FF0000"/>
                </a:solidFill>
              </a:rPr>
              <a:t>68–95–99.7% rule</a:t>
            </a:r>
            <a:r>
              <a:rPr lang="en-US" dirty="0"/>
              <a:t>, the percentage of babies with a birth weight of </a:t>
            </a:r>
            <a:r>
              <a:rPr lang="en-US" dirty="0">
                <a:solidFill>
                  <a:srgbClr val="FF0000"/>
                </a:solidFill>
              </a:rPr>
              <a:t>less than 1650 </a:t>
            </a:r>
            <a:r>
              <a:rPr lang="en-US" dirty="0"/>
              <a:t>g is closest to</a:t>
            </a:r>
          </a:p>
          <a:p>
            <a:r>
              <a:rPr lang="en-US" dirty="0"/>
              <a:t>A.	 0.14%</a:t>
            </a:r>
          </a:p>
          <a:p>
            <a:r>
              <a:rPr lang="en-US" dirty="0"/>
              <a:t>B.	 0.15%</a:t>
            </a:r>
          </a:p>
          <a:p>
            <a:r>
              <a:rPr lang="en-US" dirty="0"/>
              <a:t>C.	 0.17%</a:t>
            </a:r>
          </a:p>
          <a:p>
            <a:r>
              <a:rPr lang="en-US" dirty="0"/>
              <a:t>D.	 0.3%</a:t>
            </a:r>
          </a:p>
          <a:p>
            <a:r>
              <a:rPr lang="en-US" dirty="0"/>
              <a:t>E. 	 2.5%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67E87-ACE8-4A31-BB77-2E657189A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470" y="1415301"/>
            <a:ext cx="6483816" cy="4890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B90B1-3132-4841-97D7-CA64D37A2831}"/>
              </a:ext>
            </a:extLst>
          </p:cNvPr>
          <p:cNvSpPr txBox="1"/>
          <p:nvPr/>
        </p:nvSpPr>
        <p:spPr>
          <a:xfrm>
            <a:off x="6756400" y="4786029"/>
            <a:ext cx="532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1650     2200    2750    3300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A045D4-67CD-4559-86B7-08D79768977A}"/>
              </a:ext>
            </a:extLst>
          </p:cNvPr>
          <p:cNvSpPr/>
          <p:nvPr/>
        </p:nvSpPr>
        <p:spPr>
          <a:xfrm>
            <a:off x="167425" y="2329239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1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20039"/>
            <a:ext cx="10515600" cy="737961"/>
          </a:xfrm>
        </p:spPr>
        <p:txBody>
          <a:bodyPr/>
          <a:lstStyle/>
          <a:p>
            <a:r>
              <a:rPr lang="en-US" dirty="0"/>
              <a:t>2019 NHT Exam 1 Q7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83"/>
            <a:ext cx="12192000" cy="519611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birth weights of a large population of babies are approximately </a:t>
            </a:r>
            <a:r>
              <a:rPr lang="en-US" sz="2800" b="0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normally distributed 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a </a:t>
            </a:r>
            <a:r>
              <a:rPr lang="en-US" sz="2800" b="0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mean of 3300 g and a standard deviation of 550 g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dirty="0"/>
              <a:t>A sample of </a:t>
            </a:r>
            <a:r>
              <a:rPr lang="en-US" dirty="0">
                <a:solidFill>
                  <a:srgbClr val="FF0000"/>
                </a:solidFill>
              </a:rPr>
              <a:t>600</a:t>
            </a:r>
            <a:r>
              <a:rPr lang="en-US" dirty="0"/>
              <a:t> babies was drawn at random from this population.</a:t>
            </a:r>
          </a:p>
          <a:p>
            <a:r>
              <a:rPr lang="en-US" dirty="0"/>
              <a:t>Using the </a:t>
            </a:r>
            <a:r>
              <a:rPr lang="en-US" dirty="0">
                <a:solidFill>
                  <a:srgbClr val="FF0000"/>
                </a:solidFill>
              </a:rPr>
              <a:t>68–95–99.7% </a:t>
            </a:r>
            <a:r>
              <a:rPr lang="en-US" dirty="0"/>
              <a:t>rule, the number of these babies with a birth weight </a:t>
            </a:r>
            <a:r>
              <a:rPr lang="en-US" dirty="0">
                <a:solidFill>
                  <a:srgbClr val="FF0000"/>
                </a:solidFill>
              </a:rPr>
              <a:t>between 2200 g and 3850 </a:t>
            </a:r>
            <a:r>
              <a:rPr lang="en-US" dirty="0"/>
              <a:t>g is</a:t>
            </a:r>
          </a:p>
          <a:p>
            <a:r>
              <a:rPr lang="en-US" dirty="0"/>
              <a:t>closest to</a:t>
            </a:r>
          </a:p>
          <a:p>
            <a:r>
              <a:rPr lang="en-US" dirty="0"/>
              <a:t>A. 111</a:t>
            </a:r>
          </a:p>
          <a:p>
            <a:r>
              <a:rPr lang="en-US" dirty="0"/>
              <a:t>B. 113</a:t>
            </a:r>
          </a:p>
          <a:p>
            <a:r>
              <a:rPr lang="en-US" dirty="0"/>
              <a:t>C. 185</a:t>
            </a:r>
          </a:p>
          <a:p>
            <a:r>
              <a:rPr lang="en-US" dirty="0"/>
              <a:t>D. 408</a:t>
            </a:r>
          </a:p>
          <a:p>
            <a:r>
              <a:rPr lang="en-US" dirty="0"/>
              <a:t>E.  489</a:t>
            </a:r>
          </a:p>
          <a:p>
            <a:r>
              <a:rPr lang="en-US" dirty="0">
                <a:solidFill>
                  <a:srgbClr val="00B050"/>
                </a:solidFill>
              </a:rPr>
              <a:t>13.5%+34%+34%=81.5%</a:t>
            </a:r>
          </a:p>
          <a:p>
            <a:r>
              <a:rPr lang="en-US" dirty="0">
                <a:solidFill>
                  <a:srgbClr val="00B050"/>
                </a:solidFill>
              </a:rPr>
              <a:t>81.5% of 600= 81.5%*600=489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876AF-8DB6-48C8-956E-21BFE8275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499" y="1685453"/>
            <a:ext cx="6483816" cy="4890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FEA91-499B-4473-B188-0B0552775675}"/>
              </a:ext>
            </a:extLst>
          </p:cNvPr>
          <p:cNvSpPr txBox="1"/>
          <p:nvPr/>
        </p:nvSpPr>
        <p:spPr>
          <a:xfrm>
            <a:off x="6814456" y="5061795"/>
            <a:ext cx="532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1650     2200    2750    3300   3850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C3EC0A-DEB8-4DC8-919E-35569755CB75}"/>
              </a:ext>
            </a:extLst>
          </p:cNvPr>
          <p:cNvSpPr/>
          <p:nvPr/>
        </p:nvSpPr>
        <p:spPr>
          <a:xfrm>
            <a:off x="167425" y="3809691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4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F12D-F4A2-4480-A1F9-3D21249E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64026"/>
            <a:ext cx="10515600" cy="793974"/>
          </a:xfrm>
        </p:spPr>
        <p:txBody>
          <a:bodyPr/>
          <a:lstStyle/>
          <a:p>
            <a:r>
              <a:rPr lang="en-US" dirty="0"/>
              <a:t>2018 NHT Exam 1 Q3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8A46-A019-420B-8309-1479FA29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75"/>
            <a:ext cx="12192000" cy="3315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histogram below shows the distribution of beak length, in </a:t>
            </a:r>
            <a:r>
              <a:rPr lang="en-US" dirty="0" err="1"/>
              <a:t>millimetres</a:t>
            </a:r>
            <a:r>
              <a:rPr lang="en-US" dirty="0"/>
              <a:t>, of a sample of 108 birds of the same species. Both male and female birds are included in this sample.</a:t>
            </a:r>
          </a:p>
          <a:p>
            <a:r>
              <a:rPr lang="en-US" dirty="0"/>
              <a:t>The beak length for this sample of 108 birds is </a:t>
            </a:r>
            <a:r>
              <a:rPr lang="en-US" dirty="0">
                <a:solidFill>
                  <a:srgbClr val="FF0000"/>
                </a:solidFill>
              </a:rPr>
              <a:t>most frequently</a:t>
            </a:r>
          </a:p>
          <a:p>
            <a:r>
              <a:rPr lang="en-US" dirty="0"/>
              <a:t>A.	 greater than or equal to 22.5 mm and less than 23.0 mm.</a:t>
            </a:r>
          </a:p>
          <a:p>
            <a:r>
              <a:rPr lang="en-US" dirty="0"/>
              <a:t>B.	 greater than or equal to 23.0 mm and less than 23.5 mm.</a:t>
            </a:r>
          </a:p>
          <a:p>
            <a:r>
              <a:rPr lang="en-US" dirty="0"/>
              <a:t>C.	 greater than or equal to 23.5 mm and less than 24.0 mm.</a:t>
            </a:r>
          </a:p>
          <a:p>
            <a:r>
              <a:rPr lang="en-US" dirty="0"/>
              <a:t>D.	 greater than or equal to 24.0 mm and less than 24.5 mm.</a:t>
            </a:r>
          </a:p>
          <a:p>
            <a:r>
              <a:rPr lang="en-US" dirty="0"/>
              <a:t>E.	 greater than or equal to 24.5 mm and less than 25.0 mm.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B266B-4E74-408C-9F56-33659379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413" y="3415738"/>
            <a:ext cx="5458587" cy="33151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25DADB7-7A09-419A-9C29-0BC8D8189D7F}"/>
              </a:ext>
            </a:extLst>
          </p:cNvPr>
          <p:cNvSpPr/>
          <p:nvPr/>
        </p:nvSpPr>
        <p:spPr>
          <a:xfrm>
            <a:off x="167425" y="2459865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5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74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dirty="0"/>
              <a:t>2014 Exam 1 Q4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6"/>
            <a:ext cx="12192000" cy="57842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table shows the data collected from a sample of seven drivers who entered a supermarket car park. The variables in the table are:</a:t>
            </a:r>
          </a:p>
          <a:p>
            <a:r>
              <a:rPr lang="en-US" dirty="0"/>
              <a:t>distance – the distance that each driver travelled to the supermarket from their home</a:t>
            </a:r>
          </a:p>
          <a:p>
            <a:r>
              <a:rPr lang="en-US" dirty="0"/>
              <a:t>sex – the sex of the driver (female, male)</a:t>
            </a:r>
          </a:p>
          <a:p>
            <a:r>
              <a:rPr lang="en-US" dirty="0"/>
              <a:t>number of children – the number of children in the car</a:t>
            </a:r>
          </a:p>
          <a:p>
            <a:r>
              <a:rPr lang="en-US" dirty="0"/>
              <a:t>type of car – the type of car (sedan, wagon, other)</a:t>
            </a:r>
          </a:p>
          <a:p>
            <a:r>
              <a:rPr lang="en-US" dirty="0"/>
              <a:t>postcode – the postcode of the driver’s home.</a:t>
            </a:r>
          </a:p>
          <a:p>
            <a:r>
              <a:rPr lang="en-US" dirty="0"/>
              <a:t>The number of categorical variables in this data set is</a:t>
            </a:r>
          </a:p>
          <a:p>
            <a:r>
              <a:rPr lang="en-US" dirty="0"/>
              <a:t>A. 0</a:t>
            </a:r>
          </a:p>
          <a:p>
            <a:r>
              <a:rPr lang="en-US" dirty="0"/>
              <a:t>B. 1</a:t>
            </a:r>
          </a:p>
          <a:p>
            <a:r>
              <a:rPr lang="en-US" dirty="0"/>
              <a:t>C. 2</a:t>
            </a:r>
          </a:p>
          <a:p>
            <a:r>
              <a:rPr lang="en-US" dirty="0"/>
              <a:t>D. 3</a:t>
            </a:r>
          </a:p>
          <a:p>
            <a:r>
              <a:rPr lang="en-US" dirty="0"/>
              <a:t>E. 4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29%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54DFE-B611-40EE-B1F2-0E748DDB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868" y="4112294"/>
            <a:ext cx="6134956" cy="23530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BBAC53-6AD2-4FBB-BB28-7D9E885C8B18}"/>
              </a:ext>
            </a:extLst>
          </p:cNvPr>
          <p:cNvSpPr/>
          <p:nvPr/>
        </p:nvSpPr>
        <p:spPr>
          <a:xfrm>
            <a:off x="115910" y="4958371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3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3743"/>
          </a:xfrm>
        </p:spPr>
        <p:txBody>
          <a:bodyPr/>
          <a:lstStyle/>
          <a:p>
            <a:r>
              <a:rPr lang="en-US" dirty="0"/>
              <a:t>2017 Exam 1 Q7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3743"/>
            <a:ext cx="12192000" cy="53332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study was conducted to investigate the association between the number of moths caught in a moth trap (less than 250, 250–500, more than 500) and the trap type (sugar, scent, light). The results are </a:t>
            </a:r>
            <a:r>
              <a:rPr lang="en-US" dirty="0" err="1"/>
              <a:t>summarised</a:t>
            </a:r>
            <a:r>
              <a:rPr lang="en-US" dirty="0"/>
              <a:t> in the </a:t>
            </a:r>
            <a:r>
              <a:rPr lang="en-US" dirty="0" err="1"/>
              <a:t>percentaged</a:t>
            </a:r>
            <a:r>
              <a:rPr lang="en-US" dirty="0"/>
              <a:t> segmented bar chart below.</a:t>
            </a:r>
          </a:p>
          <a:p>
            <a:r>
              <a:rPr lang="en-US" dirty="0"/>
              <a:t>The variables number of moths </a:t>
            </a:r>
            <a:r>
              <a:rPr lang="en-US" dirty="0">
                <a:solidFill>
                  <a:srgbClr val="FF0000"/>
                </a:solidFill>
              </a:rPr>
              <a:t>(less than 250, 250–500, more than 500) </a:t>
            </a:r>
            <a:r>
              <a:rPr lang="en-US" dirty="0"/>
              <a:t>and trap type (</a:t>
            </a:r>
            <a:r>
              <a:rPr lang="en-US" dirty="0">
                <a:solidFill>
                  <a:srgbClr val="FF0000"/>
                </a:solidFill>
              </a:rPr>
              <a:t>sugar, scent, light</a:t>
            </a:r>
            <a:r>
              <a:rPr lang="en-US" dirty="0"/>
              <a:t>) are</a:t>
            </a:r>
          </a:p>
          <a:p>
            <a:r>
              <a:rPr lang="en-US" dirty="0"/>
              <a:t>A.	 both nominal variables.</a:t>
            </a:r>
          </a:p>
          <a:p>
            <a:r>
              <a:rPr lang="en-US" dirty="0"/>
              <a:t>B.	 both ordinal variables.</a:t>
            </a:r>
          </a:p>
          <a:p>
            <a:r>
              <a:rPr lang="en-US" dirty="0"/>
              <a:t>C.	 a numerical variable and a categorical </a:t>
            </a:r>
          </a:p>
          <a:p>
            <a:pPr marL="0" indent="0">
              <a:buNone/>
            </a:pPr>
            <a:r>
              <a:rPr lang="en-US" dirty="0"/>
              <a:t>Variable respectively.</a:t>
            </a:r>
          </a:p>
          <a:p>
            <a:r>
              <a:rPr lang="en-US" dirty="0"/>
              <a:t>D.	 a nominal variable and an ordinal </a:t>
            </a:r>
          </a:p>
          <a:p>
            <a:pPr marL="0" indent="0">
              <a:buNone/>
            </a:pPr>
            <a:r>
              <a:rPr lang="en-US" dirty="0"/>
              <a:t>Variable respectively.</a:t>
            </a:r>
          </a:p>
          <a:p>
            <a:r>
              <a:rPr lang="en-US" dirty="0"/>
              <a:t>E. 	 an ordinal variable and a nominal </a:t>
            </a:r>
          </a:p>
          <a:p>
            <a:pPr marL="0" indent="0">
              <a:buNone/>
            </a:pPr>
            <a:r>
              <a:rPr lang="en-US" dirty="0"/>
              <a:t>Variable respectively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FE7D2-43BA-4CB1-87E3-E7CEB0D5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601" y="2688040"/>
            <a:ext cx="5718414" cy="2751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EC18E-E694-48C7-A003-461CF15FD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094" y="5857735"/>
            <a:ext cx="4315427" cy="1000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8ACDC-2163-492C-991E-3D4FDC110CCB}"/>
              </a:ext>
            </a:extLst>
          </p:cNvPr>
          <p:cNvSpPr txBox="1"/>
          <p:nvPr/>
        </p:nvSpPr>
        <p:spPr>
          <a:xfrm>
            <a:off x="5092428" y="2679375"/>
            <a:ext cx="2007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4%</a:t>
            </a:r>
          </a:p>
          <a:p>
            <a:r>
              <a:rPr lang="en-US" sz="2600" dirty="0">
                <a:solidFill>
                  <a:srgbClr val="FF0000"/>
                </a:solidFill>
              </a:rPr>
              <a:t>8%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36%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6%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46%</a:t>
            </a:r>
            <a:endParaRPr lang="en-AU" sz="26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543576-B510-486A-A2FA-10D2099959E1}"/>
              </a:ext>
            </a:extLst>
          </p:cNvPr>
          <p:cNvSpPr/>
          <p:nvPr/>
        </p:nvSpPr>
        <p:spPr>
          <a:xfrm>
            <a:off x="142984" y="5137049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746"/>
          </a:xfrm>
        </p:spPr>
        <p:txBody>
          <a:bodyPr/>
          <a:lstStyle/>
          <a:p>
            <a:r>
              <a:rPr lang="en-US" dirty="0"/>
              <a:t>2016 Exam 1 Q2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2745"/>
            <a:ext cx="12026685" cy="51231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blood pressure (low, normal, high) and the age (under 50 years, 50 years or over) of 110 adults were recorded. The results are displayed in the two-way frequency table below.</a:t>
            </a:r>
          </a:p>
          <a:p>
            <a:r>
              <a:rPr lang="en-US" dirty="0"/>
              <a:t>The variables blood pressure </a:t>
            </a:r>
            <a:r>
              <a:rPr lang="en-US" dirty="0">
                <a:solidFill>
                  <a:srgbClr val="FF0000"/>
                </a:solidFill>
              </a:rPr>
              <a:t>(low, normal, high) </a:t>
            </a:r>
            <a:r>
              <a:rPr lang="en-US" dirty="0"/>
              <a:t>and age (</a:t>
            </a:r>
            <a:r>
              <a:rPr lang="en-US" dirty="0">
                <a:solidFill>
                  <a:srgbClr val="FF0000"/>
                </a:solidFill>
              </a:rPr>
              <a:t>under 50 years, 50 years or over</a:t>
            </a:r>
            <a:r>
              <a:rPr lang="en-US" dirty="0"/>
              <a:t>) are</a:t>
            </a:r>
          </a:p>
          <a:p>
            <a:r>
              <a:rPr lang="en-US" dirty="0"/>
              <a:t>A.	 both nominal variables.</a:t>
            </a:r>
          </a:p>
          <a:p>
            <a:r>
              <a:rPr lang="en-US" dirty="0"/>
              <a:t>B.	 both ordinal variables.</a:t>
            </a:r>
          </a:p>
          <a:p>
            <a:r>
              <a:rPr lang="en-US" dirty="0"/>
              <a:t>C.	 a nominal variable and an ordinal </a:t>
            </a:r>
          </a:p>
          <a:p>
            <a:pPr marL="0" indent="0">
              <a:buNone/>
            </a:pPr>
            <a:r>
              <a:rPr lang="en-US" dirty="0"/>
              <a:t>variable respectively.</a:t>
            </a:r>
          </a:p>
          <a:p>
            <a:r>
              <a:rPr lang="en-US" dirty="0"/>
              <a:t>D.	 an ordinal variable and a nominal </a:t>
            </a:r>
          </a:p>
          <a:p>
            <a:pPr marL="0" indent="0">
              <a:buNone/>
            </a:pPr>
            <a:r>
              <a:rPr lang="en-US" dirty="0"/>
              <a:t>variable respectively.</a:t>
            </a:r>
          </a:p>
          <a:p>
            <a:r>
              <a:rPr lang="en-US" dirty="0"/>
              <a:t>E.	 a continuous variable and an ordinal </a:t>
            </a:r>
          </a:p>
          <a:p>
            <a:pPr marL="0" indent="0">
              <a:buNone/>
            </a:pPr>
            <a:r>
              <a:rPr lang="en-US" dirty="0"/>
              <a:t>variable respectively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8E9C0-9228-497C-AB00-DEC73935E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41" y="2510850"/>
            <a:ext cx="6168073" cy="3084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69AB94-C7C3-4A6A-A015-96AD58D369C1}"/>
              </a:ext>
            </a:extLst>
          </p:cNvPr>
          <p:cNvSpPr txBox="1"/>
          <p:nvPr/>
        </p:nvSpPr>
        <p:spPr>
          <a:xfrm>
            <a:off x="4797960" y="2406263"/>
            <a:ext cx="2007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8%</a:t>
            </a:r>
          </a:p>
          <a:p>
            <a:r>
              <a:rPr lang="en-US" sz="2600" dirty="0">
                <a:solidFill>
                  <a:srgbClr val="FF0000"/>
                </a:solidFill>
              </a:rPr>
              <a:t>31%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10%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45%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5%</a:t>
            </a:r>
            <a:endParaRPr lang="en-AU" sz="26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F4647B-B8C1-4262-B196-EEB83F731E6F}"/>
              </a:ext>
            </a:extLst>
          </p:cNvPr>
          <p:cNvSpPr/>
          <p:nvPr/>
        </p:nvSpPr>
        <p:spPr>
          <a:xfrm>
            <a:off x="165316" y="4052867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0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6700"/>
          </a:xfrm>
        </p:spPr>
        <p:txBody>
          <a:bodyPr/>
          <a:lstStyle/>
          <a:p>
            <a:r>
              <a:rPr lang="en-US" dirty="0"/>
              <a:t>2016 exam 2 Q2bi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BEE1-79EE-4D16-9F73-4441585A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700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/>
              <a:t>The weather station also records daily maximum temperatures.</a:t>
            </a:r>
          </a:p>
          <a:p>
            <a:pPr marL="0" indent="0">
              <a:buNone/>
            </a:pPr>
            <a:r>
              <a:rPr lang="en-US" dirty="0"/>
              <a:t>b. The boxplots below display the distribution of maximum daily temperature for the months of May and July.</a:t>
            </a:r>
          </a:p>
          <a:p>
            <a:r>
              <a:rPr lang="en-US" dirty="0" err="1"/>
              <a:t>i</a:t>
            </a:r>
            <a:r>
              <a:rPr lang="en-US" dirty="0"/>
              <a:t>. Describe the shapes of the distributions of daily temperature (including outliers) for July and for May. 1 mark</a:t>
            </a:r>
          </a:p>
          <a:p>
            <a:r>
              <a:rPr lang="en-US" dirty="0"/>
              <a:t>July</a:t>
            </a:r>
          </a:p>
          <a:p>
            <a:r>
              <a:rPr lang="en-US" dirty="0"/>
              <a:t>May</a:t>
            </a:r>
          </a:p>
          <a:p>
            <a:r>
              <a:rPr lang="en-US" dirty="0">
                <a:solidFill>
                  <a:srgbClr val="FF0000"/>
                </a:solidFill>
              </a:rPr>
              <a:t>56%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E190D-226D-4B7E-8572-B09FD574D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51806"/>
            <a:ext cx="5839640" cy="3543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91F8E-C5B0-4CF2-A6BE-843940185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94" y="4523703"/>
            <a:ext cx="2981741" cy="1838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230A0C-D9F5-40E2-A52F-54363D1819B7}"/>
              </a:ext>
            </a:extLst>
          </p:cNvPr>
          <p:cNvSpPr txBox="1"/>
          <p:nvPr/>
        </p:nvSpPr>
        <p:spPr>
          <a:xfrm>
            <a:off x="1764406" y="3000777"/>
            <a:ext cx="3129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Positively skewed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Symmetrical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97338-83E5-4742-97D7-C205617B6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9" y="323166"/>
            <a:ext cx="11052349" cy="2463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19F964-A897-3846-B977-ABABBF6FB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1" y="3205506"/>
            <a:ext cx="71882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9CAC8-6BC6-AA40-8FB3-ACA54E11B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121" y="3027706"/>
            <a:ext cx="4508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1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FF856-5FE0-CB49-9308-8AA4698B7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0"/>
            <a:ext cx="11303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5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t="-8000" r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F55C-58E2-4747-98D3-8B85044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5046"/>
          </a:xfrm>
        </p:spPr>
        <p:txBody>
          <a:bodyPr/>
          <a:lstStyle/>
          <a:p>
            <a:r>
              <a:rPr lang="en-US" dirty="0"/>
              <a:t>2016 Exam 1 Q7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FBEE1-79EE-4D16-9F73-4441585A2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28" y="790347"/>
                <a:ext cx="12162972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histogram below shows the distribution of the number of billionaires per million people for the same 53 countries as in Question 6, but this time plotted on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fName>
                      <m:e/>
                    </m:func>
                  </m:oMath>
                </a14:m>
                <a:r>
                  <a:rPr lang="en-US" dirty="0"/>
                  <a:t> scale.</a:t>
                </a:r>
              </a:p>
              <a:p>
                <a:r>
                  <a:rPr lang="en-US" dirty="0"/>
                  <a:t>Based on this histogram, the number of countries with one or more billionaires per million people is</a:t>
                </a:r>
              </a:p>
              <a:p>
                <a:r>
                  <a:rPr lang="en-US" dirty="0"/>
                  <a:t>A. 1</a:t>
                </a:r>
              </a:p>
              <a:p>
                <a:r>
                  <a:rPr lang="en-US" dirty="0"/>
                  <a:t>B. 3</a:t>
                </a:r>
              </a:p>
              <a:p>
                <a:r>
                  <a:rPr lang="en-US" dirty="0"/>
                  <a:t>C. 8</a:t>
                </a:r>
              </a:p>
              <a:p>
                <a:r>
                  <a:rPr lang="en-US" dirty="0"/>
                  <a:t>D. 9</a:t>
                </a:r>
              </a:p>
              <a:p>
                <a:r>
                  <a:rPr lang="en-US" dirty="0"/>
                  <a:t>E. 10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FBEE1-79EE-4D16-9F73-4441585A2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28" y="790347"/>
                <a:ext cx="12162972" cy="4351338"/>
              </a:xfrm>
              <a:blipFill>
                <a:blip r:embed="rId4"/>
                <a:stretch>
                  <a:fillRect l="-802" t="-29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771424-7312-4076-B30A-9B931ADD0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026" y="2289759"/>
            <a:ext cx="4772691" cy="3029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960C7-54B7-455B-B18F-26917A064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717" y="2289759"/>
            <a:ext cx="4269744" cy="3029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DE3BA-383A-4E14-B135-BA42D7975C7A}"/>
              </a:ext>
            </a:extLst>
          </p:cNvPr>
          <p:cNvSpPr txBox="1"/>
          <p:nvPr/>
        </p:nvSpPr>
        <p:spPr>
          <a:xfrm>
            <a:off x="1449453" y="2654973"/>
            <a:ext cx="2007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29%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12%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7%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6%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45%</a:t>
            </a:r>
            <a:endParaRPr lang="en-AU" sz="26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91BBA-E835-46A8-B680-6E74EAB7BF6B}"/>
              </a:ext>
            </a:extLst>
          </p:cNvPr>
          <p:cNvSpPr/>
          <p:nvPr/>
        </p:nvSpPr>
        <p:spPr>
          <a:xfrm>
            <a:off x="169525" y="4390265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6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1273</Words>
  <Application>Microsoft Office PowerPoint</Application>
  <PresentationFormat>Widescreen</PresentationFormat>
  <Paragraphs>151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Univariate Data</vt:lpstr>
      <vt:lpstr>2018 NHT Exam 1 Q3</vt:lpstr>
      <vt:lpstr>2014 Exam 1 Q4</vt:lpstr>
      <vt:lpstr>2017 Exam 1 Q7</vt:lpstr>
      <vt:lpstr>2016 Exam 1 Q2</vt:lpstr>
      <vt:lpstr>2016 exam 2 Q2bi</vt:lpstr>
      <vt:lpstr>PowerPoint Presentation</vt:lpstr>
      <vt:lpstr>PowerPoint Presentation</vt:lpstr>
      <vt:lpstr>2016 Exam 1 Q7</vt:lpstr>
      <vt:lpstr>2016 Exam 2 Q1d</vt:lpstr>
      <vt:lpstr>Outliers are valid max/min points</vt:lpstr>
      <vt:lpstr>2017 exam 1 Question 2</vt:lpstr>
      <vt:lpstr>2018 NHT Exam 2 Q1b</vt:lpstr>
      <vt:lpstr>2019 NHT Exam 1 Q5</vt:lpstr>
      <vt:lpstr>2019 NHT Exam 1 Q6</vt:lpstr>
      <vt:lpstr>2019 NHT Exam 1 Q7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Univariate Data</dc:title>
  <dc:creator>Lyn ZHANG</dc:creator>
  <cp:lastModifiedBy>Lyn ZHANG</cp:lastModifiedBy>
  <cp:revision>11</cp:revision>
  <dcterms:created xsi:type="dcterms:W3CDTF">2021-10-10T03:44:09Z</dcterms:created>
  <dcterms:modified xsi:type="dcterms:W3CDTF">2021-12-14T21:17:09Z</dcterms:modified>
</cp:coreProperties>
</file>