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0"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3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3D173-0101-47D5-AD48-C14F65BF75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E049DA4-0C9B-4667-83D9-172933C42C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25481A9-4EB0-4E57-8081-A0189FEBF2E5}"/>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5" name="Footer Placeholder 4">
            <a:extLst>
              <a:ext uri="{FF2B5EF4-FFF2-40B4-BE49-F238E27FC236}">
                <a16:creationId xmlns:a16="http://schemas.microsoft.com/office/drawing/2014/main" id="{F1C5F62E-A56D-4874-9CFC-AEDF3565DB6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7735FB2-8567-411D-B3B1-F46D43FC2FF3}"/>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2778852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3AB77-BF3B-4A9A-98CE-B9486953643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64904B0-FF3A-4686-B1DE-F41FE2E6F2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FCAAB0B-A56F-44A9-B561-5910C1C379E2}"/>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5" name="Footer Placeholder 4">
            <a:extLst>
              <a:ext uri="{FF2B5EF4-FFF2-40B4-BE49-F238E27FC236}">
                <a16:creationId xmlns:a16="http://schemas.microsoft.com/office/drawing/2014/main" id="{8479FF93-6644-47AB-8333-99EDCA15A0C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B5B30C-123C-4B21-A857-5BE1029E83C3}"/>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414740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716684-190C-48AE-AFE1-16A0607459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826D203-DE8B-4029-A185-B387BBF060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CDB49CE-DF02-48F9-B9BD-3C53CE6F499E}"/>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5" name="Footer Placeholder 4">
            <a:extLst>
              <a:ext uri="{FF2B5EF4-FFF2-40B4-BE49-F238E27FC236}">
                <a16:creationId xmlns:a16="http://schemas.microsoft.com/office/drawing/2014/main" id="{D0B1BDA8-9379-4944-A89F-29D10EC8B7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1A85B23-9989-458D-85B9-3BECAE02012D}"/>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180757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819B6-C954-42A0-A7F7-C6491208919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A535D35-E269-4825-B5BE-4F0AD81ED4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FA01A3B-F2E8-4D39-AEE3-B73DE40EE7D8}"/>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5" name="Footer Placeholder 4">
            <a:extLst>
              <a:ext uri="{FF2B5EF4-FFF2-40B4-BE49-F238E27FC236}">
                <a16:creationId xmlns:a16="http://schemas.microsoft.com/office/drawing/2014/main" id="{2C51E828-656E-4CD2-A93A-CEB5DAE1402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A0E9C9F-EC43-45D8-BB60-5117AED27716}"/>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2394705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81BC2-1217-4F15-B83D-176B7833B3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6560D803-B3D3-49B5-9779-F06601B74E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A24C52-280F-4C84-B00D-FC83217F03EC}"/>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5" name="Footer Placeholder 4">
            <a:extLst>
              <a:ext uri="{FF2B5EF4-FFF2-40B4-BE49-F238E27FC236}">
                <a16:creationId xmlns:a16="http://schemas.microsoft.com/office/drawing/2014/main" id="{2AA0D2A8-F336-4678-9C62-B9DC3B5210A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3172542-E093-4D6A-978D-3C1829DF85F5}"/>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175618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07A0A-57AF-4F10-A6EE-383F8E23145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91EBA54-D2F1-4B19-80DA-259AF5CB3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D164D4F5-58B6-4B99-94F1-55FCA980E4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9D234BF-5971-4595-8B68-D5F8CE9A5865}"/>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6" name="Footer Placeholder 5">
            <a:extLst>
              <a:ext uri="{FF2B5EF4-FFF2-40B4-BE49-F238E27FC236}">
                <a16:creationId xmlns:a16="http://schemas.microsoft.com/office/drawing/2014/main" id="{508FB712-5557-4BCF-9BD7-47404774D9B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A903F08-A0C2-46CE-B558-B1534FA68012}"/>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1821840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C93E0-FA0F-4E69-94A1-B2D80EFE9BB0}"/>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FDB0E2C-D8DC-4CCE-9123-6B4BC4825C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ED74D6-E725-405B-AC5D-8D278E045B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4067D65-5F09-4580-B4AC-FC36ACC71B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0B2AB5-308E-4E8F-A371-E4FE087E52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2E789B-5088-4C70-A7C0-BC193A07695C}"/>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8" name="Footer Placeholder 7">
            <a:extLst>
              <a:ext uri="{FF2B5EF4-FFF2-40B4-BE49-F238E27FC236}">
                <a16:creationId xmlns:a16="http://schemas.microsoft.com/office/drawing/2014/main" id="{AAB8F1D6-202A-4FDF-8103-0BC0D92BFAEF}"/>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8767195-1418-4B17-B1F8-236B318496A6}"/>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311664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B5830-9904-40E7-AE08-B569760E593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20196F7F-98A2-410C-93AE-16E9D25BCB79}"/>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4" name="Footer Placeholder 3">
            <a:extLst>
              <a:ext uri="{FF2B5EF4-FFF2-40B4-BE49-F238E27FC236}">
                <a16:creationId xmlns:a16="http://schemas.microsoft.com/office/drawing/2014/main" id="{AA9B3966-BB6B-49CA-B007-3760076505A3}"/>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6ACC887-CEF7-47DE-A5C5-06C8D031D084}"/>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3300230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66BB2-D2A5-4F82-8325-A29666D64AA0}"/>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3" name="Footer Placeholder 2">
            <a:extLst>
              <a:ext uri="{FF2B5EF4-FFF2-40B4-BE49-F238E27FC236}">
                <a16:creationId xmlns:a16="http://schemas.microsoft.com/office/drawing/2014/main" id="{C3B66063-5D4A-4614-819E-28F526C5FC9D}"/>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F2A65E55-2D79-4B53-A55D-4979D6FE6B87}"/>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2267243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7F09A-616F-4A73-953D-FD84B4E5B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18972BE8-D495-4223-90A1-34D381865A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956607A-8ED5-41F1-A569-23988EAB6C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6E358D-3340-46E2-A5FF-CE8CACD814CC}"/>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6" name="Footer Placeholder 5">
            <a:extLst>
              <a:ext uri="{FF2B5EF4-FFF2-40B4-BE49-F238E27FC236}">
                <a16:creationId xmlns:a16="http://schemas.microsoft.com/office/drawing/2014/main" id="{BE4BD829-AEA8-4710-BDF5-DCA2E9E4389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8BE10E1-3D2A-40A0-BBE7-81354A6BD850}"/>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48312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02B47-0C17-41A9-9500-32747051FC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3F529E5-4FE2-4C88-837A-54AD76BFF5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612A13C-99D4-445D-A72E-DCEF8F254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21A690-A0AA-469A-AD56-E97424A4F165}"/>
              </a:ext>
            </a:extLst>
          </p:cNvPr>
          <p:cNvSpPr>
            <a:spLocks noGrp="1"/>
          </p:cNvSpPr>
          <p:nvPr>
            <p:ph type="dt" sz="half" idx="10"/>
          </p:nvPr>
        </p:nvSpPr>
        <p:spPr/>
        <p:txBody>
          <a:bodyPr/>
          <a:lstStyle/>
          <a:p>
            <a:fld id="{19513F5B-13B5-4F18-A356-70ADD6D76465}" type="datetimeFigureOut">
              <a:rPr lang="en-AU" smtClean="0"/>
              <a:t>18/10/2021</a:t>
            </a:fld>
            <a:endParaRPr lang="en-AU"/>
          </a:p>
        </p:txBody>
      </p:sp>
      <p:sp>
        <p:nvSpPr>
          <p:cNvPr id="6" name="Footer Placeholder 5">
            <a:extLst>
              <a:ext uri="{FF2B5EF4-FFF2-40B4-BE49-F238E27FC236}">
                <a16:creationId xmlns:a16="http://schemas.microsoft.com/office/drawing/2014/main" id="{B3918A98-9671-43C2-BD3B-BCAB7FBCF87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E340AEA-6E02-4771-983B-22BFC1FA64E0}"/>
              </a:ext>
            </a:extLst>
          </p:cNvPr>
          <p:cNvSpPr>
            <a:spLocks noGrp="1"/>
          </p:cNvSpPr>
          <p:nvPr>
            <p:ph type="sldNum" sz="quarter" idx="12"/>
          </p:nvPr>
        </p:nvSpPr>
        <p:spPr/>
        <p:txBody>
          <a:bodyPr/>
          <a:lstStyle/>
          <a:p>
            <a:fld id="{82C8F948-BD2C-4E83-8A13-6F53E0B966C5}" type="slidenum">
              <a:rPr lang="en-AU" smtClean="0"/>
              <a:t>‹#›</a:t>
            </a:fld>
            <a:endParaRPr lang="en-AU"/>
          </a:p>
        </p:txBody>
      </p:sp>
    </p:spTree>
    <p:extLst>
      <p:ext uri="{BB962C8B-B14F-4D97-AF65-F5344CB8AC3E}">
        <p14:creationId xmlns:p14="http://schemas.microsoft.com/office/powerpoint/2010/main" val="137063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tendenci.com/photos/3357/in/103/"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5000"/>
            <a:lum/>
            <a:extLst>
              <a:ext uri="{837473B0-CC2E-450A-ABE3-18F120FF3D39}">
                <a1611:picAttrSrcUrl xmlns:a1611="http://schemas.microsoft.com/office/drawing/2016/11/main" r:id="rId14"/>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CD7BC3-8331-46B1-B7C3-52AA121D9E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22F50DC-F128-4C24-A6CD-01897AF9C1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6F61FFB-A8B5-422E-BAF6-843861B966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513F5B-13B5-4F18-A356-70ADD6D76465}" type="datetimeFigureOut">
              <a:rPr lang="en-AU" smtClean="0"/>
              <a:t>18/10/2021</a:t>
            </a:fld>
            <a:endParaRPr lang="en-AU"/>
          </a:p>
        </p:txBody>
      </p:sp>
      <p:sp>
        <p:nvSpPr>
          <p:cNvPr id="5" name="Footer Placeholder 4">
            <a:extLst>
              <a:ext uri="{FF2B5EF4-FFF2-40B4-BE49-F238E27FC236}">
                <a16:creationId xmlns:a16="http://schemas.microsoft.com/office/drawing/2014/main" id="{FDA4113E-A04B-4A1D-A831-55D3B50940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CC417665-27A6-4130-8301-DB7A10A3D6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8F948-BD2C-4E83-8A13-6F53E0B966C5}" type="slidenum">
              <a:rPr lang="en-AU" smtClean="0"/>
              <a:t>‹#›</a:t>
            </a:fld>
            <a:endParaRPr lang="en-AU"/>
          </a:p>
        </p:txBody>
      </p:sp>
    </p:spTree>
    <p:extLst>
      <p:ext uri="{BB962C8B-B14F-4D97-AF65-F5344CB8AC3E}">
        <p14:creationId xmlns:p14="http://schemas.microsoft.com/office/powerpoint/2010/main" val="207933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endenci.com/photos/3357/in/103/"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tendenci.com/photos/3357/in/103/"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www.tendenci.com/photos/3357/in/103/"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www.tendenci.com/photos/3357/in/103/"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hyperlink" Target="https://www.tendenci.com/photos/3357/in/103/"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0.png"/></Relationships>
</file>

<file path=ppt/slides/_rels/slide7.xml.rels><?xml version="1.0" encoding="UTF-8" standalone="yes"?>
<Relationships xmlns="http://schemas.openxmlformats.org/package/2006/relationships"><Relationship Id="rId3" Type="http://schemas.openxmlformats.org/officeDocument/2006/relationships/hyperlink" Target="https://www.tendenci.com/photos/3357/in/103/"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hyperlink" Target="https://www.tendenci.com/photos/3357/in/103/"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hyperlink" Target="https://www.tendenci.com/photos/3357/in/103/"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00A7-9A35-43DF-B2C8-DE5C2EC94639}"/>
              </a:ext>
            </a:extLst>
          </p:cNvPr>
          <p:cNvSpPr>
            <a:spLocks noGrp="1"/>
          </p:cNvSpPr>
          <p:nvPr>
            <p:ph type="ctrTitle"/>
          </p:nvPr>
        </p:nvSpPr>
        <p:spPr/>
        <p:txBody>
          <a:bodyPr/>
          <a:lstStyle/>
          <a:p>
            <a:r>
              <a:rPr lang="en-US" dirty="0"/>
              <a:t>Associations</a:t>
            </a:r>
            <a:endParaRPr lang="en-AU" dirty="0"/>
          </a:p>
        </p:txBody>
      </p:sp>
      <p:sp>
        <p:nvSpPr>
          <p:cNvPr id="3" name="Subtitle 2">
            <a:extLst>
              <a:ext uri="{FF2B5EF4-FFF2-40B4-BE49-F238E27FC236}">
                <a16:creationId xmlns:a16="http://schemas.microsoft.com/office/drawing/2014/main" id="{9E233466-C331-400D-89FB-5D99D07CC913}"/>
              </a:ext>
            </a:extLst>
          </p:cNvPr>
          <p:cNvSpPr>
            <a:spLocks noGrp="1"/>
          </p:cNvSpPr>
          <p:nvPr>
            <p:ph type="subTitle" idx="1"/>
          </p:nvPr>
        </p:nvSpPr>
        <p:spPr/>
        <p:txBody>
          <a:bodyPr/>
          <a:lstStyle/>
          <a:p>
            <a:r>
              <a:rPr lang="en-US" dirty="0"/>
              <a:t>Past Exam Q’s</a:t>
            </a:r>
            <a:endParaRPr lang="en-AU" dirty="0"/>
          </a:p>
        </p:txBody>
      </p:sp>
    </p:spTree>
    <p:extLst>
      <p:ext uri="{BB962C8B-B14F-4D97-AF65-F5344CB8AC3E}">
        <p14:creationId xmlns:p14="http://schemas.microsoft.com/office/powerpoint/2010/main" val="1039325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57668-56E7-430E-BA74-5669BF8C8189}"/>
              </a:ext>
            </a:extLst>
          </p:cNvPr>
          <p:cNvSpPr>
            <a:spLocks noGrp="1"/>
          </p:cNvSpPr>
          <p:nvPr>
            <p:ph type="title"/>
          </p:nvPr>
        </p:nvSpPr>
        <p:spPr>
          <a:xfrm>
            <a:off x="838200" y="0"/>
            <a:ext cx="10515600" cy="905736"/>
          </a:xfrm>
        </p:spPr>
        <p:txBody>
          <a:bodyPr/>
          <a:lstStyle/>
          <a:p>
            <a:r>
              <a:rPr lang="en-US" dirty="0"/>
              <a:t>2016 Exam 1 Q8</a:t>
            </a:r>
            <a:endParaRPr lang="en-AU" dirty="0"/>
          </a:p>
        </p:txBody>
      </p:sp>
      <p:sp>
        <p:nvSpPr>
          <p:cNvPr id="3" name="Content Placeholder 2">
            <a:extLst>
              <a:ext uri="{FF2B5EF4-FFF2-40B4-BE49-F238E27FC236}">
                <a16:creationId xmlns:a16="http://schemas.microsoft.com/office/drawing/2014/main" id="{575F43A2-61F4-4C13-9598-AF4C103AA89D}"/>
              </a:ext>
            </a:extLst>
          </p:cNvPr>
          <p:cNvSpPr>
            <a:spLocks noGrp="1"/>
          </p:cNvSpPr>
          <p:nvPr>
            <p:ph idx="1"/>
          </p:nvPr>
        </p:nvSpPr>
        <p:spPr>
          <a:xfrm>
            <a:off x="0" y="905736"/>
            <a:ext cx="12192000" cy="4351338"/>
          </a:xfrm>
        </p:spPr>
        <p:txBody>
          <a:bodyPr/>
          <a:lstStyle/>
          <a:p>
            <a:r>
              <a:rPr lang="en-US" dirty="0"/>
              <a:t>Parallel boxplots would be an appropriate graphical tool to investigate the association between the monthly median rainfall, in </a:t>
            </a:r>
            <a:r>
              <a:rPr lang="en-US" dirty="0" err="1"/>
              <a:t>millimetres</a:t>
            </a:r>
            <a:r>
              <a:rPr lang="en-US" dirty="0"/>
              <a:t>, and the</a:t>
            </a:r>
          </a:p>
          <a:p>
            <a:pPr marL="0" indent="0">
              <a:buNone/>
            </a:pPr>
            <a:r>
              <a:rPr lang="en-US" dirty="0"/>
              <a:t>A. monthly median wind speed, in </a:t>
            </a:r>
            <a:r>
              <a:rPr lang="en-US" dirty="0" err="1"/>
              <a:t>kilometres</a:t>
            </a:r>
            <a:r>
              <a:rPr lang="en-US" dirty="0"/>
              <a:t> per hour.</a:t>
            </a:r>
          </a:p>
          <a:p>
            <a:pPr marL="0" indent="0">
              <a:buNone/>
            </a:pPr>
            <a:r>
              <a:rPr lang="en-US" dirty="0"/>
              <a:t>B. monthly median temperature, in degrees Celsius.</a:t>
            </a:r>
          </a:p>
          <a:p>
            <a:pPr marL="0" indent="0">
              <a:buNone/>
            </a:pPr>
            <a:r>
              <a:rPr lang="en-US" dirty="0"/>
              <a:t>C. month of the year (January, February, March, etc.).</a:t>
            </a:r>
          </a:p>
          <a:p>
            <a:pPr marL="0" indent="0">
              <a:buNone/>
            </a:pPr>
            <a:r>
              <a:rPr lang="en-US" dirty="0"/>
              <a:t>D. monthly sunshine time, in hours.</a:t>
            </a:r>
          </a:p>
          <a:p>
            <a:pPr marL="0" indent="0">
              <a:buNone/>
            </a:pPr>
            <a:r>
              <a:rPr lang="en-US" dirty="0"/>
              <a:t>E. annual rainfall, in </a:t>
            </a:r>
            <a:r>
              <a:rPr lang="en-US" dirty="0" err="1"/>
              <a:t>millimetres</a:t>
            </a:r>
            <a:r>
              <a:rPr lang="en-US" dirty="0"/>
              <a:t>.</a:t>
            </a:r>
            <a:endParaRPr lang="en-AU" dirty="0"/>
          </a:p>
        </p:txBody>
      </p:sp>
      <p:sp>
        <p:nvSpPr>
          <p:cNvPr id="4" name="TextBox 3">
            <a:extLst>
              <a:ext uri="{FF2B5EF4-FFF2-40B4-BE49-F238E27FC236}">
                <a16:creationId xmlns:a16="http://schemas.microsoft.com/office/drawing/2014/main" id="{2452268A-D236-42D1-B328-868E25089F8D}"/>
              </a:ext>
            </a:extLst>
          </p:cNvPr>
          <p:cNvSpPr txBox="1"/>
          <p:nvPr/>
        </p:nvSpPr>
        <p:spPr>
          <a:xfrm>
            <a:off x="8548550" y="1811472"/>
            <a:ext cx="2007143" cy="2400657"/>
          </a:xfrm>
          <a:prstGeom prst="rect">
            <a:avLst/>
          </a:prstGeom>
          <a:noFill/>
        </p:spPr>
        <p:txBody>
          <a:bodyPr wrap="square" rtlCol="0">
            <a:spAutoFit/>
          </a:bodyPr>
          <a:lstStyle/>
          <a:p>
            <a:pPr>
              <a:spcBef>
                <a:spcPts val="600"/>
              </a:spcBef>
            </a:pPr>
            <a:r>
              <a:rPr lang="en-US" sz="2600" dirty="0">
                <a:solidFill>
                  <a:srgbClr val="FF0000"/>
                </a:solidFill>
              </a:rPr>
              <a:t>4%</a:t>
            </a:r>
          </a:p>
          <a:p>
            <a:pPr>
              <a:spcBef>
                <a:spcPts val="600"/>
              </a:spcBef>
            </a:pPr>
            <a:r>
              <a:rPr lang="en-US" sz="2600" dirty="0">
                <a:solidFill>
                  <a:srgbClr val="FF0000"/>
                </a:solidFill>
              </a:rPr>
              <a:t>21%</a:t>
            </a:r>
          </a:p>
          <a:p>
            <a:pPr>
              <a:spcBef>
                <a:spcPts val="600"/>
              </a:spcBef>
            </a:pPr>
            <a:r>
              <a:rPr lang="en-US" sz="2600" dirty="0">
                <a:solidFill>
                  <a:srgbClr val="FF0000"/>
                </a:solidFill>
              </a:rPr>
              <a:t>45%</a:t>
            </a:r>
          </a:p>
          <a:p>
            <a:pPr>
              <a:spcBef>
                <a:spcPts val="600"/>
              </a:spcBef>
            </a:pPr>
            <a:r>
              <a:rPr lang="en-US" sz="2600" dirty="0">
                <a:solidFill>
                  <a:srgbClr val="FF0000"/>
                </a:solidFill>
              </a:rPr>
              <a:t>4%</a:t>
            </a:r>
          </a:p>
          <a:p>
            <a:pPr>
              <a:spcBef>
                <a:spcPts val="600"/>
              </a:spcBef>
            </a:pPr>
            <a:r>
              <a:rPr lang="en-US" sz="2600" dirty="0">
                <a:solidFill>
                  <a:srgbClr val="FF0000"/>
                </a:solidFill>
              </a:rPr>
              <a:t>25%</a:t>
            </a:r>
            <a:endParaRPr lang="en-AU" sz="2600" dirty="0">
              <a:solidFill>
                <a:srgbClr val="FF0000"/>
              </a:solidFill>
            </a:endParaRPr>
          </a:p>
        </p:txBody>
      </p:sp>
      <p:sp>
        <p:nvSpPr>
          <p:cNvPr id="5" name="TextBox 4">
            <a:extLst>
              <a:ext uri="{FF2B5EF4-FFF2-40B4-BE49-F238E27FC236}">
                <a16:creationId xmlns:a16="http://schemas.microsoft.com/office/drawing/2014/main" id="{72C785B8-0778-4F03-B82B-6FCFDEDF1F03}"/>
              </a:ext>
            </a:extLst>
          </p:cNvPr>
          <p:cNvSpPr txBox="1"/>
          <p:nvPr/>
        </p:nvSpPr>
        <p:spPr>
          <a:xfrm>
            <a:off x="9832326" y="1811472"/>
            <a:ext cx="2007143" cy="2400657"/>
          </a:xfrm>
          <a:prstGeom prst="rect">
            <a:avLst/>
          </a:prstGeom>
          <a:noFill/>
        </p:spPr>
        <p:txBody>
          <a:bodyPr wrap="square" rtlCol="0">
            <a:spAutoFit/>
          </a:bodyPr>
          <a:lstStyle/>
          <a:p>
            <a:pPr>
              <a:spcBef>
                <a:spcPts val="600"/>
              </a:spcBef>
            </a:pPr>
            <a:r>
              <a:rPr lang="en-US" sz="2600" dirty="0">
                <a:solidFill>
                  <a:srgbClr val="FF0000"/>
                </a:solidFill>
              </a:rPr>
              <a:t>Numerical</a:t>
            </a:r>
          </a:p>
          <a:p>
            <a:pPr>
              <a:spcBef>
                <a:spcPts val="600"/>
              </a:spcBef>
            </a:pPr>
            <a:r>
              <a:rPr lang="en-US" sz="2600" dirty="0">
                <a:solidFill>
                  <a:srgbClr val="FF0000"/>
                </a:solidFill>
              </a:rPr>
              <a:t>Numerical</a:t>
            </a:r>
          </a:p>
          <a:p>
            <a:pPr>
              <a:spcBef>
                <a:spcPts val="600"/>
              </a:spcBef>
            </a:pPr>
            <a:r>
              <a:rPr lang="en-US" sz="2600" dirty="0">
                <a:solidFill>
                  <a:srgbClr val="FF0000"/>
                </a:solidFill>
              </a:rPr>
              <a:t>Categorical</a:t>
            </a:r>
          </a:p>
          <a:p>
            <a:pPr>
              <a:spcBef>
                <a:spcPts val="600"/>
              </a:spcBef>
            </a:pPr>
            <a:r>
              <a:rPr lang="en-US" sz="2600" dirty="0">
                <a:solidFill>
                  <a:srgbClr val="FF0000"/>
                </a:solidFill>
              </a:rPr>
              <a:t>Numerical</a:t>
            </a:r>
          </a:p>
          <a:p>
            <a:pPr>
              <a:spcBef>
                <a:spcPts val="600"/>
              </a:spcBef>
            </a:pPr>
            <a:r>
              <a:rPr lang="en-US" sz="2600" dirty="0">
                <a:solidFill>
                  <a:srgbClr val="FF0000"/>
                </a:solidFill>
              </a:rPr>
              <a:t>Numerical</a:t>
            </a:r>
            <a:endParaRPr lang="en-AU" sz="2600" dirty="0">
              <a:solidFill>
                <a:srgbClr val="FF0000"/>
              </a:solidFill>
            </a:endParaRPr>
          </a:p>
        </p:txBody>
      </p:sp>
      <p:pic>
        <p:nvPicPr>
          <p:cNvPr id="7" name="Picture 6">
            <a:extLst>
              <a:ext uri="{FF2B5EF4-FFF2-40B4-BE49-F238E27FC236}">
                <a16:creationId xmlns:a16="http://schemas.microsoft.com/office/drawing/2014/main" id="{5DBA282D-1465-4188-8240-02599DA23DAD}"/>
              </a:ext>
            </a:extLst>
          </p:cNvPr>
          <p:cNvPicPr>
            <a:picLocks noChangeAspect="1"/>
          </p:cNvPicPr>
          <p:nvPr/>
        </p:nvPicPr>
        <p:blipFill>
          <a:blip r:embed="rId4"/>
          <a:stretch>
            <a:fillRect/>
          </a:stretch>
        </p:blipFill>
        <p:spPr>
          <a:xfrm>
            <a:off x="591949" y="4498960"/>
            <a:ext cx="9600193" cy="1453304"/>
          </a:xfrm>
          <a:prstGeom prst="rect">
            <a:avLst/>
          </a:prstGeom>
        </p:spPr>
      </p:pic>
      <p:sp>
        <p:nvSpPr>
          <p:cNvPr id="8" name="Oval 7">
            <a:extLst>
              <a:ext uri="{FF2B5EF4-FFF2-40B4-BE49-F238E27FC236}">
                <a16:creationId xmlns:a16="http://schemas.microsoft.com/office/drawing/2014/main" id="{E18681CC-5585-4DCD-8933-C36C6219AA03}"/>
              </a:ext>
            </a:extLst>
          </p:cNvPr>
          <p:cNvSpPr/>
          <p:nvPr/>
        </p:nvSpPr>
        <p:spPr>
          <a:xfrm>
            <a:off x="64393" y="2807598"/>
            <a:ext cx="515155" cy="373487"/>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67876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500" fill="hold"/>
                                        <p:tgtEl>
                                          <p:spTgt spid="4"/>
                                        </p:tgtEl>
                                        <p:attrNameLst>
                                          <p:attrName>ppt_x</p:attrName>
                                        </p:attrNameLst>
                                      </p:cBhvr>
                                      <p:tavLst>
                                        <p:tav tm="0">
                                          <p:val>
                                            <p:strVal val="#ppt_x"/>
                                          </p:val>
                                        </p:tav>
                                        <p:tav tm="100000">
                                          <p:val>
                                            <p:strVal val="#ppt_x"/>
                                          </p:val>
                                        </p:tav>
                                      </p:tavLst>
                                    </p:anim>
                                    <p:anim calcmode="lin" valueType="num">
                                      <p:cBhvr additive="base">
                                        <p:cTn id="4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ppt_x"/>
                                          </p:val>
                                        </p:tav>
                                        <p:tav tm="100000">
                                          <p:val>
                                            <p:strVal val="#ppt_x"/>
                                          </p:val>
                                        </p:tav>
                                      </p:tavLst>
                                    </p:anim>
                                    <p:anim calcmode="lin" valueType="num">
                                      <p:cBhvr additive="base">
                                        <p:cTn id="5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37825E60-4D3B-44C2-A5C3-65A377EF5D64}"/>
              </a:ext>
            </a:extLst>
          </p:cNvPr>
          <p:cNvPicPr>
            <a:picLocks noGrp="1" noChangeAspect="1"/>
          </p:cNvPicPr>
          <p:nvPr>
            <p:ph idx="1"/>
          </p:nvPr>
        </p:nvPicPr>
        <p:blipFill>
          <a:blip r:embed="rId4"/>
          <a:stretch>
            <a:fillRect/>
          </a:stretch>
        </p:blipFill>
        <p:spPr>
          <a:xfrm>
            <a:off x="2174426" y="1325563"/>
            <a:ext cx="7733995" cy="5449457"/>
          </a:xfrm>
        </p:spPr>
      </p:pic>
      <p:pic>
        <p:nvPicPr>
          <p:cNvPr id="5" name="Picture 4">
            <a:extLst>
              <a:ext uri="{FF2B5EF4-FFF2-40B4-BE49-F238E27FC236}">
                <a16:creationId xmlns:a16="http://schemas.microsoft.com/office/drawing/2014/main" id="{232AF3D6-D4B5-4DCA-B3EC-30C719A6A9CC}"/>
              </a:ext>
            </a:extLst>
          </p:cNvPr>
          <p:cNvPicPr>
            <a:picLocks noChangeAspect="1"/>
          </p:cNvPicPr>
          <p:nvPr/>
        </p:nvPicPr>
        <p:blipFill>
          <a:blip r:embed="rId5"/>
          <a:stretch>
            <a:fillRect/>
          </a:stretch>
        </p:blipFill>
        <p:spPr>
          <a:xfrm>
            <a:off x="1395189" y="0"/>
            <a:ext cx="9292470" cy="1325563"/>
          </a:xfrm>
          <a:prstGeom prst="rect">
            <a:avLst/>
          </a:prstGeom>
        </p:spPr>
      </p:pic>
    </p:spTree>
    <p:extLst>
      <p:ext uri="{BB962C8B-B14F-4D97-AF65-F5344CB8AC3E}">
        <p14:creationId xmlns:p14="http://schemas.microsoft.com/office/powerpoint/2010/main" val="3989877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57668-56E7-430E-BA74-5669BF8C8189}"/>
              </a:ext>
            </a:extLst>
          </p:cNvPr>
          <p:cNvSpPr>
            <a:spLocks noGrp="1"/>
          </p:cNvSpPr>
          <p:nvPr>
            <p:ph type="title"/>
          </p:nvPr>
        </p:nvSpPr>
        <p:spPr>
          <a:xfrm>
            <a:off x="0" y="5989411"/>
            <a:ext cx="10515600" cy="868589"/>
          </a:xfrm>
        </p:spPr>
        <p:txBody>
          <a:bodyPr/>
          <a:lstStyle/>
          <a:p>
            <a:r>
              <a:rPr lang="en-US" dirty="0"/>
              <a:t>2019 Exam 2 Q3</a:t>
            </a:r>
            <a:endParaRPr lang="en-AU" dirty="0"/>
          </a:p>
        </p:txBody>
      </p:sp>
      <p:sp>
        <p:nvSpPr>
          <p:cNvPr id="3" name="Content Placeholder 2">
            <a:extLst>
              <a:ext uri="{FF2B5EF4-FFF2-40B4-BE49-F238E27FC236}">
                <a16:creationId xmlns:a16="http://schemas.microsoft.com/office/drawing/2014/main" id="{575F43A2-61F4-4C13-9598-AF4C103AA89D}"/>
              </a:ext>
            </a:extLst>
          </p:cNvPr>
          <p:cNvSpPr>
            <a:spLocks noGrp="1"/>
          </p:cNvSpPr>
          <p:nvPr>
            <p:ph idx="1"/>
          </p:nvPr>
        </p:nvSpPr>
        <p:spPr>
          <a:xfrm>
            <a:off x="0" y="25854"/>
            <a:ext cx="12192000" cy="4133367"/>
          </a:xfrm>
        </p:spPr>
        <p:txBody>
          <a:bodyPr>
            <a:normAutofit fontScale="85000" lnSpcReduction="20000"/>
          </a:bodyPr>
          <a:lstStyle/>
          <a:p>
            <a:r>
              <a:rPr lang="en-US" dirty="0"/>
              <a:t>The five-number summary for the distribution of minimum daily temperature for the months of February, May and July in 2017 is shown in Table 2.</a:t>
            </a:r>
          </a:p>
          <a:p>
            <a:r>
              <a:rPr lang="en-US" dirty="0"/>
              <a:t>The associated boxplots are shown below the table.</a:t>
            </a:r>
          </a:p>
          <a:p>
            <a:r>
              <a:rPr lang="en-US" dirty="0"/>
              <a:t>Explain why the information given above supports the contention that minimum daily temperature is associated with the month. Refer to the values of an appropriate statistic in your response.</a:t>
            </a:r>
          </a:p>
          <a:p>
            <a:r>
              <a:rPr lang="en-US" dirty="0">
                <a:solidFill>
                  <a:srgbClr val="00B050"/>
                </a:solidFill>
              </a:rPr>
              <a:t>Compare medians with actual value from the table not estimation from the chart.</a:t>
            </a:r>
          </a:p>
          <a:p>
            <a:r>
              <a:rPr lang="en-US" dirty="0">
                <a:solidFill>
                  <a:srgbClr val="00B050"/>
                </a:solidFill>
              </a:rPr>
              <a:t>Medians </a:t>
            </a:r>
            <a:r>
              <a:rPr lang="en-US" dirty="0">
                <a:solidFill>
                  <a:srgbClr val="00B050"/>
                </a:solidFill>
                <a:sym typeface="Wingdings" panose="05000000000000000000" pitchFamily="2" charset="2"/>
              </a:rPr>
              <a:t> not average or mean</a:t>
            </a:r>
          </a:p>
          <a:p>
            <a:r>
              <a:rPr lang="en-US" dirty="0">
                <a:solidFill>
                  <a:srgbClr val="00B050"/>
                </a:solidFill>
                <a:sym typeface="Wingdings" panose="05000000000000000000" pitchFamily="2" charset="2"/>
              </a:rPr>
              <a:t>Median values are decreasing from February 10.9 ⁰C,  May 7.5 ⁰C to July 5.0 ⁰C. Therefore minimum daily temperature is associated with the month.</a:t>
            </a:r>
          </a:p>
          <a:p>
            <a:r>
              <a:rPr lang="en-US" dirty="0">
                <a:solidFill>
                  <a:srgbClr val="00B050"/>
                </a:solidFill>
                <a:sym typeface="Wingdings" panose="05000000000000000000" pitchFamily="2" charset="2"/>
              </a:rPr>
              <a:t>IQR are decreasing from February 4.4 ⁰C,  May 3.8 ⁰C to July 2.2 ⁰C. Therefore minimum daily temperature is associated with the month.</a:t>
            </a:r>
          </a:p>
          <a:p>
            <a:endParaRPr lang="en-AU" dirty="0">
              <a:solidFill>
                <a:srgbClr val="00B050"/>
              </a:solidFill>
            </a:endParaRPr>
          </a:p>
        </p:txBody>
      </p:sp>
      <p:pic>
        <p:nvPicPr>
          <p:cNvPr id="5" name="Picture 4">
            <a:extLst>
              <a:ext uri="{FF2B5EF4-FFF2-40B4-BE49-F238E27FC236}">
                <a16:creationId xmlns:a16="http://schemas.microsoft.com/office/drawing/2014/main" id="{91D0932C-E91A-4CC0-99FB-492F7A32764E}"/>
              </a:ext>
            </a:extLst>
          </p:cNvPr>
          <p:cNvPicPr>
            <a:picLocks noChangeAspect="1"/>
          </p:cNvPicPr>
          <p:nvPr/>
        </p:nvPicPr>
        <p:blipFill>
          <a:blip r:embed="rId4"/>
          <a:stretch>
            <a:fillRect/>
          </a:stretch>
        </p:blipFill>
        <p:spPr>
          <a:xfrm>
            <a:off x="0" y="4159221"/>
            <a:ext cx="7268589" cy="2048161"/>
          </a:xfrm>
          <a:prstGeom prst="rect">
            <a:avLst/>
          </a:prstGeom>
        </p:spPr>
      </p:pic>
      <p:pic>
        <p:nvPicPr>
          <p:cNvPr id="7" name="Picture 6">
            <a:extLst>
              <a:ext uri="{FF2B5EF4-FFF2-40B4-BE49-F238E27FC236}">
                <a16:creationId xmlns:a16="http://schemas.microsoft.com/office/drawing/2014/main" id="{24DB6260-9F56-4DC1-8A55-9CF70F7473EC}"/>
              </a:ext>
            </a:extLst>
          </p:cNvPr>
          <p:cNvPicPr>
            <a:picLocks noChangeAspect="1"/>
          </p:cNvPicPr>
          <p:nvPr/>
        </p:nvPicPr>
        <p:blipFill>
          <a:blip r:embed="rId5"/>
          <a:stretch>
            <a:fillRect/>
          </a:stretch>
        </p:blipFill>
        <p:spPr>
          <a:xfrm>
            <a:off x="7746176" y="4171680"/>
            <a:ext cx="4445824" cy="2686320"/>
          </a:xfrm>
          <a:prstGeom prst="rect">
            <a:avLst/>
          </a:prstGeom>
        </p:spPr>
      </p:pic>
      <p:pic>
        <p:nvPicPr>
          <p:cNvPr id="6" name="Picture 5">
            <a:extLst>
              <a:ext uri="{FF2B5EF4-FFF2-40B4-BE49-F238E27FC236}">
                <a16:creationId xmlns:a16="http://schemas.microsoft.com/office/drawing/2014/main" id="{E38FE14B-4F6C-4DF8-90A8-680DE5C84DEC}"/>
              </a:ext>
            </a:extLst>
          </p:cNvPr>
          <p:cNvPicPr>
            <a:picLocks noChangeAspect="1"/>
          </p:cNvPicPr>
          <p:nvPr/>
        </p:nvPicPr>
        <p:blipFill>
          <a:blip r:embed="rId6"/>
          <a:stretch>
            <a:fillRect/>
          </a:stretch>
        </p:blipFill>
        <p:spPr>
          <a:xfrm>
            <a:off x="5980833" y="5183301"/>
            <a:ext cx="6211167" cy="1648055"/>
          </a:xfrm>
          <a:prstGeom prst="rect">
            <a:avLst/>
          </a:prstGeom>
        </p:spPr>
      </p:pic>
    </p:spTree>
    <p:extLst>
      <p:ext uri="{BB962C8B-B14F-4D97-AF65-F5344CB8AC3E}">
        <p14:creationId xmlns:p14="http://schemas.microsoft.com/office/powerpoint/2010/main" val="176971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ppt_x"/>
                                          </p:val>
                                        </p:tav>
                                        <p:tav tm="100000">
                                          <p:val>
                                            <p:strVal val="#ppt_x"/>
                                          </p:val>
                                        </p:tav>
                                      </p:tavLst>
                                    </p:anim>
                                    <p:anim calcmode="lin" valueType="num">
                                      <p:cBhvr additive="base">
                                        <p:cTn id="48" dur="500" fill="hold"/>
                                        <p:tgtEl>
                                          <p:spTgt spid="6"/>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 calcmode="lin" valueType="num">
                                      <p:cBhvr additive="base">
                                        <p:cTn id="5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additive="base">
                                        <p:cTn id="5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BF2956-D774-4815-9377-7F39994B292B}"/>
              </a:ext>
            </a:extLst>
          </p:cNvPr>
          <p:cNvPicPr>
            <a:picLocks noChangeAspect="1"/>
          </p:cNvPicPr>
          <p:nvPr/>
        </p:nvPicPr>
        <p:blipFill>
          <a:blip r:embed="rId4"/>
          <a:stretch>
            <a:fillRect/>
          </a:stretch>
        </p:blipFill>
        <p:spPr>
          <a:xfrm>
            <a:off x="1179641" y="365125"/>
            <a:ext cx="9832717" cy="6176963"/>
          </a:xfrm>
          <a:prstGeom prst="rect">
            <a:avLst/>
          </a:prstGeom>
        </p:spPr>
      </p:pic>
    </p:spTree>
    <p:extLst>
      <p:ext uri="{BB962C8B-B14F-4D97-AF65-F5344CB8AC3E}">
        <p14:creationId xmlns:p14="http://schemas.microsoft.com/office/powerpoint/2010/main" val="3964739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57668-56E7-430E-BA74-5669BF8C8189}"/>
              </a:ext>
            </a:extLst>
          </p:cNvPr>
          <p:cNvSpPr>
            <a:spLocks noGrp="1"/>
          </p:cNvSpPr>
          <p:nvPr>
            <p:ph type="title"/>
          </p:nvPr>
        </p:nvSpPr>
        <p:spPr>
          <a:xfrm>
            <a:off x="838200" y="0"/>
            <a:ext cx="10515600" cy="592818"/>
          </a:xfrm>
        </p:spPr>
        <p:txBody>
          <a:bodyPr>
            <a:normAutofit fontScale="90000"/>
          </a:bodyPr>
          <a:lstStyle/>
          <a:p>
            <a:r>
              <a:rPr lang="en-US" dirty="0"/>
              <a:t>2018 Exam 1 Q9</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75F43A2-61F4-4C13-9598-AF4C103AA89D}"/>
                  </a:ext>
                </a:extLst>
              </p:cNvPr>
              <p:cNvSpPr>
                <a:spLocks noGrp="1"/>
              </p:cNvSpPr>
              <p:nvPr>
                <p:ph idx="1"/>
              </p:nvPr>
            </p:nvSpPr>
            <p:spPr>
              <a:xfrm>
                <a:off x="0" y="592818"/>
                <a:ext cx="12192000" cy="5416096"/>
              </a:xfrm>
            </p:spPr>
            <p:txBody>
              <a:bodyPr>
                <a:normAutofit fontScale="92500" lnSpcReduction="20000"/>
              </a:bodyPr>
              <a:lstStyle/>
              <a:p>
                <a:r>
                  <a:rPr lang="en-US" dirty="0"/>
                  <a:t>The scatterplot below displays the resting pulse rate, in beats per minute, and the time spent exercising, in hours per week, of 16 students. A least squares line has been fitted to the data.</a:t>
                </a:r>
              </a:p>
              <a:p>
                <a:r>
                  <a:rPr lang="en-US" dirty="0"/>
                  <a:t>The coefficient of determination is 0.8339</a:t>
                </a:r>
              </a:p>
              <a:p>
                <a:r>
                  <a:rPr lang="en-US" dirty="0"/>
                  <a:t>The correlation coefficient r is closest to</a:t>
                </a:r>
              </a:p>
              <a:p>
                <a:r>
                  <a:rPr lang="en-US" dirty="0"/>
                  <a:t>A. –0.913</a:t>
                </a:r>
              </a:p>
              <a:p>
                <a:r>
                  <a:rPr lang="en-US" dirty="0"/>
                  <a:t>B. –0.834</a:t>
                </a:r>
              </a:p>
              <a:p>
                <a:r>
                  <a:rPr lang="en-US" dirty="0"/>
                  <a:t>C. –0.695</a:t>
                </a:r>
              </a:p>
              <a:p>
                <a:r>
                  <a:rPr lang="en-US" dirty="0"/>
                  <a:t>D. 0.834</a:t>
                </a:r>
              </a:p>
              <a:p>
                <a:r>
                  <a:rPr lang="en-US" dirty="0"/>
                  <a:t>E. 0.913</a:t>
                </a:r>
              </a:p>
              <a:p>
                <a:endParaRPr lang="en-US" dirty="0"/>
              </a:p>
              <a:p>
                <a14:m>
                  <m:oMath xmlns:m="http://schemas.openxmlformats.org/officeDocument/2006/math">
                    <m:sSup>
                      <m:sSupPr>
                        <m:ctrlPr>
                          <a:rPr lang="en-US" i="1" dirty="0" smtClean="0">
                            <a:solidFill>
                              <a:srgbClr val="00B050"/>
                            </a:solidFill>
                            <a:latin typeface="Cambria Math" panose="02040503050406030204" pitchFamily="18" charset="0"/>
                          </a:rPr>
                        </m:ctrlPr>
                      </m:sSupPr>
                      <m:e>
                        <m:r>
                          <a:rPr lang="en-US" i="1" dirty="0">
                            <a:solidFill>
                              <a:srgbClr val="00B050"/>
                            </a:solidFill>
                            <a:latin typeface="Cambria Math" panose="02040503050406030204" pitchFamily="18" charset="0"/>
                          </a:rPr>
                          <m:t>𝑟</m:t>
                        </m:r>
                      </m:e>
                      <m:sup>
                        <m:r>
                          <a:rPr lang="en-US" i="0" dirty="0">
                            <a:solidFill>
                              <a:srgbClr val="00B050"/>
                            </a:solidFill>
                            <a:latin typeface="Cambria Math" panose="02040503050406030204" pitchFamily="18" charset="0"/>
                          </a:rPr>
                          <m:t>2</m:t>
                        </m:r>
                      </m:sup>
                    </m:sSup>
                  </m:oMath>
                </a14:m>
                <a:r>
                  <a:rPr lang="en-US" dirty="0">
                    <a:solidFill>
                      <a:srgbClr val="00B050"/>
                    </a:solidFill>
                  </a:rPr>
                  <a:t> = 0.8339</a:t>
                </a:r>
              </a:p>
              <a:p>
                <a:r>
                  <a:rPr lang="en-US" dirty="0">
                    <a:solidFill>
                      <a:srgbClr val="00B050"/>
                    </a:solidFill>
                  </a:rPr>
                  <a:t>r= </a:t>
                </a:r>
                <a14:m>
                  <m:oMath xmlns:m="http://schemas.openxmlformats.org/officeDocument/2006/math">
                    <m:rad>
                      <m:radPr>
                        <m:degHide m:val="on"/>
                        <m:ctrlPr>
                          <a:rPr lang="en-US" i="1" dirty="0" smtClean="0">
                            <a:solidFill>
                              <a:srgbClr val="00B050"/>
                            </a:solidFill>
                            <a:latin typeface="Cambria Math" panose="02040503050406030204" pitchFamily="18" charset="0"/>
                          </a:rPr>
                        </m:ctrlPr>
                      </m:radPr>
                      <m:deg/>
                      <m:e>
                        <m:r>
                          <a:rPr lang="en-US" b="0" i="0" dirty="0" smtClean="0">
                            <a:solidFill>
                              <a:srgbClr val="00B050"/>
                            </a:solidFill>
                            <a:latin typeface="Cambria Math" panose="02040503050406030204" pitchFamily="18" charset="0"/>
                          </a:rPr>
                          <m:t>0.8339</m:t>
                        </m:r>
                      </m:e>
                    </m:rad>
                  </m:oMath>
                </a14:m>
                <a:r>
                  <a:rPr lang="en-US" dirty="0">
                    <a:solidFill>
                      <a:srgbClr val="00B050"/>
                    </a:solidFill>
                  </a:rPr>
                  <a:t> = </a:t>
                </a:r>
                <a14:m>
                  <m:oMath xmlns:m="http://schemas.openxmlformats.org/officeDocument/2006/math">
                    <m:r>
                      <a:rPr lang="en-US" smtClean="0">
                        <a:solidFill>
                          <a:srgbClr val="00B050"/>
                        </a:solidFill>
                        <a:latin typeface="Cambria Math" panose="02040503050406030204" pitchFamily="18" charset="0"/>
                      </a:rPr>
                      <m:t>±</m:t>
                    </m:r>
                  </m:oMath>
                </a14:m>
                <a:r>
                  <a:rPr lang="en-US" dirty="0">
                    <a:solidFill>
                      <a:srgbClr val="00B050"/>
                    </a:solidFill>
                  </a:rPr>
                  <a:t>0.913 </a:t>
                </a:r>
                <a:r>
                  <a:rPr lang="en-US" dirty="0">
                    <a:solidFill>
                      <a:srgbClr val="00B050"/>
                    </a:solidFill>
                    <a:sym typeface="Wingdings" panose="05000000000000000000" pitchFamily="2" charset="2"/>
                  </a:rPr>
                  <a:t> </a:t>
                </a:r>
                <a:r>
                  <a:rPr lang="en-US" dirty="0">
                    <a:solidFill>
                      <a:srgbClr val="00B050"/>
                    </a:solidFill>
                  </a:rPr>
                  <a:t>– </a:t>
                </a:r>
                <a:r>
                  <a:rPr lang="en-US" dirty="0">
                    <a:solidFill>
                      <a:srgbClr val="00B050"/>
                    </a:solidFill>
                    <a:sym typeface="Wingdings" panose="05000000000000000000" pitchFamily="2" charset="2"/>
                  </a:rPr>
                  <a:t>0.913</a:t>
                </a:r>
                <a:endParaRPr lang="en-US" dirty="0">
                  <a:solidFill>
                    <a:srgbClr val="00B050"/>
                  </a:solidFill>
                </a:endParaRPr>
              </a:p>
              <a:p>
                <a:r>
                  <a:rPr lang="en-US" dirty="0">
                    <a:solidFill>
                      <a:srgbClr val="FF0000"/>
                    </a:solidFill>
                  </a:rPr>
                  <a:t>45%</a:t>
                </a:r>
                <a:endParaRPr lang="en-AU" dirty="0">
                  <a:solidFill>
                    <a:srgbClr val="FF0000"/>
                  </a:solidFill>
                </a:endParaRPr>
              </a:p>
            </p:txBody>
          </p:sp>
        </mc:Choice>
        <mc:Fallback xmlns="">
          <p:sp>
            <p:nvSpPr>
              <p:cNvPr id="3" name="Content Placeholder 2">
                <a:extLst>
                  <a:ext uri="{FF2B5EF4-FFF2-40B4-BE49-F238E27FC236}">
                    <a16:creationId xmlns:a16="http://schemas.microsoft.com/office/drawing/2014/main" id="{575F43A2-61F4-4C13-9598-AF4C103AA89D}"/>
                  </a:ext>
                </a:extLst>
              </p:cNvPr>
              <p:cNvSpPr>
                <a:spLocks noGrp="1" noRot="1" noChangeAspect="1" noMove="1" noResize="1" noEditPoints="1" noAdjustHandles="1" noChangeArrowheads="1" noChangeShapeType="1" noTextEdit="1"/>
              </p:cNvSpPr>
              <p:nvPr>
                <p:ph idx="1"/>
              </p:nvPr>
            </p:nvSpPr>
            <p:spPr>
              <a:xfrm>
                <a:off x="0" y="592818"/>
                <a:ext cx="12192000" cy="5416096"/>
              </a:xfrm>
              <a:blipFill>
                <a:blip r:embed="rId4"/>
                <a:stretch>
                  <a:fillRect l="-750" t="-2812" r="-100" b="-2925"/>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62DC3B85-A691-4B25-A129-5DC61ACD4347}"/>
              </a:ext>
            </a:extLst>
          </p:cNvPr>
          <p:cNvPicPr>
            <a:picLocks noChangeAspect="1"/>
          </p:cNvPicPr>
          <p:nvPr/>
        </p:nvPicPr>
        <p:blipFill>
          <a:blip r:embed="rId5"/>
          <a:stretch>
            <a:fillRect/>
          </a:stretch>
        </p:blipFill>
        <p:spPr>
          <a:xfrm>
            <a:off x="7236401" y="1291737"/>
            <a:ext cx="4744112" cy="3496163"/>
          </a:xfrm>
          <a:prstGeom prst="rect">
            <a:avLst/>
          </a:prstGeom>
        </p:spPr>
      </p:pic>
      <p:sp>
        <p:nvSpPr>
          <p:cNvPr id="6" name="Oval 5">
            <a:extLst>
              <a:ext uri="{FF2B5EF4-FFF2-40B4-BE49-F238E27FC236}">
                <a16:creationId xmlns:a16="http://schemas.microsoft.com/office/drawing/2014/main" id="{AE755EA5-E222-4199-9518-6D7413F311D4}"/>
              </a:ext>
            </a:extLst>
          </p:cNvPr>
          <p:cNvSpPr/>
          <p:nvPr/>
        </p:nvSpPr>
        <p:spPr>
          <a:xfrm>
            <a:off x="141667" y="2305317"/>
            <a:ext cx="515155" cy="373487"/>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97941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 calcmode="lin" valueType="num">
                                      <p:cBhvr additive="base">
                                        <p:cTn id="67" dur="500" fill="hold"/>
                                        <p:tgtEl>
                                          <p:spTgt spid="6"/>
                                        </p:tgtEl>
                                        <p:attrNameLst>
                                          <p:attrName>ppt_x</p:attrName>
                                        </p:attrNameLst>
                                      </p:cBhvr>
                                      <p:tavLst>
                                        <p:tav tm="0">
                                          <p:val>
                                            <p:strVal val="#ppt_x"/>
                                          </p:val>
                                        </p:tav>
                                        <p:tav tm="100000">
                                          <p:val>
                                            <p:strVal val="#ppt_x"/>
                                          </p:val>
                                        </p:tav>
                                      </p:tavLst>
                                    </p:anim>
                                    <p:anim calcmode="lin" valueType="num">
                                      <p:cBhvr additive="base">
                                        <p:cTn id="6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57668-56E7-430E-BA74-5669BF8C8189}"/>
              </a:ext>
            </a:extLst>
          </p:cNvPr>
          <p:cNvSpPr>
            <a:spLocks noGrp="1"/>
          </p:cNvSpPr>
          <p:nvPr>
            <p:ph type="title"/>
          </p:nvPr>
        </p:nvSpPr>
        <p:spPr>
          <a:xfrm>
            <a:off x="838200" y="0"/>
            <a:ext cx="10515600" cy="752475"/>
          </a:xfrm>
        </p:spPr>
        <p:txBody>
          <a:bodyPr/>
          <a:lstStyle/>
          <a:p>
            <a:r>
              <a:rPr lang="en-US" dirty="0"/>
              <a:t>2019 Exam 1 Q10</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75F43A2-61F4-4C13-9598-AF4C103AA89D}"/>
                  </a:ext>
                </a:extLst>
              </p:cNvPr>
              <p:cNvSpPr>
                <a:spLocks noGrp="1"/>
              </p:cNvSpPr>
              <p:nvPr>
                <p:ph idx="1"/>
              </p:nvPr>
            </p:nvSpPr>
            <p:spPr>
              <a:xfrm>
                <a:off x="0" y="752474"/>
                <a:ext cx="12192000" cy="5256439"/>
              </a:xfrm>
            </p:spPr>
            <p:txBody>
              <a:bodyPr>
                <a:normAutofit fontScale="92500" lnSpcReduction="20000"/>
              </a:bodyPr>
              <a:lstStyle/>
              <a:p>
                <a:r>
                  <a:rPr lang="en-US" dirty="0"/>
                  <a:t>A least squares line is used to model the relationship between the monthly average temperature and latitude recorded at seven different weather stations. The equation of the least squares line is found to be</a:t>
                </a:r>
              </a:p>
              <a:p>
                <a:pPr algn="ctr"/>
                <a:r>
                  <a:rPr lang="en-US" dirty="0"/>
                  <a:t>average temperature = 42.9842 </a:t>
                </a:r>
                <a:r>
                  <a:rPr lang="en-US" dirty="0">
                    <a:solidFill>
                      <a:srgbClr val="FF0000"/>
                    </a:solidFill>
                  </a:rPr>
                  <a:t>–</a:t>
                </a:r>
                <a:r>
                  <a:rPr lang="en-US" dirty="0"/>
                  <a:t> 0.877447 × latitude</a:t>
                </a:r>
              </a:p>
              <a:p>
                <a:r>
                  <a:rPr lang="en-US" dirty="0"/>
                  <a:t>The coefficient of determination was calculated to be 0.893743</a:t>
                </a:r>
              </a:p>
              <a:p>
                <a:r>
                  <a:rPr lang="en-US" dirty="0"/>
                  <a:t>The value of the correlation coefficient, rounded to three decimal places, is</a:t>
                </a:r>
              </a:p>
              <a:p>
                <a:r>
                  <a:rPr lang="en-US" dirty="0"/>
                  <a:t>A. –0.945</a:t>
                </a:r>
              </a:p>
              <a:p>
                <a:r>
                  <a:rPr lang="en-US" dirty="0"/>
                  <a:t>B. –0.898</a:t>
                </a:r>
              </a:p>
              <a:p>
                <a:r>
                  <a:rPr lang="en-US" dirty="0"/>
                  <a:t>C. 0.806</a:t>
                </a:r>
              </a:p>
              <a:p>
                <a:r>
                  <a:rPr lang="en-US" dirty="0"/>
                  <a:t>D. 0.898</a:t>
                </a:r>
              </a:p>
              <a:p>
                <a:r>
                  <a:rPr lang="en-US" dirty="0"/>
                  <a:t>E. 0.945</a:t>
                </a:r>
              </a:p>
              <a:p>
                <a14:m>
                  <m:oMath xmlns:m="http://schemas.openxmlformats.org/officeDocument/2006/math">
                    <m:sSup>
                      <m:sSupPr>
                        <m:ctrlPr>
                          <a:rPr lang="en-US" i="1" dirty="0" smtClean="0">
                            <a:solidFill>
                              <a:srgbClr val="00B050"/>
                            </a:solidFill>
                            <a:latin typeface="Cambria Math" panose="02040503050406030204" pitchFamily="18" charset="0"/>
                          </a:rPr>
                        </m:ctrlPr>
                      </m:sSupPr>
                      <m:e>
                        <m:r>
                          <a:rPr lang="en-US" i="1" dirty="0">
                            <a:solidFill>
                              <a:srgbClr val="00B050"/>
                            </a:solidFill>
                            <a:latin typeface="Cambria Math" panose="02040503050406030204" pitchFamily="18" charset="0"/>
                          </a:rPr>
                          <m:t>𝑟</m:t>
                        </m:r>
                      </m:e>
                      <m:sup>
                        <m:r>
                          <a:rPr lang="en-US" i="0" dirty="0">
                            <a:solidFill>
                              <a:srgbClr val="00B050"/>
                            </a:solidFill>
                            <a:latin typeface="Cambria Math" panose="02040503050406030204" pitchFamily="18" charset="0"/>
                          </a:rPr>
                          <m:t>2</m:t>
                        </m:r>
                      </m:sup>
                    </m:sSup>
                  </m:oMath>
                </a14:m>
                <a:r>
                  <a:rPr lang="en-US" dirty="0">
                    <a:solidFill>
                      <a:srgbClr val="00B050"/>
                    </a:solidFill>
                  </a:rPr>
                  <a:t> = 0.893743</a:t>
                </a:r>
              </a:p>
              <a:p>
                <a:r>
                  <a:rPr lang="en-US" dirty="0">
                    <a:solidFill>
                      <a:srgbClr val="00B050"/>
                    </a:solidFill>
                  </a:rPr>
                  <a:t>r= </a:t>
                </a:r>
                <a14:m>
                  <m:oMath xmlns:m="http://schemas.openxmlformats.org/officeDocument/2006/math">
                    <m:rad>
                      <m:radPr>
                        <m:degHide m:val="on"/>
                        <m:ctrlPr>
                          <a:rPr lang="en-US" i="1" dirty="0" smtClean="0">
                            <a:solidFill>
                              <a:srgbClr val="00B050"/>
                            </a:solidFill>
                            <a:latin typeface="Cambria Math" panose="02040503050406030204" pitchFamily="18" charset="0"/>
                          </a:rPr>
                        </m:ctrlPr>
                      </m:radPr>
                      <m:deg/>
                      <m:e>
                        <m:r>
                          <a:rPr lang="en-US" b="0" i="0" dirty="0" smtClean="0">
                            <a:solidFill>
                              <a:srgbClr val="00B050"/>
                            </a:solidFill>
                            <a:latin typeface="Cambria Math" panose="02040503050406030204" pitchFamily="18" charset="0"/>
                          </a:rPr>
                          <m:t>0.893743</m:t>
                        </m:r>
                      </m:e>
                    </m:rad>
                  </m:oMath>
                </a14:m>
                <a:r>
                  <a:rPr lang="en-US" dirty="0">
                    <a:solidFill>
                      <a:srgbClr val="00B050"/>
                    </a:solidFill>
                  </a:rPr>
                  <a:t> = </a:t>
                </a:r>
                <a14:m>
                  <m:oMath xmlns:m="http://schemas.openxmlformats.org/officeDocument/2006/math">
                    <m:r>
                      <a:rPr lang="en-US" smtClean="0">
                        <a:solidFill>
                          <a:srgbClr val="00B050"/>
                        </a:solidFill>
                        <a:latin typeface="Cambria Math" panose="02040503050406030204" pitchFamily="18" charset="0"/>
                      </a:rPr>
                      <m:t>±</m:t>
                    </m:r>
                  </m:oMath>
                </a14:m>
                <a:r>
                  <a:rPr lang="en-US" dirty="0">
                    <a:solidFill>
                      <a:srgbClr val="00B050"/>
                    </a:solidFill>
                  </a:rPr>
                  <a:t>0.945 </a:t>
                </a:r>
                <a:r>
                  <a:rPr lang="en-US" dirty="0">
                    <a:solidFill>
                      <a:srgbClr val="00B050"/>
                    </a:solidFill>
                    <a:sym typeface="Wingdings" panose="05000000000000000000" pitchFamily="2" charset="2"/>
                  </a:rPr>
                  <a:t> </a:t>
                </a:r>
                <a:r>
                  <a:rPr lang="en-US" dirty="0">
                    <a:solidFill>
                      <a:srgbClr val="00B050"/>
                    </a:solidFill>
                  </a:rPr>
                  <a:t>– </a:t>
                </a:r>
                <a:r>
                  <a:rPr lang="en-US" dirty="0">
                    <a:solidFill>
                      <a:srgbClr val="00B050"/>
                    </a:solidFill>
                    <a:sym typeface="Wingdings" panose="05000000000000000000" pitchFamily="2" charset="2"/>
                  </a:rPr>
                  <a:t>0.945</a:t>
                </a:r>
                <a:endParaRPr lang="en-US" dirty="0">
                  <a:solidFill>
                    <a:srgbClr val="00B050"/>
                  </a:solidFill>
                </a:endParaRPr>
              </a:p>
            </p:txBody>
          </p:sp>
        </mc:Choice>
        <mc:Fallback xmlns="">
          <p:sp>
            <p:nvSpPr>
              <p:cNvPr id="3" name="Content Placeholder 2">
                <a:extLst>
                  <a:ext uri="{FF2B5EF4-FFF2-40B4-BE49-F238E27FC236}">
                    <a16:creationId xmlns:a16="http://schemas.microsoft.com/office/drawing/2014/main" id="{575F43A2-61F4-4C13-9598-AF4C103AA89D}"/>
                  </a:ext>
                </a:extLst>
              </p:cNvPr>
              <p:cNvSpPr>
                <a:spLocks noGrp="1" noRot="1" noChangeAspect="1" noMove="1" noResize="1" noEditPoints="1" noAdjustHandles="1" noChangeArrowheads="1" noChangeShapeType="1" noTextEdit="1"/>
              </p:cNvSpPr>
              <p:nvPr>
                <p:ph idx="1"/>
              </p:nvPr>
            </p:nvSpPr>
            <p:spPr>
              <a:xfrm>
                <a:off x="0" y="752474"/>
                <a:ext cx="12192000" cy="5256439"/>
              </a:xfrm>
              <a:blipFill>
                <a:blip r:embed="rId4"/>
                <a:stretch>
                  <a:fillRect l="-750" t="-2897" r="-800"/>
                </a:stretch>
              </a:blipFill>
            </p:spPr>
            <p:txBody>
              <a:bodyPr/>
              <a:lstStyle/>
              <a:p>
                <a:r>
                  <a:rPr lang="en-AU">
                    <a:noFill/>
                  </a:rPr>
                  <a:t> </a:t>
                </a:r>
              </a:p>
            </p:txBody>
          </p:sp>
        </mc:Fallback>
      </mc:AlternateContent>
      <p:cxnSp>
        <p:nvCxnSpPr>
          <p:cNvPr id="5" name="Straight Arrow Connector 4">
            <a:extLst>
              <a:ext uri="{FF2B5EF4-FFF2-40B4-BE49-F238E27FC236}">
                <a16:creationId xmlns:a16="http://schemas.microsoft.com/office/drawing/2014/main" id="{2F736D51-7230-49DD-954B-7C7F5D01C79C}"/>
              </a:ext>
            </a:extLst>
          </p:cNvPr>
          <p:cNvCxnSpPr>
            <a:cxnSpLocks/>
          </p:cNvCxnSpPr>
          <p:nvPr/>
        </p:nvCxnSpPr>
        <p:spPr>
          <a:xfrm flipV="1">
            <a:off x="4108361" y="1988457"/>
            <a:ext cx="2887525" cy="3420670"/>
          </a:xfrm>
          <a:prstGeom prst="straightConnector1">
            <a:avLst/>
          </a:prstGeom>
          <a:ln w="698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F8798B4F-76EF-4B62-A0E7-FDCB7A28B85E}"/>
              </a:ext>
            </a:extLst>
          </p:cNvPr>
          <p:cNvSpPr/>
          <p:nvPr/>
        </p:nvSpPr>
        <p:spPr>
          <a:xfrm>
            <a:off x="115909" y="2871993"/>
            <a:ext cx="515155" cy="373487"/>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666373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 calcmode="lin" valueType="num">
                                      <p:cBhvr additive="base">
                                        <p:cTn id="57" dur="500" fill="hold"/>
                                        <p:tgtEl>
                                          <p:spTgt spid="5"/>
                                        </p:tgtEl>
                                        <p:attrNameLst>
                                          <p:attrName>ppt_x</p:attrName>
                                        </p:attrNameLst>
                                      </p:cBhvr>
                                      <p:tavLst>
                                        <p:tav tm="0">
                                          <p:val>
                                            <p:strVal val="#ppt_x"/>
                                          </p:val>
                                        </p:tav>
                                        <p:tav tm="100000">
                                          <p:val>
                                            <p:strVal val="#ppt_x"/>
                                          </p:val>
                                        </p:tav>
                                      </p:tavLst>
                                    </p:anim>
                                    <p:anim calcmode="lin" valueType="num">
                                      <p:cBhvr additive="base">
                                        <p:cTn id="5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6"/>
                                        </p:tgtEl>
                                        <p:attrNameLst>
                                          <p:attrName>style.visibility</p:attrName>
                                        </p:attrNameLst>
                                      </p:cBhvr>
                                      <p:to>
                                        <p:strVal val="visible"/>
                                      </p:to>
                                    </p:set>
                                    <p:anim calcmode="lin" valueType="num">
                                      <p:cBhvr additive="base">
                                        <p:cTn id="63" dur="500" fill="hold"/>
                                        <p:tgtEl>
                                          <p:spTgt spid="6"/>
                                        </p:tgtEl>
                                        <p:attrNameLst>
                                          <p:attrName>ppt_x</p:attrName>
                                        </p:attrNameLst>
                                      </p:cBhvr>
                                      <p:tavLst>
                                        <p:tav tm="0">
                                          <p:val>
                                            <p:strVal val="#ppt_x"/>
                                          </p:val>
                                        </p:tav>
                                        <p:tav tm="100000">
                                          <p:val>
                                            <p:strVal val="#ppt_x"/>
                                          </p:val>
                                        </p:tav>
                                      </p:tavLst>
                                    </p:anim>
                                    <p:anim calcmode="lin" valueType="num">
                                      <p:cBhvr additive="base">
                                        <p:cTn id="6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4421727-E25D-4851-8BB0-77717794476C}"/>
              </a:ext>
            </a:extLst>
          </p:cNvPr>
          <p:cNvPicPr>
            <a:picLocks noGrp="1" noChangeAspect="1"/>
          </p:cNvPicPr>
          <p:nvPr>
            <p:ph idx="1"/>
          </p:nvPr>
        </p:nvPicPr>
        <p:blipFill>
          <a:blip r:embed="rId4"/>
          <a:stretch>
            <a:fillRect/>
          </a:stretch>
        </p:blipFill>
        <p:spPr>
          <a:xfrm>
            <a:off x="897140" y="123088"/>
            <a:ext cx="10397719" cy="5723921"/>
          </a:xfrm>
        </p:spPr>
      </p:pic>
    </p:spTree>
    <p:extLst>
      <p:ext uri="{BB962C8B-B14F-4D97-AF65-F5344CB8AC3E}">
        <p14:creationId xmlns:p14="http://schemas.microsoft.com/office/powerpoint/2010/main" val="1540138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57668-56E7-430E-BA74-5669BF8C8189}"/>
              </a:ext>
            </a:extLst>
          </p:cNvPr>
          <p:cNvSpPr>
            <a:spLocks noGrp="1"/>
          </p:cNvSpPr>
          <p:nvPr>
            <p:ph type="title"/>
          </p:nvPr>
        </p:nvSpPr>
        <p:spPr>
          <a:xfrm>
            <a:off x="838200" y="0"/>
            <a:ext cx="10515600" cy="768215"/>
          </a:xfrm>
        </p:spPr>
        <p:txBody>
          <a:bodyPr/>
          <a:lstStyle/>
          <a:p>
            <a:r>
              <a:rPr lang="en-US" dirty="0"/>
              <a:t>2018 Exam 1 Q13</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75F43A2-61F4-4C13-9598-AF4C103AA89D}"/>
                  </a:ext>
                </a:extLst>
              </p:cNvPr>
              <p:cNvSpPr>
                <a:spLocks noGrp="1"/>
              </p:cNvSpPr>
              <p:nvPr>
                <p:ph idx="1"/>
              </p:nvPr>
            </p:nvSpPr>
            <p:spPr>
              <a:xfrm>
                <a:off x="0" y="768214"/>
                <a:ext cx="12192000" cy="5606828"/>
              </a:xfrm>
            </p:spPr>
            <p:txBody>
              <a:bodyPr>
                <a:normAutofit fontScale="92500" lnSpcReduction="10000"/>
              </a:bodyPr>
              <a:lstStyle/>
              <a:p>
                <a:r>
                  <a:rPr lang="en-US" dirty="0"/>
                  <a:t>The statistical analysis of a set of bivariate data involving variables x and y resulted in the information displayed in the table below.</a:t>
                </a:r>
              </a:p>
              <a:p>
                <a:r>
                  <a:rPr lang="en-US" dirty="0"/>
                  <a:t>Using this information, the value of the </a:t>
                </a:r>
                <a:r>
                  <a:rPr lang="en-US" dirty="0">
                    <a:solidFill>
                      <a:srgbClr val="FF0000"/>
                    </a:solidFill>
                  </a:rPr>
                  <a:t>correlation coefficient r </a:t>
                </a:r>
                <a:r>
                  <a:rPr lang="en-US" dirty="0"/>
                  <a:t>for this set of bivariate data is closest to </a:t>
                </a:r>
              </a:p>
              <a:p>
                <a:r>
                  <a:rPr lang="en-US" dirty="0"/>
                  <a:t>A. 0.88 </a:t>
                </a:r>
              </a:p>
              <a:p>
                <a:r>
                  <a:rPr lang="en-US" dirty="0"/>
                  <a:t>B. 0.89 </a:t>
                </a:r>
              </a:p>
              <a:p>
                <a:r>
                  <a:rPr lang="en-US" dirty="0"/>
                  <a:t>C. 0.92 </a:t>
                </a:r>
              </a:p>
              <a:p>
                <a:r>
                  <a:rPr lang="en-US" dirty="0"/>
                  <a:t>D. 0.94 </a:t>
                </a:r>
              </a:p>
              <a:p>
                <a:r>
                  <a:rPr lang="en-US" dirty="0"/>
                  <a:t>E. 0.97</a:t>
                </a:r>
              </a:p>
              <a:p>
                <a:r>
                  <a:rPr lang="en-US" dirty="0">
                    <a:solidFill>
                      <a:srgbClr val="00B050"/>
                    </a:solidFill>
                  </a:rPr>
                  <a:t>b=1.31=</a:t>
                </a:r>
                <a14:m>
                  <m:oMath xmlns:m="http://schemas.openxmlformats.org/officeDocument/2006/math">
                    <m:r>
                      <a:rPr lang="en-AU" i="1" dirty="0" smtClean="0">
                        <a:solidFill>
                          <a:srgbClr val="00B050"/>
                        </a:solidFill>
                        <a:latin typeface="Cambria Math" panose="02040503050406030204" pitchFamily="18" charset="0"/>
                      </a:rPr>
                      <m:t>𝑟</m:t>
                    </m:r>
                    <m:r>
                      <a:rPr lang="en-AU" i="0" dirty="0">
                        <a:solidFill>
                          <a:srgbClr val="00B050"/>
                        </a:solidFill>
                        <a:latin typeface="Cambria Math" panose="02040503050406030204" pitchFamily="18" charset="0"/>
                      </a:rPr>
                      <m:t>×</m:t>
                    </m:r>
                    <m:f>
                      <m:fPr>
                        <m:ctrlPr>
                          <a:rPr lang="en-AU" i="1" dirty="0">
                            <a:solidFill>
                              <a:srgbClr val="00B050"/>
                            </a:solidFill>
                            <a:latin typeface="Cambria Math" panose="02040503050406030204" pitchFamily="18" charset="0"/>
                          </a:rPr>
                        </m:ctrlPr>
                      </m:fPr>
                      <m:num>
                        <m:sSub>
                          <m:sSubPr>
                            <m:ctrlPr>
                              <a:rPr lang="en-AU" i="1" dirty="0">
                                <a:solidFill>
                                  <a:srgbClr val="00B050"/>
                                </a:solidFill>
                                <a:latin typeface="Cambria Math" panose="02040503050406030204" pitchFamily="18" charset="0"/>
                              </a:rPr>
                            </m:ctrlPr>
                          </m:sSubPr>
                          <m:e>
                            <m:r>
                              <a:rPr lang="en-AU" i="1" dirty="0">
                                <a:solidFill>
                                  <a:srgbClr val="00B050"/>
                                </a:solidFill>
                                <a:latin typeface="Cambria Math" panose="02040503050406030204" pitchFamily="18" charset="0"/>
                              </a:rPr>
                              <m:t>𝑠</m:t>
                            </m:r>
                          </m:e>
                          <m:sub>
                            <m:r>
                              <a:rPr lang="en-AU" i="1" dirty="0">
                                <a:solidFill>
                                  <a:srgbClr val="00B050"/>
                                </a:solidFill>
                                <a:latin typeface="Cambria Math" panose="02040503050406030204" pitchFamily="18" charset="0"/>
                              </a:rPr>
                              <m:t>𝑦</m:t>
                            </m:r>
                          </m:sub>
                        </m:sSub>
                      </m:num>
                      <m:den>
                        <m:sSub>
                          <m:sSubPr>
                            <m:ctrlPr>
                              <a:rPr lang="en-AU" i="1" dirty="0">
                                <a:solidFill>
                                  <a:srgbClr val="00B050"/>
                                </a:solidFill>
                                <a:latin typeface="Cambria Math" panose="02040503050406030204" pitchFamily="18" charset="0"/>
                              </a:rPr>
                            </m:ctrlPr>
                          </m:sSubPr>
                          <m:e>
                            <m:r>
                              <a:rPr lang="en-AU" i="1" dirty="0">
                                <a:solidFill>
                                  <a:srgbClr val="00B050"/>
                                </a:solidFill>
                                <a:latin typeface="Cambria Math" panose="02040503050406030204" pitchFamily="18" charset="0"/>
                              </a:rPr>
                              <m:t>𝑠</m:t>
                            </m:r>
                          </m:e>
                          <m:sub>
                            <m:r>
                              <a:rPr lang="en-AU" i="1" dirty="0">
                                <a:solidFill>
                                  <a:srgbClr val="00B050"/>
                                </a:solidFill>
                                <a:latin typeface="Cambria Math" panose="02040503050406030204" pitchFamily="18" charset="0"/>
                              </a:rPr>
                              <m:t>𝑥</m:t>
                            </m:r>
                          </m:sub>
                        </m:sSub>
                      </m:den>
                    </m:f>
                  </m:oMath>
                </a14:m>
                <a:r>
                  <a:rPr lang="en-AU" dirty="0">
                    <a:solidFill>
                      <a:srgbClr val="00B050"/>
                    </a:solidFill>
                  </a:rPr>
                  <a:t> = </a:t>
                </a:r>
                <a14:m>
                  <m:oMath xmlns:m="http://schemas.openxmlformats.org/officeDocument/2006/math">
                    <m:r>
                      <a:rPr lang="en-AU" i="1" dirty="0" smtClean="0">
                        <a:solidFill>
                          <a:srgbClr val="00B050"/>
                        </a:solidFill>
                        <a:latin typeface="Cambria Math" panose="02040503050406030204" pitchFamily="18" charset="0"/>
                      </a:rPr>
                      <m:t>𝑟</m:t>
                    </m:r>
                    <m:r>
                      <a:rPr lang="en-AU" i="0" dirty="0">
                        <a:solidFill>
                          <a:srgbClr val="00B050"/>
                        </a:solidFill>
                        <a:latin typeface="Cambria Math" panose="02040503050406030204" pitchFamily="18" charset="0"/>
                      </a:rPr>
                      <m:t>×</m:t>
                    </m:r>
                    <m:f>
                      <m:fPr>
                        <m:ctrlPr>
                          <a:rPr lang="en-AU" i="1" dirty="0">
                            <a:solidFill>
                              <a:srgbClr val="00B050"/>
                            </a:solidFill>
                            <a:latin typeface="Cambria Math" panose="02040503050406030204" pitchFamily="18" charset="0"/>
                          </a:rPr>
                        </m:ctrlPr>
                      </m:fPr>
                      <m:num>
                        <m:r>
                          <a:rPr lang="en-US" b="0" i="1" dirty="0" smtClean="0">
                            <a:solidFill>
                              <a:srgbClr val="00B050"/>
                            </a:solidFill>
                            <a:latin typeface="Cambria Math" panose="02040503050406030204" pitchFamily="18" charset="0"/>
                          </a:rPr>
                          <m:t>3.24</m:t>
                        </m:r>
                      </m:num>
                      <m:den>
                        <m:r>
                          <a:rPr lang="en-US" b="0" i="1" dirty="0" smtClean="0">
                            <a:solidFill>
                              <a:srgbClr val="00B050"/>
                            </a:solidFill>
                            <a:latin typeface="Cambria Math" panose="02040503050406030204" pitchFamily="18" charset="0"/>
                          </a:rPr>
                          <m:t>2.33</m:t>
                        </m:r>
                      </m:den>
                    </m:f>
                  </m:oMath>
                </a14:m>
                <a:r>
                  <a:rPr lang="en-AU" dirty="0">
                    <a:solidFill>
                      <a:srgbClr val="00B050"/>
                    </a:solidFill>
                  </a:rPr>
                  <a:t> = </a:t>
                </a:r>
                <a14:m>
                  <m:oMath xmlns:m="http://schemas.openxmlformats.org/officeDocument/2006/math">
                    <m:r>
                      <a:rPr lang="en-AU" i="1" dirty="0" smtClean="0">
                        <a:solidFill>
                          <a:srgbClr val="00B050"/>
                        </a:solidFill>
                        <a:latin typeface="Cambria Math" panose="02040503050406030204" pitchFamily="18" charset="0"/>
                      </a:rPr>
                      <m:t>𝑟</m:t>
                    </m:r>
                    <m:r>
                      <a:rPr lang="en-AU" i="0" dirty="0">
                        <a:solidFill>
                          <a:srgbClr val="00B050"/>
                        </a:solidFill>
                        <a:latin typeface="Cambria Math" panose="02040503050406030204" pitchFamily="18" charset="0"/>
                      </a:rPr>
                      <m:t>×</m:t>
                    </m:r>
                    <m:r>
                      <a:rPr lang="en-US" b="0" i="1" dirty="0" smtClean="0">
                        <a:solidFill>
                          <a:srgbClr val="00B050"/>
                        </a:solidFill>
                        <a:latin typeface="Cambria Math" panose="02040503050406030204" pitchFamily="18" charset="0"/>
                      </a:rPr>
                      <m:t>1.39</m:t>
                    </m:r>
                  </m:oMath>
                </a14:m>
                <a:endParaRPr lang="en-AU" dirty="0">
                  <a:solidFill>
                    <a:srgbClr val="00B050"/>
                  </a:solidFill>
                </a:endParaRPr>
              </a:p>
              <a:p>
                <a:r>
                  <a:rPr lang="en-AU" dirty="0">
                    <a:solidFill>
                      <a:srgbClr val="00B050"/>
                    </a:solidFill>
                  </a:rPr>
                  <a:t>r = </a:t>
                </a:r>
                <a14:m>
                  <m:oMath xmlns:m="http://schemas.openxmlformats.org/officeDocument/2006/math">
                    <m:f>
                      <m:fPr>
                        <m:ctrlPr>
                          <a:rPr lang="en-AU" i="1" dirty="0" smtClean="0">
                            <a:solidFill>
                              <a:srgbClr val="00B050"/>
                            </a:solidFill>
                            <a:latin typeface="Cambria Math" panose="02040503050406030204" pitchFamily="18" charset="0"/>
                          </a:rPr>
                        </m:ctrlPr>
                      </m:fPr>
                      <m:num>
                        <m:r>
                          <a:rPr lang="en-US" b="0" i="1" dirty="0" smtClean="0">
                            <a:solidFill>
                              <a:srgbClr val="00B050"/>
                            </a:solidFill>
                            <a:latin typeface="Cambria Math" panose="02040503050406030204" pitchFamily="18" charset="0"/>
                          </a:rPr>
                          <m:t>1.31</m:t>
                        </m:r>
                      </m:num>
                      <m:den>
                        <m:r>
                          <a:rPr lang="en-US" b="0" i="1" dirty="0" smtClean="0">
                            <a:solidFill>
                              <a:srgbClr val="00B050"/>
                            </a:solidFill>
                            <a:latin typeface="Cambria Math" panose="02040503050406030204" pitchFamily="18" charset="0"/>
                          </a:rPr>
                          <m:t>1.39</m:t>
                        </m:r>
                      </m:den>
                    </m:f>
                  </m:oMath>
                </a14:m>
                <a:r>
                  <a:rPr lang="en-AU" dirty="0">
                    <a:solidFill>
                      <a:srgbClr val="00B050"/>
                    </a:solidFill>
                  </a:rPr>
                  <a:t> = 0.94</a:t>
                </a:r>
              </a:p>
              <a:p>
                <a:r>
                  <a:rPr lang="en-AU" dirty="0">
                    <a:solidFill>
                      <a:srgbClr val="FF0000"/>
                    </a:solidFill>
                  </a:rPr>
                  <a:t>49%</a:t>
                </a:r>
              </a:p>
            </p:txBody>
          </p:sp>
        </mc:Choice>
        <mc:Fallback xmlns="">
          <p:sp>
            <p:nvSpPr>
              <p:cNvPr id="3" name="Content Placeholder 2">
                <a:extLst>
                  <a:ext uri="{FF2B5EF4-FFF2-40B4-BE49-F238E27FC236}">
                    <a16:creationId xmlns:a16="http://schemas.microsoft.com/office/drawing/2014/main" id="{575F43A2-61F4-4C13-9598-AF4C103AA89D}"/>
                  </a:ext>
                </a:extLst>
              </p:cNvPr>
              <p:cNvSpPr>
                <a:spLocks noGrp="1" noRot="1" noChangeAspect="1" noMove="1" noResize="1" noEditPoints="1" noAdjustHandles="1" noChangeArrowheads="1" noChangeShapeType="1" noTextEdit="1"/>
              </p:cNvSpPr>
              <p:nvPr>
                <p:ph idx="1"/>
              </p:nvPr>
            </p:nvSpPr>
            <p:spPr>
              <a:xfrm>
                <a:off x="0" y="768214"/>
                <a:ext cx="12192000" cy="5606828"/>
              </a:xfrm>
              <a:blipFill>
                <a:blip r:embed="rId4"/>
                <a:stretch>
                  <a:fillRect l="-750" t="-2174"/>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0786BE72-17BB-4C86-95FB-4349078FFC54}"/>
              </a:ext>
            </a:extLst>
          </p:cNvPr>
          <p:cNvPicPr>
            <a:picLocks noChangeAspect="1"/>
          </p:cNvPicPr>
          <p:nvPr/>
        </p:nvPicPr>
        <p:blipFill>
          <a:blip r:embed="rId5"/>
          <a:stretch>
            <a:fillRect/>
          </a:stretch>
        </p:blipFill>
        <p:spPr>
          <a:xfrm>
            <a:off x="7076296" y="2036526"/>
            <a:ext cx="4427931" cy="1492286"/>
          </a:xfrm>
          <a:prstGeom prst="rect">
            <a:avLst/>
          </a:prstGeom>
        </p:spPr>
      </p:pic>
      <p:pic>
        <p:nvPicPr>
          <p:cNvPr id="7" name="Picture 6">
            <a:extLst>
              <a:ext uri="{FF2B5EF4-FFF2-40B4-BE49-F238E27FC236}">
                <a16:creationId xmlns:a16="http://schemas.microsoft.com/office/drawing/2014/main" id="{51C5798A-1D46-465A-94A5-C4A6C9D4B8F1}"/>
              </a:ext>
            </a:extLst>
          </p:cNvPr>
          <p:cNvPicPr>
            <a:picLocks noChangeAspect="1"/>
          </p:cNvPicPr>
          <p:nvPr/>
        </p:nvPicPr>
        <p:blipFill>
          <a:blip r:embed="rId6"/>
          <a:stretch>
            <a:fillRect/>
          </a:stretch>
        </p:blipFill>
        <p:spPr>
          <a:xfrm>
            <a:off x="2678318" y="3490174"/>
            <a:ext cx="9126761" cy="940157"/>
          </a:xfrm>
          <a:prstGeom prst="rect">
            <a:avLst/>
          </a:prstGeom>
        </p:spPr>
      </p:pic>
      <p:sp>
        <p:nvSpPr>
          <p:cNvPr id="6" name="Oval 5">
            <a:extLst>
              <a:ext uri="{FF2B5EF4-FFF2-40B4-BE49-F238E27FC236}">
                <a16:creationId xmlns:a16="http://schemas.microsoft.com/office/drawing/2014/main" id="{9AA7A891-3D4C-4057-A4D9-D7F7C69EF822}"/>
              </a:ext>
            </a:extLst>
          </p:cNvPr>
          <p:cNvSpPr/>
          <p:nvPr/>
        </p:nvSpPr>
        <p:spPr>
          <a:xfrm>
            <a:off x="129343" y="3586765"/>
            <a:ext cx="515155" cy="373487"/>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560312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ppt_x"/>
                                          </p:val>
                                        </p:tav>
                                        <p:tav tm="100000">
                                          <p:val>
                                            <p:strVal val="#ppt_x"/>
                                          </p:val>
                                        </p:tav>
                                      </p:tavLst>
                                    </p:anim>
                                    <p:anim calcmode="lin" valueType="num">
                                      <p:cBhvr additive="base">
                                        <p:cTn id="4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additive="base">
                                        <p:cTn id="5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additive="base">
                                        <p:cTn id="5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anim calcmode="lin" valueType="num">
                                      <p:cBhvr additive="base">
                                        <p:cTn id="65" dur="500" fill="hold"/>
                                        <p:tgtEl>
                                          <p:spTgt spid="6"/>
                                        </p:tgtEl>
                                        <p:attrNameLst>
                                          <p:attrName>ppt_x</p:attrName>
                                        </p:attrNameLst>
                                      </p:cBhvr>
                                      <p:tavLst>
                                        <p:tav tm="0">
                                          <p:val>
                                            <p:strVal val="#ppt_x"/>
                                          </p:val>
                                        </p:tav>
                                        <p:tav tm="100000">
                                          <p:val>
                                            <p:strVal val="#ppt_x"/>
                                          </p:val>
                                        </p:tav>
                                      </p:tavLst>
                                    </p:anim>
                                    <p:anim calcmode="lin" valueType="num">
                                      <p:cBhvr additive="base">
                                        <p:cTn id="6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523</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 Math</vt:lpstr>
      <vt:lpstr>Office Theme</vt:lpstr>
      <vt:lpstr>Associations</vt:lpstr>
      <vt:lpstr>2016 Exam 1 Q8</vt:lpstr>
      <vt:lpstr>PowerPoint Presentation</vt:lpstr>
      <vt:lpstr>2019 Exam 2 Q3</vt:lpstr>
      <vt:lpstr>PowerPoint Presentation</vt:lpstr>
      <vt:lpstr>2018 Exam 1 Q9</vt:lpstr>
      <vt:lpstr>2019 Exam 1 Q10</vt:lpstr>
      <vt:lpstr>PowerPoint Presentation</vt:lpstr>
      <vt:lpstr>2018 Exam 1 Q13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Associations</dc:title>
  <dc:creator>Lyn ZHANG</dc:creator>
  <cp:lastModifiedBy>Lyn ZHANG</cp:lastModifiedBy>
  <cp:revision>8</cp:revision>
  <dcterms:created xsi:type="dcterms:W3CDTF">2021-10-10T06:30:26Z</dcterms:created>
  <dcterms:modified xsi:type="dcterms:W3CDTF">2021-10-18T01:18:58Z</dcterms:modified>
</cp:coreProperties>
</file>