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0" r:id="rId6"/>
    <p:sldId id="265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4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1C1D9-6430-4CE1-9895-840D5AC6C2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7FC0C9-9294-4C88-AA3C-66A5E9C0AF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509C8-68E8-4174-BED7-1A519390C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62F3-612B-4711-849E-7B3C1EF51BB7}" type="datetimeFigureOut">
              <a:rPr lang="en-AU" smtClean="0"/>
              <a:t>9/12/2021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57567F-2901-41B8-B7E5-287679589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B2A0B-718D-4010-AE8E-28A37D5B8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5187-CBE6-41D3-8ECC-AE5B0F5D3D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4535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1C281-60DD-476A-A907-BCC2E114D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32F3CF-D2B0-48B6-AEAA-B457680BD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F76F0-B068-4074-B3B7-0D67643FD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62F3-612B-4711-849E-7B3C1EF51BB7}" type="datetimeFigureOut">
              <a:rPr lang="en-AU" smtClean="0"/>
              <a:t>9/12/2021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8F082-E946-4C17-9C91-CDCA6AE20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CF6B9-168B-4FB3-BDFB-E2A4AA95B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5187-CBE6-41D3-8ECC-AE5B0F5D3D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6315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5A4A24-FAAF-46A0-9DAE-84BB34E0B1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C6EA43-753E-42E7-848D-8152BFD73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07A2A-FB4E-4791-8489-AD3A27BEE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62F3-612B-4711-849E-7B3C1EF51BB7}" type="datetimeFigureOut">
              <a:rPr lang="en-AU" smtClean="0"/>
              <a:t>9/12/2021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A05CA-5AE6-4966-96FD-E2EF4933C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6E122-18E5-490B-9287-B7F1967C8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5187-CBE6-41D3-8ECC-AE5B0F5D3D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8018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91BC2-AD32-4C57-A317-CE13F9A4D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CFE71-9D23-4FF8-B1A0-90A4C83B3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22175-ECE1-4ED6-8981-6F0783A58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62F3-612B-4711-849E-7B3C1EF51BB7}" type="datetimeFigureOut">
              <a:rPr lang="en-AU" smtClean="0"/>
              <a:t>9/12/2021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D773D-099C-444C-8A08-32A351F74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B6A4C-F52E-4FEF-91EF-630EBF624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5187-CBE6-41D3-8ECC-AE5B0F5D3D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691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EA01A-5E3C-4DE5-9903-735DCFFB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199996-30C4-41B9-AD91-DF11D9BD8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EB9B90-4F2A-451F-943B-3C4DC3245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62F3-612B-4711-849E-7B3C1EF51BB7}" type="datetimeFigureOut">
              <a:rPr lang="en-AU" smtClean="0"/>
              <a:t>9/12/2021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F95C3-7B45-4F48-BF30-2D5EE961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7AC58-DDAB-4DE1-8542-C8C23688B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5187-CBE6-41D3-8ECC-AE5B0F5D3D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3961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649D4-9F3A-48BF-B5D6-03C5ABE3F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AF264-7DED-4991-A74E-BEC1B23CE0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F38C6F-55A8-4ECC-8BBC-957339F772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615753-8BD6-4DA9-B7C3-F43CAC718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62F3-612B-4711-849E-7B3C1EF51BB7}" type="datetimeFigureOut">
              <a:rPr lang="en-AU" smtClean="0"/>
              <a:t>9/12/2021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6999A-2BC0-4EF2-9284-B087E7C10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F683FA-FA63-4039-8BC1-D67B9EA6C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5187-CBE6-41D3-8ECC-AE5B0F5D3D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8875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5F2A3-49B4-4D64-BC64-FD9B8E41D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C5A2B2-4DEE-43E4-B234-E53E29669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E42070-7DDA-4E60-BD3C-CDB2E57AB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5746A0-B8AD-41EA-99BD-8007754F72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4F5734-144B-4A57-9031-3E29AA56C5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30428B-A494-4AC7-8EC2-40C4FAA33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62F3-612B-4711-849E-7B3C1EF51BB7}" type="datetimeFigureOut">
              <a:rPr lang="en-AU" smtClean="0"/>
              <a:t>9/12/2021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EA4157-34EE-4570-9EEA-BDEC3048B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4707AF-3F1C-41C4-A72F-70192BBF4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5187-CBE6-41D3-8ECC-AE5B0F5D3D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1382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085CC-D58A-430B-BAD1-DB82BEF85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98A789-7724-4693-8387-19D97D2F9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62F3-612B-4711-849E-7B3C1EF51BB7}" type="datetimeFigureOut">
              <a:rPr lang="en-AU" smtClean="0"/>
              <a:t>9/12/2021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01DECB-C74B-4E63-9F01-22A9226EB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312F6D-BD30-4C29-BD23-32587166C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5187-CBE6-41D3-8ECC-AE5B0F5D3D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7978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706A4C-2D5C-4A50-8EDC-0474E7256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62F3-612B-4711-849E-7B3C1EF51BB7}" type="datetimeFigureOut">
              <a:rPr lang="en-AU" smtClean="0"/>
              <a:t>9/12/2021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1A412C-1F80-4E74-A0E4-EB510FEC1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5AEE0A-FB95-462F-9F62-F1FBE34DA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5187-CBE6-41D3-8ECC-AE5B0F5D3D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5779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644A7-EEE9-4FB1-8090-2463111BF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0D018-CFA0-4B8A-BE8D-1771EFA1F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304873-531D-4082-AFFC-3A510AF447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8B0D24-2544-490D-8A83-530CC9DB0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62F3-612B-4711-849E-7B3C1EF51BB7}" type="datetimeFigureOut">
              <a:rPr lang="en-AU" smtClean="0"/>
              <a:t>9/12/2021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9A0F18-676C-42A1-A748-86E34AC96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229A01-E782-4072-A58C-7E74F6AA7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5187-CBE6-41D3-8ECC-AE5B0F5D3D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618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FDD77-EDA5-4064-A641-280F42310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666CD-C00A-4114-8A3C-BF01A9BD11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8B88DF-4ED9-46BD-911F-55ECF987B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A4C4AD-4065-45CE-A5C5-07E796B48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62F3-612B-4711-849E-7B3C1EF51BB7}" type="datetimeFigureOut">
              <a:rPr lang="en-AU" smtClean="0"/>
              <a:t>9/12/2021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8FBF0-717B-441B-AE3E-9DA4BBD25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FF6A7F-34A8-4C22-B69B-05949D5F4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5187-CBE6-41D3-8ECC-AE5B0F5D3D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3450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blogs.lse.ac.uk/lsereviewofbooks/2017/05/15/book-review-the-great-regression-edited-by-heinrich-geiselberger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4AE81F-8D6A-46DE-8B95-03038F379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FA9CAB-54D6-41D3-B244-636838E79D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C7C5F-8C27-48F4-9F64-0A4407DBCF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B62F3-612B-4711-849E-7B3C1EF51BB7}" type="datetimeFigureOut">
              <a:rPr lang="en-AU" smtClean="0"/>
              <a:t>9/12/2021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4AD78-1C03-4EDD-85D6-3AB40425F0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0CD9A-8EE2-4915-8528-9F7C5A092D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45187-CBE6-41D3-8ECC-AE5B0F5D3D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409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lse.ac.uk/lsereviewofbooks/2017/05/15/book-review-the-great-regression-edited-by-heinrich-geiselberger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lse.ac.uk/lsereviewofbooks/2017/05/15/book-review-the-great-regression-edited-by-heinrich-geiselberger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lse.ac.uk/lsereviewofbooks/2017/05/15/book-review-the-great-regression-edited-by-heinrich-geiselberger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lse.ac.uk/lsereviewofbooks/2017/05/15/book-review-the-great-regression-edited-by-heinrich-geiselberger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lse.ac.uk/lsereviewofbooks/2017/05/15/book-review-the-great-regression-edited-by-heinrich-geiselberger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lse.ac.uk/lsereviewofbooks/2017/05/15/book-review-the-great-regression-edited-by-heinrich-geiselberger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7ED0C-3174-421A-85D7-83D8DA2E53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Least Squares Regression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67D47C-94DD-401A-B8BC-0DB0154197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Past Exam Q’s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03777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C55BA-4C0A-471B-B241-DCCFEC90A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165"/>
            <a:ext cx="10515600" cy="843743"/>
          </a:xfrm>
        </p:spPr>
        <p:txBody>
          <a:bodyPr/>
          <a:lstStyle/>
          <a:p>
            <a:r>
              <a:rPr lang="en-US" dirty="0"/>
              <a:t>2017 Exam 1 Q8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205CC-9A7B-40FD-BF1A-8A9158836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72" y="1102908"/>
            <a:ext cx="12097928" cy="482153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scatterplot below shows the wrist circumference and ankle circumference, both in </a:t>
            </a:r>
            <a:r>
              <a:rPr lang="en-US" dirty="0" err="1"/>
              <a:t>centimetres</a:t>
            </a:r>
            <a:r>
              <a:rPr lang="en-US" dirty="0"/>
              <a:t>, of 13 people. A least squares line has been fitted to the scatterplot with </a:t>
            </a:r>
            <a:r>
              <a:rPr lang="en-US" dirty="0">
                <a:solidFill>
                  <a:srgbClr val="FF0000"/>
                </a:solidFill>
              </a:rPr>
              <a:t>ankle circumference as the explanatory variable</a:t>
            </a:r>
            <a:r>
              <a:rPr lang="en-US" dirty="0"/>
              <a:t>.</a:t>
            </a:r>
          </a:p>
          <a:p>
            <a:r>
              <a:rPr lang="en-US" dirty="0"/>
              <a:t>The equation of the least squares line is closest to</a:t>
            </a:r>
          </a:p>
          <a:p>
            <a:r>
              <a:rPr lang="en-US" dirty="0"/>
              <a:t>A. ankle = 10.2 + 0.342 × wrist</a:t>
            </a:r>
          </a:p>
          <a:p>
            <a:r>
              <a:rPr lang="en-US" dirty="0"/>
              <a:t>B. wrist = 10.2 + 0.342 × ankle</a:t>
            </a:r>
          </a:p>
          <a:p>
            <a:r>
              <a:rPr lang="en-US" dirty="0"/>
              <a:t>C. ankle = 17.4 + 0.342 × wrist</a:t>
            </a:r>
          </a:p>
          <a:p>
            <a:r>
              <a:rPr lang="en-US" dirty="0"/>
              <a:t>D. wrist = 17.4 + 0.342 × ankle</a:t>
            </a:r>
          </a:p>
          <a:p>
            <a:r>
              <a:rPr lang="en-US" dirty="0"/>
              <a:t>E. wrist = 17.4 + 0.731 × ankle</a:t>
            </a:r>
          </a:p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Which one is EV? Which one is RV?</a:t>
            </a:r>
          </a:p>
          <a:p>
            <a:r>
              <a:rPr lang="en-US" dirty="0">
                <a:solidFill>
                  <a:srgbClr val="00B050"/>
                </a:solidFill>
              </a:rPr>
              <a:t>RV=</a:t>
            </a:r>
            <a:r>
              <a:rPr lang="en-US" dirty="0" err="1">
                <a:solidFill>
                  <a:srgbClr val="00B050"/>
                </a:solidFill>
              </a:rPr>
              <a:t>a+b</a:t>
            </a:r>
            <a:r>
              <a:rPr lang="en-US" dirty="0">
                <a:solidFill>
                  <a:srgbClr val="00B050"/>
                </a:solidFill>
              </a:rPr>
              <a:t>*EV  or y=</a:t>
            </a:r>
            <a:r>
              <a:rPr lang="en-US" dirty="0" err="1">
                <a:solidFill>
                  <a:srgbClr val="00B050"/>
                </a:solidFill>
              </a:rPr>
              <a:t>a+bx</a:t>
            </a:r>
            <a:r>
              <a:rPr lang="en-US" dirty="0">
                <a:solidFill>
                  <a:srgbClr val="00B050"/>
                </a:solidFill>
              </a:rPr>
              <a:t> </a:t>
            </a:r>
          </a:p>
          <a:p>
            <a:r>
              <a:rPr lang="en-US" dirty="0">
                <a:solidFill>
                  <a:srgbClr val="00B050"/>
                </a:solidFill>
              </a:rPr>
              <a:t>Where does x axis start?</a:t>
            </a:r>
          </a:p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2E26EE-E20F-4613-8799-9016F0B40A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78540" y="2018041"/>
            <a:ext cx="3943900" cy="299126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E12FC7-1363-415B-8C23-346803A0AB9B}"/>
              </a:ext>
            </a:extLst>
          </p:cNvPr>
          <p:cNvSpPr txBox="1"/>
          <p:nvPr/>
        </p:nvSpPr>
        <p:spPr>
          <a:xfrm>
            <a:off x="5371397" y="2338412"/>
            <a:ext cx="200714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</a:rPr>
              <a:t>3%</a:t>
            </a:r>
          </a:p>
          <a:p>
            <a:r>
              <a:rPr lang="en-US" sz="2600" dirty="0">
                <a:solidFill>
                  <a:srgbClr val="FF0000"/>
                </a:solidFill>
              </a:rPr>
              <a:t>43%</a:t>
            </a:r>
          </a:p>
          <a:p>
            <a:r>
              <a:rPr lang="en-US" sz="2600" dirty="0">
                <a:solidFill>
                  <a:srgbClr val="FF0000"/>
                </a:solidFill>
              </a:rPr>
              <a:t>6%</a:t>
            </a:r>
          </a:p>
          <a:p>
            <a:r>
              <a:rPr lang="en-US" sz="2600" dirty="0">
                <a:solidFill>
                  <a:srgbClr val="FF0000"/>
                </a:solidFill>
              </a:rPr>
              <a:t>39%</a:t>
            </a:r>
          </a:p>
          <a:p>
            <a:r>
              <a:rPr lang="en-US" sz="2600" dirty="0">
                <a:solidFill>
                  <a:srgbClr val="FF0000"/>
                </a:solidFill>
              </a:rPr>
              <a:t>9%</a:t>
            </a:r>
            <a:endParaRPr lang="en-AU" sz="2600" dirty="0">
              <a:solidFill>
                <a:srgbClr val="FF0000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FB310B2-7D2A-45B4-BE47-1466E2017ED6}"/>
              </a:ext>
            </a:extLst>
          </p:cNvPr>
          <p:cNvSpPr/>
          <p:nvPr/>
        </p:nvSpPr>
        <p:spPr>
          <a:xfrm>
            <a:off x="181376" y="2717441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092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C55BA-4C0A-471B-B241-DCCFEC90A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29756"/>
            <a:ext cx="10515600" cy="812746"/>
          </a:xfrm>
        </p:spPr>
        <p:txBody>
          <a:bodyPr/>
          <a:lstStyle/>
          <a:p>
            <a:r>
              <a:rPr lang="en-US" dirty="0"/>
              <a:t>2017 Exam 2 Q3bi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205CC-9A7B-40FD-BF1A-8A9158836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499"/>
            <a:ext cx="12192000" cy="458553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number of male moths caught in a trap set in a forest and the egg density (eggs per square </a:t>
            </a:r>
            <a:r>
              <a:rPr lang="en-US" dirty="0" err="1"/>
              <a:t>metre</a:t>
            </a:r>
            <a:r>
              <a:rPr lang="en-US" dirty="0"/>
              <a:t>) in the forest are shown in the table below.</a:t>
            </a:r>
          </a:p>
          <a:p>
            <a:r>
              <a:rPr lang="en-US" dirty="0"/>
              <a:t>b. The number of female moths caught in a trap set in a forest and the egg density (eggs per square </a:t>
            </a:r>
            <a:r>
              <a:rPr lang="en-US" dirty="0" err="1"/>
              <a:t>metre</a:t>
            </a:r>
            <a:r>
              <a:rPr lang="en-US" dirty="0"/>
              <a:t>) in the forest can also be examined.</a:t>
            </a:r>
          </a:p>
          <a:p>
            <a:r>
              <a:rPr lang="en-US" dirty="0"/>
              <a:t>A scatterplot of the data is shown below.</a:t>
            </a:r>
          </a:p>
          <a:p>
            <a:r>
              <a:rPr lang="en-US" dirty="0"/>
              <a:t>The equation of the least squares line is </a:t>
            </a:r>
          </a:p>
          <a:p>
            <a:pPr algn="ctr"/>
            <a:r>
              <a:rPr lang="en-US" dirty="0"/>
              <a:t>egg density = 191 + 31.3 × number of female moths </a:t>
            </a:r>
          </a:p>
          <a:p>
            <a:r>
              <a:rPr lang="en-US" dirty="0" err="1"/>
              <a:t>i</a:t>
            </a:r>
            <a:r>
              <a:rPr lang="en-US" dirty="0"/>
              <a:t>. Draw the graph of this least squares line on the scatterplot.</a:t>
            </a:r>
          </a:p>
          <a:p>
            <a:r>
              <a:rPr lang="en-US" dirty="0">
                <a:solidFill>
                  <a:srgbClr val="00B050"/>
                </a:solidFill>
              </a:rPr>
              <a:t>Number of female moths=10, egg density=504</a:t>
            </a:r>
          </a:p>
          <a:p>
            <a:r>
              <a:rPr lang="en-US" dirty="0">
                <a:solidFill>
                  <a:srgbClr val="00B050"/>
                </a:solidFill>
              </a:rPr>
              <a:t>Number of female moths=60, egg density=2069</a:t>
            </a:r>
          </a:p>
          <a:p>
            <a:r>
              <a:rPr lang="en-US" dirty="0">
                <a:solidFill>
                  <a:srgbClr val="FF0000"/>
                </a:solidFill>
              </a:rPr>
              <a:t>26%</a:t>
            </a:r>
          </a:p>
          <a:p>
            <a:r>
              <a:rPr lang="en-US" dirty="0">
                <a:solidFill>
                  <a:srgbClr val="FF0000"/>
                </a:solidFill>
              </a:rPr>
              <a:t>Use ruler</a:t>
            </a:r>
          </a:p>
          <a:p>
            <a:endParaRPr lang="en-US" dirty="0"/>
          </a:p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8611DB-64AE-49ED-945C-686E5CFB48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964350"/>
            <a:ext cx="7175715" cy="10363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E48B698-DC06-46D3-A170-6FB80D1CAE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09330" y="2945180"/>
            <a:ext cx="4848902" cy="3324689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5FCC582C-6386-4659-9E48-3CA753FC7A68}"/>
              </a:ext>
            </a:extLst>
          </p:cNvPr>
          <p:cNvSpPr/>
          <p:nvPr/>
        </p:nvSpPr>
        <p:spPr>
          <a:xfrm>
            <a:off x="9118242" y="5124957"/>
            <a:ext cx="115909" cy="909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0D0E9D-F5E7-4A50-A773-5CDD137AE8E9}"/>
              </a:ext>
            </a:extLst>
          </p:cNvPr>
          <p:cNvSpPr txBox="1"/>
          <p:nvPr/>
        </p:nvSpPr>
        <p:spPr>
          <a:xfrm>
            <a:off x="7894749" y="4841619"/>
            <a:ext cx="991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(10,504)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5710B3A-2180-4A19-8FEF-96CC3DA6BFD8}"/>
              </a:ext>
            </a:extLst>
          </p:cNvPr>
          <p:cNvSpPr/>
          <p:nvPr/>
        </p:nvSpPr>
        <p:spPr>
          <a:xfrm>
            <a:off x="11859299" y="3409919"/>
            <a:ext cx="115909" cy="909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D2DB0F-D074-44C5-A218-E80A9236924C}"/>
              </a:ext>
            </a:extLst>
          </p:cNvPr>
          <p:cNvSpPr txBox="1"/>
          <p:nvPr/>
        </p:nvSpPr>
        <p:spPr>
          <a:xfrm>
            <a:off x="10934164" y="2650066"/>
            <a:ext cx="1118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(60,2069)</a:t>
            </a:r>
            <a:endParaRPr lang="en-AU" dirty="0">
              <a:solidFill>
                <a:srgbClr val="0070C0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5754F4F-F629-46F0-9EBB-ED046BB1439E}"/>
              </a:ext>
            </a:extLst>
          </p:cNvPr>
          <p:cNvCxnSpPr>
            <a:cxnSpLocks/>
          </p:cNvCxnSpPr>
          <p:nvPr/>
        </p:nvCxnSpPr>
        <p:spPr>
          <a:xfrm flipV="1">
            <a:off x="8886424" y="3335629"/>
            <a:ext cx="3205423" cy="2034862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919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8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C55BA-4C0A-471B-B241-DCCFEC90A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29756"/>
            <a:ext cx="10515600" cy="812746"/>
          </a:xfrm>
        </p:spPr>
        <p:txBody>
          <a:bodyPr/>
          <a:lstStyle/>
          <a:p>
            <a:r>
              <a:rPr lang="en-US" dirty="0"/>
              <a:t>2017 Exam 2 Q3bii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205CC-9A7B-40FD-BF1A-8A9158836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499"/>
            <a:ext cx="12192000" cy="341350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number of male moths caught in a trap set in a forest and the egg density (eggs per square </a:t>
            </a:r>
            <a:r>
              <a:rPr lang="en-US" dirty="0" err="1"/>
              <a:t>metre</a:t>
            </a:r>
            <a:r>
              <a:rPr lang="en-US" dirty="0"/>
              <a:t>) in the forest are shown in the table below.</a:t>
            </a:r>
          </a:p>
          <a:p>
            <a:r>
              <a:rPr lang="en-US" dirty="0"/>
              <a:t>b. The number of female moths caught in a trap set in a forest and the egg density (eggs per square </a:t>
            </a:r>
            <a:r>
              <a:rPr lang="en-US" dirty="0" err="1"/>
              <a:t>metre</a:t>
            </a:r>
            <a:r>
              <a:rPr lang="en-US" dirty="0"/>
              <a:t>) in the forest can also be examined.</a:t>
            </a:r>
          </a:p>
          <a:p>
            <a:r>
              <a:rPr lang="en-US" dirty="0"/>
              <a:t>A scatterplot of the data is shown below.</a:t>
            </a:r>
          </a:p>
          <a:p>
            <a:r>
              <a:rPr lang="en-US" dirty="0"/>
              <a:t>The equation of the least squares line is </a:t>
            </a:r>
          </a:p>
          <a:p>
            <a:pPr algn="ctr"/>
            <a:r>
              <a:rPr lang="en-US" dirty="0"/>
              <a:t>egg density = 191 + 31.3 × number of female moths </a:t>
            </a:r>
          </a:p>
          <a:p>
            <a:r>
              <a:rPr lang="en-US" dirty="0"/>
              <a:t>ii. </a:t>
            </a:r>
            <a:r>
              <a:rPr lang="en-US" dirty="0">
                <a:solidFill>
                  <a:srgbClr val="FF0000"/>
                </a:solidFill>
              </a:rPr>
              <a:t>Interpret</a:t>
            </a:r>
            <a:r>
              <a:rPr lang="en-US" dirty="0"/>
              <a:t> the </a:t>
            </a:r>
            <a:r>
              <a:rPr lang="en-US" dirty="0">
                <a:solidFill>
                  <a:srgbClr val="FF0000"/>
                </a:solidFill>
              </a:rPr>
              <a:t>slope </a:t>
            </a:r>
            <a:r>
              <a:rPr lang="en-US" dirty="0"/>
              <a:t>of the regression line in terms of the variables egg density and number of female moths caught in the trap.</a:t>
            </a:r>
          </a:p>
          <a:p>
            <a:endParaRPr lang="en-US" dirty="0"/>
          </a:p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8611DB-64AE-49ED-945C-686E5CFB48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964350"/>
            <a:ext cx="7175715" cy="103636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3E18286-33D8-4A24-A601-97B435D20C3C}"/>
              </a:ext>
            </a:extLst>
          </p:cNvPr>
          <p:cNvSpPr txBox="1"/>
          <p:nvPr/>
        </p:nvSpPr>
        <p:spPr>
          <a:xfrm>
            <a:off x="275771" y="3429000"/>
            <a:ext cx="11567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On average, egg density increases by 31.3 </a:t>
            </a:r>
            <a:r>
              <a:rPr lang="en-US" sz="2400" dirty="0">
                <a:solidFill>
                  <a:srgbClr val="FF0000"/>
                </a:solidFill>
              </a:rPr>
              <a:t>eggs per square </a:t>
            </a:r>
            <a:r>
              <a:rPr lang="en-US" sz="2400" dirty="0" err="1">
                <a:solidFill>
                  <a:srgbClr val="FF0000"/>
                </a:solidFill>
              </a:rPr>
              <a:t>metre</a:t>
            </a:r>
            <a:r>
              <a:rPr lang="en-US" sz="2400" dirty="0">
                <a:solidFill>
                  <a:srgbClr val="00B050"/>
                </a:solidFill>
              </a:rPr>
              <a:t> for every one number increase in  female moths.</a:t>
            </a:r>
            <a:endParaRPr lang="en-AU" sz="2400" dirty="0">
              <a:solidFill>
                <a:srgbClr val="00B050"/>
              </a:solidFill>
            </a:endParaRPr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4BEB3D2C-48CD-4E29-A52A-BDC08A5B2D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3558" y="4347285"/>
            <a:ext cx="7282328" cy="2270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C55BA-4C0A-471B-B241-DCCFEC90A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51042"/>
            <a:ext cx="10515600" cy="737961"/>
          </a:xfrm>
        </p:spPr>
        <p:txBody>
          <a:bodyPr/>
          <a:lstStyle/>
          <a:p>
            <a:r>
              <a:rPr lang="en-US" dirty="0"/>
              <a:t>2018 Exam 2 Q3bi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205CC-9A7B-40FD-BF1A-8A9158836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Table 3 shows the yearly average traffic congestion levels in two cities, Melbourne and Sydney, during the period 2008 to 2016. Also shown is a time series plot of the same data.</a:t>
            </a:r>
          </a:p>
          <a:p>
            <a:r>
              <a:rPr lang="en-US" dirty="0"/>
              <a:t>The time series plot for Melbourne is incomplete.</a:t>
            </a:r>
          </a:p>
          <a:p>
            <a:r>
              <a:rPr lang="en-US" dirty="0"/>
              <a:t>b.	 A least squares line is used to model the trend in the time series plot for Sydney. The equation is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congestion level = –2280 + 1.15 × year</a:t>
            </a:r>
          </a:p>
          <a:p>
            <a:r>
              <a:rPr lang="en-US" dirty="0" err="1"/>
              <a:t>i</a:t>
            </a:r>
            <a:r>
              <a:rPr lang="en-US" dirty="0"/>
              <a:t>.	 Draw this least squares line on the time series plot.</a:t>
            </a:r>
          </a:p>
          <a:p>
            <a:r>
              <a:rPr lang="en-US" dirty="0">
                <a:solidFill>
                  <a:srgbClr val="00B050"/>
                </a:solidFill>
              </a:rPr>
              <a:t>year=2008, congestion level=29.2</a:t>
            </a:r>
          </a:p>
          <a:p>
            <a:r>
              <a:rPr lang="en-US" dirty="0">
                <a:solidFill>
                  <a:srgbClr val="00B050"/>
                </a:solidFill>
              </a:rPr>
              <a:t>year=2016, congestion level=38.4</a:t>
            </a:r>
          </a:p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D0C403-485A-4E20-B978-F5ED9F1B5C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470400"/>
            <a:ext cx="5947351" cy="15167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84FC90-060A-451B-88AF-244B531F5B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4445" y="3429000"/>
            <a:ext cx="6068272" cy="29531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E90B8DE-9373-401D-8C86-5C646093A1D5}"/>
              </a:ext>
            </a:extLst>
          </p:cNvPr>
          <p:cNvSpPr txBox="1"/>
          <p:nvPr/>
        </p:nvSpPr>
        <p:spPr>
          <a:xfrm>
            <a:off x="5914844" y="5228756"/>
            <a:ext cx="1458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(2008,29.2)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10646DB-3924-4F87-B2F0-DAABE0E54EE6}"/>
              </a:ext>
            </a:extLst>
          </p:cNvPr>
          <p:cNvSpPr/>
          <p:nvPr/>
        </p:nvSpPr>
        <p:spPr>
          <a:xfrm>
            <a:off x="6979482" y="5000973"/>
            <a:ext cx="115909" cy="909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B1CA404-C7D7-4DAA-AA88-B184882965AC}"/>
              </a:ext>
            </a:extLst>
          </p:cNvPr>
          <p:cNvSpPr/>
          <p:nvPr/>
        </p:nvSpPr>
        <p:spPr>
          <a:xfrm>
            <a:off x="10544084" y="4148566"/>
            <a:ext cx="115909" cy="909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ECD11B2-32F1-4942-A855-84D3DB079C71}"/>
              </a:ext>
            </a:extLst>
          </p:cNvPr>
          <p:cNvCxnSpPr>
            <a:cxnSpLocks/>
          </p:cNvCxnSpPr>
          <p:nvPr/>
        </p:nvCxnSpPr>
        <p:spPr>
          <a:xfrm flipV="1">
            <a:off x="6676532" y="3980322"/>
            <a:ext cx="4838709" cy="114794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20ED788-4503-4CE3-87AB-5A13D6C707B3}"/>
              </a:ext>
            </a:extLst>
          </p:cNvPr>
          <p:cNvSpPr txBox="1"/>
          <p:nvPr/>
        </p:nvSpPr>
        <p:spPr>
          <a:xfrm>
            <a:off x="9927771" y="3280606"/>
            <a:ext cx="1587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(2016,38.4)</a:t>
            </a:r>
            <a:endParaRPr lang="en-A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81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C55BA-4C0A-471B-B241-DCCFEC90A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51042"/>
            <a:ext cx="10515600" cy="737961"/>
          </a:xfrm>
        </p:spPr>
        <p:txBody>
          <a:bodyPr/>
          <a:lstStyle/>
          <a:p>
            <a:r>
              <a:rPr lang="en-US" dirty="0"/>
              <a:t>2018 Exam 2 Q3bii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205CC-9A7B-40FD-BF1A-8A9158836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4351338"/>
          </a:xfrm>
          <a:ln>
            <a:noFill/>
          </a:ln>
          <a:effectLst/>
        </p:spPr>
        <p:txBody>
          <a:bodyPr>
            <a:normAutofit fontScale="92500" lnSpcReduction="10000"/>
          </a:bodyPr>
          <a:lstStyle/>
          <a:p>
            <a:r>
              <a:rPr lang="en-US" dirty="0"/>
              <a:t>Table 3 shows the yearly average traffic congestion levels in two cities, Melbourne and Sydney, during the period 2008 to 2016. Also shown is a time series plot of the same data.</a:t>
            </a:r>
          </a:p>
          <a:p>
            <a:r>
              <a:rPr lang="en-US" dirty="0"/>
              <a:t>The time series plot for Melbourne is incomplete.</a:t>
            </a:r>
          </a:p>
          <a:p>
            <a:r>
              <a:rPr lang="en-US" dirty="0"/>
              <a:t>b. A least squares line is used to model the trend in the time series plot for Sydney. The equation is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congestion level = –2280 + 1.15 × year</a:t>
            </a:r>
          </a:p>
          <a:p>
            <a:r>
              <a:rPr lang="en-US" dirty="0"/>
              <a:t>ii. Use the equation of the least squares line to determine the </a:t>
            </a:r>
            <a:r>
              <a:rPr lang="en-US" dirty="0">
                <a:solidFill>
                  <a:srgbClr val="FF0000"/>
                </a:solidFill>
              </a:rPr>
              <a:t>average rate of increase </a:t>
            </a:r>
            <a:r>
              <a:rPr lang="en-US" dirty="0"/>
              <a:t>in percentage congestion level for the period 2008 to 2016 in Sydney.</a:t>
            </a:r>
          </a:p>
          <a:p>
            <a:r>
              <a:rPr lang="en-US" dirty="0"/>
              <a:t>Write your answer in the box provided below. </a:t>
            </a:r>
          </a:p>
          <a:p>
            <a:r>
              <a:rPr lang="en-US" dirty="0"/>
              <a:t>            % per year</a:t>
            </a:r>
            <a:endParaRPr lang="en-AU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0FBFD2-9693-4D27-A26D-4A9DE3CB4F9E}"/>
              </a:ext>
            </a:extLst>
          </p:cNvPr>
          <p:cNvSpPr/>
          <p:nvPr/>
        </p:nvSpPr>
        <p:spPr>
          <a:xfrm>
            <a:off x="275771" y="3875314"/>
            <a:ext cx="841829" cy="40640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E2A8B6-8096-4B41-949F-C288B28B2D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551946"/>
            <a:ext cx="6313714" cy="8405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426B722-285F-4C9D-B75E-7C7265EFEA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4445" y="3429000"/>
            <a:ext cx="6068272" cy="295316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002317E-9776-478C-94BA-3FCB0CC97FC5}"/>
              </a:ext>
            </a:extLst>
          </p:cNvPr>
          <p:cNvSpPr txBox="1"/>
          <p:nvPr/>
        </p:nvSpPr>
        <p:spPr>
          <a:xfrm>
            <a:off x="380699" y="3912382"/>
            <a:ext cx="63106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1.15</a:t>
            </a:r>
            <a:endParaRPr lang="en-AU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0E0B274-7A89-4599-A82E-B3BA4BF4D1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337" y="5472512"/>
            <a:ext cx="5676825" cy="578530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00EE34C1-5B4B-44C5-9D8E-2ECA06CCF125}"/>
              </a:ext>
            </a:extLst>
          </p:cNvPr>
          <p:cNvSpPr/>
          <p:nvPr/>
        </p:nvSpPr>
        <p:spPr>
          <a:xfrm>
            <a:off x="2899280" y="5535013"/>
            <a:ext cx="308378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BF5F5E2-97E4-4CBC-B55B-155DB72FE589}"/>
              </a:ext>
            </a:extLst>
          </p:cNvPr>
          <p:cNvSpPr/>
          <p:nvPr/>
        </p:nvSpPr>
        <p:spPr>
          <a:xfrm>
            <a:off x="7235319" y="2172747"/>
            <a:ext cx="689481" cy="54142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820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C55BA-4C0A-471B-B241-DCCFEC90A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81439"/>
            <a:ext cx="10515600" cy="790659"/>
          </a:xfrm>
        </p:spPr>
        <p:txBody>
          <a:bodyPr/>
          <a:lstStyle/>
          <a:p>
            <a:r>
              <a:rPr lang="en-US" dirty="0"/>
              <a:t>2019 Exam 1 Q11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65205CC-9A7B-40FD-BF1A-8A915883637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12192000" cy="5110796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A study was conducted to investigate the effect of drinking coffee on sleep.</a:t>
                </a:r>
              </a:p>
              <a:p>
                <a:r>
                  <a:rPr lang="en-US" dirty="0"/>
                  <a:t>In this study, the amount of sleep, in hours, and the amount of coffee drunk, in cups, on a given day were recorded for a group of adults.</a:t>
                </a:r>
              </a:p>
              <a:p>
                <a:r>
                  <a:rPr lang="en-US" dirty="0"/>
                  <a:t>The following summary statistics were generated.</a:t>
                </a:r>
              </a:p>
              <a:p>
                <a:r>
                  <a:rPr lang="en-US" dirty="0"/>
                  <a:t>On average, for each additional cup of coffee drunk, the amount of sleep</a:t>
                </a:r>
              </a:p>
              <a:p>
                <a:r>
                  <a:rPr lang="en-US" dirty="0"/>
                  <a:t>A. decreased by 0.55 hours.</a:t>
                </a:r>
              </a:p>
              <a:p>
                <a:r>
                  <a:rPr lang="en-US" dirty="0"/>
                  <a:t>B. decreased by 0.77 hours.</a:t>
                </a:r>
              </a:p>
              <a:p>
                <a:r>
                  <a:rPr lang="en-US" dirty="0"/>
                  <a:t>C. decreased by 1.1 hours.</a:t>
                </a:r>
              </a:p>
              <a:p>
                <a:r>
                  <a:rPr lang="en-US" dirty="0"/>
                  <a:t>D. increased by 1.1 hours.</a:t>
                </a:r>
              </a:p>
              <a:p>
                <a:r>
                  <a:rPr lang="en-US" dirty="0"/>
                  <a:t>E. increased by 2.3 hours.</a:t>
                </a:r>
              </a:p>
              <a:p>
                <a:r>
                  <a:rPr lang="en-US" dirty="0">
                    <a:solidFill>
                      <a:srgbClr val="00B050"/>
                    </a:solidFill>
                  </a:rPr>
                  <a:t>EV=</a:t>
                </a:r>
                <a:r>
                  <a:rPr lang="en-US" dirty="0" err="1">
                    <a:solidFill>
                      <a:srgbClr val="00B050"/>
                    </a:solidFill>
                  </a:rPr>
                  <a:t>Coffee</a:t>
                </a:r>
                <a:r>
                  <a:rPr lang="en-US" dirty="0" err="1">
                    <a:solidFill>
                      <a:srgbClr val="00B050"/>
                    </a:solidFill>
                    <a:sym typeface="Wingdings" panose="05000000000000000000" pitchFamily="2" charset="2"/>
                  </a:rPr>
                  <a:t>x</a:t>
                </a:r>
                <a:r>
                  <a:rPr lang="en-US" dirty="0">
                    <a:solidFill>
                      <a:srgbClr val="00B050"/>
                    </a:solidFill>
                  </a:rPr>
                  <a:t>     RV=</a:t>
                </a:r>
                <a:r>
                  <a:rPr lang="en-US" dirty="0" err="1">
                    <a:solidFill>
                      <a:srgbClr val="00B050"/>
                    </a:solidFill>
                  </a:rPr>
                  <a:t>Sleep</a:t>
                </a:r>
                <a:r>
                  <a:rPr lang="en-US" dirty="0" err="1">
                    <a:solidFill>
                      <a:srgbClr val="00B050"/>
                    </a:solidFill>
                    <a:sym typeface="Wingdings" panose="05000000000000000000" pitchFamily="2" charset="2"/>
                  </a:rPr>
                  <a:t>y</a:t>
                </a:r>
                <a:endParaRPr lang="en-US" dirty="0">
                  <a:solidFill>
                    <a:srgbClr val="00B050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AU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AU" dirty="0">
                    <a:solidFill>
                      <a:srgbClr val="00B050"/>
                    </a:solidFill>
                  </a:rPr>
                  <a:t>= 1.56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AU" dirty="0">
                    <a:solidFill>
                      <a:srgbClr val="00B050"/>
                    </a:solidFill>
                  </a:rPr>
                  <a:t>=1.12</a:t>
                </a:r>
              </a:p>
              <a:p>
                <a:r>
                  <a:rPr lang="en-US" dirty="0">
                    <a:solidFill>
                      <a:srgbClr val="00B050"/>
                    </a:solidFill>
                  </a:rPr>
                  <a:t>b =</a:t>
                </a:r>
                <a14:m>
                  <m:oMath xmlns:m="http://schemas.openxmlformats.org/officeDocument/2006/math">
                    <m:r>
                      <a:rPr lang="en-AU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AU" i="0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AU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AU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AU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AU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AU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</m:oMath>
                </a14:m>
                <a:r>
                  <a:rPr lang="en-AU" dirty="0">
                    <a:solidFill>
                      <a:srgbClr val="00B05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−0.770</m:t>
                    </m:r>
                    <m:r>
                      <a:rPr lang="en-AU" i="0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AU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1.12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1.56</m:t>
                        </m:r>
                      </m:den>
                    </m:f>
                  </m:oMath>
                </a14:m>
                <a:r>
                  <a:rPr lang="en-AU" dirty="0">
                    <a:solidFill>
                      <a:srgbClr val="00B05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AU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AU" i="0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1.39</m:t>
                    </m:r>
                  </m:oMath>
                </a14:m>
                <a:r>
                  <a:rPr lang="en-AU" dirty="0">
                    <a:solidFill>
                      <a:srgbClr val="00B050"/>
                    </a:solidFill>
                  </a:rPr>
                  <a:t>=</a:t>
                </a:r>
                <a:r>
                  <a:rPr lang="en-US" b="0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AU" dirty="0">
                    <a:solidFill>
                      <a:srgbClr val="00B050"/>
                    </a:solidFill>
                  </a:rPr>
                  <a:t>0.5528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65205CC-9A7B-40FD-BF1A-8A91588363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12192000" cy="5110796"/>
              </a:xfrm>
              <a:blipFill>
                <a:blip r:embed="rId4"/>
                <a:stretch>
                  <a:fillRect l="-650" t="-2745" r="-12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1D7FD7B1-C919-4317-BC64-6B8A9682EA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5345" y="2175669"/>
            <a:ext cx="5606655" cy="1881954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76C21E-B6AD-4447-9846-6E3877D69AFB}"/>
              </a:ext>
            </a:extLst>
          </p:cNvPr>
          <p:cNvSpPr/>
          <p:nvPr/>
        </p:nvSpPr>
        <p:spPr>
          <a:xfrm>
            <a:off x="141667" y="1776424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905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817</Words>
  <Application>Microsoft Office PowerPoint</Application>
  <PresentationFormat>Widescreen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Least Squares Regression</vt:lpstr>
      <vt:lpstr>2017 Exam 1 Q8</vt:lpstr>
      <vt:lpstr>2017 Exam 2 Q3bi</vt:lpstr>
      <vt:lpstr>2017 Exam 2 Q3bii</vt:lpstr>
      <vt:lpstr>2018 Exam 2 Q3bi</vt:lpstr>
      <vt:lpstr>2018 Exam 2 Q3bii</vt:lpstr>
      <vt:lpstr>2019 Exam 1 Q11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Least Squares Regression</dc:title>
  <dc:creator>Lyn ZHANG</dc:creator>
  <cp:lastModifiedBy>Lyn ZHANG</cp:lastModifiedBy>
  <cp:revision>6</cp:revision>
  <dcterms:created xsi:type="dcterms:W3CDTF">2021-10-10T07:17:11Z</dcterms:created>
  <dcterms:modified xsi:type="dcterms:W3CDTF">2021-12-09T05:36:18Z</dcterms:modified>
</cp:coreProperties>
</file>