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4" r:id="rId4"/>
    <p:sldId id="268" r:id="rId5"/>
    <p:sldId id="269" r:id="rId6"/>
    <p:sldId id="258" r:id="rId7"/>
    <p:sldId id="259" r:id="rId8"/>
    <p:sldId id="260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33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A200F9-676C-4EEB-B463-626E936ECA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A685A6-1553-44B7-8012-63432D5A49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162CAD-A8DA-45EB-BDEC-E2D83EFFC7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0D112-9E4B-49FA-BDD0-F6FBFA2DD4C4}" type="datetimeFigureOut">
              <a:rPr lang="en-AU" smtClean="0"/>
              <a:t>10/12/2021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BFF960-D25B-4054-8366-FC241E5B81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D0BA50-8BE5-4A1D-9182-FA84089BF3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6FB8C-D6C9-4C72-B103-CC0D16F5358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403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85A3DB-E92E-4B16-89D0-8A0121BAA2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6DA5DB-505F-42CC-8F42-1EF7E7EC83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DE7575-7816-43C3-8A15-A132D4D44B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0D112-9E4B-49FA-BDD0-F6FBFA2DD4C4}" type="datetimeFigureOut">
              <a:rPr lang="en-AU" smtClean="0"/>
              <a:t>10/12/2021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9E6E33-3991-48BB-96AE-DAFA0E5D0F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D28B82-D364-470D-B602-8BF32F7EA8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6FB8C-D6C9-4C72-B103-CC0D16F5358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962881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0EF0F15-3A44-44CD-9E94-F2710EFFC3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E30B2D-DD3E-49F1-A5FD-41CDCDBEBE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84AE01-AE85-496A-B9DC-23FAC6F739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0D112-9E4B-49FA-BDD0-F6FBFA2DD4C4}" type="datetimeFigureOut">
              <a:rPr lang="en-AU" smtClean="0"/>
              <a:t>10/12/2021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07FDC4-45E8-4E75-BFAA-F2BA1160A6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777A3D-CEC3-43B6-B83A-46B6F69FBD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6FB8C-D6C9-4C72-B103-CC0D16F5358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20150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584438-7649-4F52-8567-143800B90B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EFC190-D464-425A-B502-F6FA563626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B3EE5E-620B-48D1-8FBE-C655EF839A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0D112-9E4B-49FA-BDD0-F6FBFA2DD4C4}" type="datetimeFigureOut">
              <a:rPr lang="en-AU" smtClean="0"/>
              <a:t>10/12/2021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C406E1-8B94-4EA6-979A-F652E064B7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E1F2E8-0DA6-41D3-BE35-56E0AB126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6FB8C-D6C9-4C72-B103-CC0D16F5358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044453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D9444A-6CCE-4E9A-89ED-E0D3CFC89B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C460DD-BF4A-4E33-8522-D177B0F2B3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6F4778-4A40-4FA8-AF7B-5A4A498828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0D112-9E4B-49FA-BDD0-F6FBFA2DD4C4}" type="datetimeFigureOut">
              <a:rPr lang="en-AU" smtClean="0"/>
              <a:t>10/12/2021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12B554-DEBF-4454-94D4-F5B3F90686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7F4234-1A1D-4C57-9DC4-BABE9E15AC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6FB8C-D6C9-4C72-B103-CC0D16F5358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169207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E963CB-7383-4321-B198-464F74AEEE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4CAA44-D716-468C-9A37-9ECEA09E54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E83CC6-4BB1-47FE-BD04-C634336757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D6E4B8-2E69-4BC2-A5ED-DDE55CC73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0D112-9E4B-49FA-BDD0-F6FBFA2DD4C4}" type="datetimeFigureOut">
              <a:rPr lang="en-AU" smtClean="0"/>
              <a:t>10/12/2021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53593B-08AD-4F67-9CAA-CC47D969B3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A4A63D-D7D4-4496-AD16-D9EACDFCDD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6FB8C-D6C9-4C72-B103-CC0D16F5358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855326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639468-6461-42F1-AEFD-C0903895D2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86F4A8-C285-4EEA-AD9B-A35D44DF89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0CBED6-43E0-488C-912D-7D498C4D7D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7288455-DCAC-47F3-838A-24BDAED129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C3C41D1-196D-48D7-9C73-63D5B5642F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973D742-F3C8-4028-8F81-1E9D7DC46B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0D112-9E4B-49FA-BDD0-F6FBFA2DD4C4}" type="datetimeFigureOut">
              <a:rPr lang="en-AU" smtClean="0"/>
              <a:t>10/12/2021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064E8B4-325A-483A-9611-640211D70E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B14BDBA-1C14-42AE-807F-8321D46722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6FB8C-D6C9-4C72-B103-CC0D16F5358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700302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399F8D-EAAC-4054-BFF6-BA2D4E426F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0CBF176-943F-4E45-AF9A-B59E167CC0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0D112-9E4B-49FA-BDD0-F6FBFA2DD4C4}" type="datetimeFigureOut">
              <a:rPr lang="en-AU" smtClean="0"/>
              <a:t>10/12/2021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FA8B49-0108-4E6C-8A02-D2B13441B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056FD9A-EC5C-45AF-A334-CFAEEEDC38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6FB8C-D6C9-4C72-B103-CC0D16F5358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959821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8DCB9F2-7E32-40B5-BA94-C08F87DB50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0D112-9E4B-49FA-BDD0-F6FBFA2DD4C4}" type="datetimeFigureOut">
              <a:rPr lang="en-AU" smtClean="0"/>
              <a:t>10/12/2021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B196D52-E7B4-427F-ADEC-B1F3132853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B98730-D06C-4768-B185-002B8521D8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6FB8C-D6C9-4C72-B103-CC0D16F5358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204952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2EDA62-2607-4A9E-82FF-F9306B8ABB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D7E39F-250E-44C0-8E0E-4B19331E29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9B46B2-B787-419B-9B56-7515882C06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4AD9D1-66DC-4828-A232-8AEAC2B46E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0D112-9E4B-49FA-BDD0-F6FBFA2DD4C4}" type="datetimeFigureOut">
              <a:rPr lang="en-AU" smtClean="0"/>
              <a:t>10/12/2021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DCECB7-195E-48E0-9EF6-5F9CE419EA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F23AEB-9229-473B-A93C-F951480DCA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6FB8C-D6C9-4C72-B103-CC0D16F5358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432874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614739-9C85-416C-BC3F-4CEB1CBEE3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7B3F50A-540F-4029-8803-D36FD924780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FD8EF7-D06D-448A-A2D2-0F85EB2EB5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10ACD4-7AD7-4A9B-8A51-A7C480123F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0D112-9E4B-49FA-BDD0-F6FBFA2DD4C4}" type="datetimeFigureOut">
              <a:rPr lang="en-AU" smtClean="0"/>
              <a:t>10/12/2021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D82268-81D9-4981-B86A-98CF5D7513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86D3C9-12E0-4DB5-BCDF-48B40ABA2A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6FB8C-D6C9-4C72-B103-CC0D16F5358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43317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://espeleobloc.blogspot.com/2014/06/fotografiant-relleus-residuals-2.html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5000"/>
            <a:lum/>
            <a:extLst>
              <a:ext uri="{837473B0-CC2E-450A-ABE3-18F120FF3D39}">
                <a1611:picAttrSrcUrl xmlns:a1611="http://schemas.microsoft.com/office/drawing/2016/11/main" r:id="rId14"/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88DAD82-3553-437E-91B2-FF61CBDBC9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EAFC0D-7550-490A-BCD0-B8124953FE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E84E2A-C151-42CC-932F-0D21C632A9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50D112-9E4B-49FA-BDD0-F6FBFA2DD4C4}" type="datetimeFigureOut">
              <a:rPr lang="en-AU" smtClean="0"/>
              <a:t>10/12/2021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F01A99-C1F7-42FF-AA18-81EB20E909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3DF71F-7327-47D1-9653-AF8F39DE81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A6FB8C-D6C9-4C72-B103-CC0D16F5358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03316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espeleobloc.blogspot.com/2014/06/fotografiant-relleus-residuals-2.html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espeleobloc.blogspot.com/2014/06/fotografiant-relleus-residuals-2.html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espeleobloc.blogspot.com/2014/06/fotografiant-relleus-residuals-2.html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tiff"/><Relationship Id="rId5" Type="http://schemas.openxmlformats.org/officeDocument/2006/relationships/image" Target="../media/image8.tiff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espeleobloc.blogspot.com/2014/06/fotografiant-relleus-residuals-2.html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espeleobloc.blogspot.com/2014/06/fotografiant-relleus-residuals-2.html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espeleobloc.blogspot.com/2014/06/fotografiant-relleus-residuals-2.html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espeleobloc.blogspot.com/2014/06/fotografiant-relleus-residuals-2.html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7613D9-507D-4DBB-B602-B52CE323262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Prediction, Residuals Statistics</a:t>
            </a:r>
            <a:endParaRPr lang="en-A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5A2C81-4738-4759-B384-F0200E06A4F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Exam Q’s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7127337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5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E2067E-E26E-4E99-8BF9-BD2C0F59EF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091749"/>
            <a:ext cx="10515600" cy="766251"/>
          </a:xfrm>
        </p:spPr>
        <p:txBody>
          <a:bodyPr/>
          <a:lstStyle/>
          <a:p>
            <a:r>
              <a:rPr lang="en-US" dirty="0"/>
              <a:t>2019 Exam 2 Q5d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48099D-AE24-42B5-AE27-A9C13998C4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545404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The scatterplot below shows the atmospheric pressure, in hectopascals (</a:t>
            </a:r>
            <a:r>
              <a:rPr lang="en-US" dirty="0" err="1"/>
              <a:t>hPa</a:t>
            </a:r>
            <a:r>
              <a:rPr lang="en-US" dirty="0"/>
              <a:t>), at 3 pm (pressure 3 pm) plotted against the atmospheric pressure, in hectopascals, at 9 am (pressure 9 am) for 23 days in November 2017 at a particular weather station.</a:t>
            </a:r>
          </a:p>
          <a:p>
            <a:r>
              <a:rPr lang="en-US" dirty="0"/>
              <a:t>A least squares line has been fitted to the scatterplot as shown.</a:t>
            </a:r>
          </a:p>
          <a:p>
            <a:r>
              <a:rPr lang="en-US" dirty="0"/>
              <a:t>The equation of this line is</a:t>
            </a:r>
          </a:p>
          <a:p>
            <a:pPr algn="ctr"/>
            <a:r>
              <a:rPr lang="en-US" dirty="0"/>
              <a:t>pressure 3 pm = 111.4 + 0.8894 × pressure 9 am</a:t>
            </a:r>
          </a:p>
          <a:p>
            <a:r>
              <a:rPr lang="en-US" dirty="0"/>
              <a:t>d. Determine </a:t>
            </a:r>
            <a:r>
              <a:rPr lang="en-US" dirty="0">
                <a:solidFill>
                  <a:srgbClr val="FF0000"/>
                </a:solidFill>
              </a:rPr>
              <a:t>the residual </a:t>
            </a:r>
            <a:r>
              <a:rPr lang="en-US" dirty="0"/>
              <a:t>when the atmospheric pressure at </a:t>
            </a:r>
            <a:r>
              <a:rPr lang="en-US" dirty="0">
                <a:solidFill>
                  <a:srgbClr val="FF0000"/>
                </a:solidFill>
              </a:rPr>
              <a:t>9 am </a:t>
            </a:r>
            <a:r>
              <a:rPr lang="en-US" dirty="0"/>
              <a:t>is </a:t>
            </a:r>
            <a:r>
              <a:rPr lang="en-US" dirty="0">
                <a:solidFill>
                  <a:srgbClr val="FF0000"/>
                </a:solidFill>
              </a:rPr>
              <a:t>1013</a:t>
            </a:r>
            <a:r>
              <a:rPr lang="en-US" dirty="0"/>
              <a:t> </a:t>
            </a:r>
            <a:r>
              <a:rPr lang="en-US" dirty="0" err="1"/>
              <a:t>hPa</a:t>
            </a:r>
            <a:r>
              <a:rPr lang="en-US" dirty="0"/>
              <a:t>.</a:t>
            </a:r>
          </a:p>
          <a:p>
            <a:r>
              <a:rPr lang="en-US" dirty="0"/>
              <a:t> Round your answer to the </a:t>
            </a:r>
            <a:r>
              <a:rPr lang="en-US" dirty="0">
                <a:solidFill>
                  <a:srgbClr val="FF0000"/>
                </a:solidFill>
              </a:rPr>
              <a:t>nearest whole number</a:t>
            </a:r>
            <a:r>
              <a:rPr lang="en-US" dirty="0"/>
              <a:t>.</a:t>
            </a:r>
          </a:p>
          <a:p>
            <a:r>
              <a:rPr lang="en-AU" dirty="0">
                <a:solidFill>
                  <a:srgbClr val="00B050"/>
                </a:solidFill>
              </a:rPr>
              <a:t>Actual value= 1015</a:t>
            </a:r>
          </a:p>
          <a:p>
            <a:r>
              <a:rPr lang="en-AU" dirty="0">
                <a:solidFill>
                  <a:srgbClr val="00B050"/>
                </a:solidFill>
              </a:rPr>
              <a:t>Predicted value=111.4+0.8894*1013=1012.3622</a:t>
            </a:r>
          </a:p>
          <a:p>
            <a:r>
              <a:rPr lang="en-AU" dirty="0">
                <a:solidFill>
                  <a:srgbClr val="00B050"/>
                </a:solidFill>
              </a:rPr>
              <a:t>Residual= 1015– 1012.3622=2.6378=3</a:t>
            </a:r>
            <a:endParaRPr lang="en-US" dirty="0">
              <a:solidFill>
                <a:srgbClr val="00B05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E56629B-9E42-4703-930F-1E438E89E0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62310" y="3568726"/>
            <a:ext cx="4229690" cy="33056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9B580F3-FC99-41F6-A6A8-35D8C18F32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5739" y="5530257"/>
            <a:ext cx="5992061" cy="58110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27015BA-9E71-4FA1-A18D-A3595B99537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9580" y="5482345"/>
            <a:ext cx="5744377" cy="657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583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5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E2067E-E26E-4E99-8BF9-BD2C0F59EF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091749"/>
            <a:ext cx="10515600" cy="766251"/>
          </a:xfrm>
        </p:spPr>
        <p:txBody>
          <a:bodyPr/>
          <a:lstStyle/>
          <a:p>
            <a:r>
              <a:rPr lang="en-US" dirty="0"/>
              <a:t>2019 Exam 2 Q5f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48099D-AE24-42B5-AE27-A9C13998C4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4542971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The scatterplot below shows the atmospheric pressure, in hectopascals (</a:t>
            </a:r>
            <a:r>
              <a:rPr lang="en-US" dirty="0" err="1"/>
              <a:t>hPa</a:t>
            </a:r>
            <a:r>
              <a:rPr lang="en-US" dirty="0"/>
              <a:t>), at 3 pm (pressure 3 pm) plotted against the atmospheric pressure, in hectopascals, at 9 am (pressure 9 am) for 23 days in November 2017 at a particular weather station.</a:t>
            </a:r>
          </a:p>
          <a:p>
            <a:r>
              <a:rPr lang="en-US" dirty="0"/>
              <a:t>A least squares line has been fitted to the scatterplot as shown.</a:t>
            </a:r>
          </a:p>
          <a:p>
            <a:r>
              <a:rPr lang="en-US" dirty="0"/>
              <a:t>The equation of this line is</a:t>
            </a:r>
          </a:p>
          <a:p>
            <a:pPr algn="ctr"/>
            <a:r>
              <a:rPr lang="en-US" dirty="0"/>
              <a:t>pressure 3 pm = 111.4 + 0.8894 × pressure 9 am</a:t>
            </a:r>
          </a:p>
          <a:p>
            <a:r>
              <a:rPr lang="en-US" dirty="0"/>
              <a:t>f. The residual plot associated with the least squares line is shown below.</a:t>
            </a:r>
          </a:p>
          <a:p>
            <a:r>
              <a:rPr lang="en-US" dirty="0" err="1"/>
              <a:t>i</a:t>
            </a:r>
            <a:r>
              <a:rPr lang="en-US" dirty="0"/>
              <a:t>. The residual plot above can be used to test one of the assumptions about the nature of the association between the atmospheric pressure at 3 pm and the atmospheric pressure at 9 am.</a:t>
            </a:r>
          </a:p>
          <a:p>
            <a:r>
              <a:rPr lang="en-US" dirty="0"/>
              <a:t>What is this assumption? 1 mark</a:t>
            </a:r>
          </a:p>
          <a:p>
            <a:r>
              <a:rPr lang="en-US" dirty="0"/>
              <a:t>ii. The residual plot above does not support this assumption.</a:t>
            </a:r>
          </a:p>
          <a:p>
            <a:r>
              <a:rPr lang="en-US" dirty="0"/>
              <a:t> Explain why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C52D289-30CB-4323-8139-ADDDCC8D97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9730" y="4067965"/>
            <a:ext cx="4982270" cy="277216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40952F4-77B8-4029-B2E6-7481FCDC83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9676" y="4341250"/>
            <a:ext cx="6830378" cy="157184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AE6389D-6DB0-4782-9432-E3DD26C85EA8}"/>
              </a:ext>
            </a:extLst>
          </p:cNvPr>
          <p:cNvSpPr txBox="1"/>
          <p:nvPr/>
        </p:nvSpPr>
        <p:spPr>
          <a:xfrm>
            <a:off x="7910286" y="3091543"/>
            <a:ext cx="40920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00B050"/>
                </a:solidFill>
              </a:rPr>
              <a:t>i</a:t>
            </a:r>
            <a:r>
              <a:rPr lang="en-US" dirty="0">
                <a:solidFill>
                  <a:srgbClr val="00B050"/>
                </a:solidFill>
              </a:rPr>
              <a:t>. Linear relationship</a:t>
            </a:r>
          </a:p>
          <a:p>
            <a:r>
              <a:rPr lang="en-US" dirty="0">
                <a:solidFill>
                  <a:srgbClr val="00B050"/>
                </a:solidFill>
              </a:rPr>
              <a:t>ii. U shape not random pattern therefore not support this assumption</a:t>
            </a:r>
            <a:endParaRPr lang="en-AU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2026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5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F797338-83E5-4742-97D7-C205617B6E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769" y="323166"/>
            <a:ext cx="11052349" cy="246357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519F964-A897-3846-B977-ABABBF6FBD0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921" y="3205506"/>
            <a:ext cx="7188200" cy="30099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789CAC8-6BC6-AA40-8FB3-ACA54E11B1B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67121" y="3027706"/>
            <a:ext cx="4508500" cy="318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9137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5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2EFF856-5FE0-CB49-9308-8AA4698B71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500" y="0"/>
            <a:ext cx="11303000" cy="623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2543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5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E2067E-E26E-4E99-8BF9-BD2C0F59EF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012874"/>
            <a:ext cx="10515600" cy="839561"/>
          </a:xfrm>
        </p:spPr>
        <p:txBody>
          <a:bodyPr/>
          <a:lstStyle/>
          <a:p>
            <a:r>
              <a:rPr lang="en-US" dirty="0"/>
              <a:t>2017 Exam 2 Q4ci</a:t>
            </a:r>
            <a:endParaRPr lang="en-A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748099D-AE24-42B5-AE27-A9C13998C4F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0" y="91430"/>
                <a:ext cx="12192000" cy="5127039"/>
              </a:xfrm>
            </p:spPr>
            <p:txBody>
              <a:bodyPr>
                <a:normAutofit fontScale="85000" lnSpcReduction="20000"/>
              </a:bodyPr>
              <a:lstStyle/>
              <a:p>
                <a:r>
                  <a:rPr lang="en-US" dirty="0"/>
                  <a:t>The eggs laid by the female moths hatch and become caterpillars.</a:t>
                </a:r>
              </a:p>
              <a:p>
                <a:r>
                  <a:rPr lang="en-US" dirty="0"/>
                  <a:t>The following time series plot shows the total area, in hectares, of forest eaten by the caterpillars in a rural area during the period 1900 to 1980. The data used to generate this plot is also given.</a:t>
                </a:r>
              </a:p>
              <a:p>
                <a:r>
                  <a:rPr lang="en-US" dirty="0"/>
                  <a:t>The association between area of forest eaten by the caterpillars and year is non-linear.</a:t>
                </a:r>
              </a:p>
              <a:p>
                <a:r>
                  <a:rPr lang="en-US" dirty="0"/>
                  <a:t>A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i="1" dirty="0" smtClean="0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dirty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i="0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b="0" i="0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fName>
                      <m:e/>
                    </m:func>
                  </m:oMath>
                </a14:m>
                <a:r>
                  <a:rPr lang="en-US" dirty="0"/>
                  <a:t> transformation can be applied to the variable area to </a:t>
                </a:r>
                <a:r>
                  <a:rPr lang="en-US" dirty="0" err="1"/>
                  <a:t>linearise</a:t>
                </a:r>
                <a:r>
                  <a:rPr lang="en-US" dirty="0"/>
                  <a:t> the data.</a:t>
                </a:r>
              </a:p>
              <a:p>
                <a:r>
                  <a:rPr lang="en-US" dirty="0"/>
                  <a:t>c. </a:t>
                </a:r>
                <a:r>
                  <a:rPr lang="en-US" dirty="0" err="1"/>
                  <a:t>i</a:t>
                </a:r>
                <a:r>
                  <a:rPr lang="en-US" dirty="0"/>
                  <a:t>. The least squares line predicts that the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i="1" dirty="0" smtClean="0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dirty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i="0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b="0" i="0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fName>
                      <m:e/>
                    </m:func>
                  </m:oMath>
                </a14:m>
                <a:r>
                  <a:rPr lang="en-US" dirty="0"/>
                  <a:t> (area) of forest eaten by the caterpillars by the year 2020 will be approximately 2.85</a:t>
                </a:r>
              </a:p>
              <a:p>
                <a:r>
                  <a:rPr lang="en-US" dirty="0"/>
                  <a:t>Using this value of 2.85, calculate the expected area of forest that will be eaten by the caterpillars by the year 2020.</a:t>
                </a:r>
              </a:p>
              <a:p>
                <a:r>
                  <a:rPr lang="en-US" dirty="0"/>
                  <a:t>Round your answer to the </a:t>
                </a:r>
                <a:r>
                  <a:rPr lang="en-US" dirty="0">
                    <a:solidFill>
                      <a:srgbClr val="FF0000"/>
                    </a:solidFill>
                  </a:rPr>
                  <a:t>nearest hectare</a:t>
                </a:r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i="1" dirty="0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dirty="0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i="0" dirty="0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b="0" i="0" dirty="0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fName>
                      <m:e>
                        <m: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𝑑𝑎𝑡𝑎</m:t>
                        </m:r>
                        <m: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𝑣𝑎𝑙𝑢𝑒</m:t>
                        </m:r>
                        <m: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dirty="0">
                    <a:solidFill>
                      <a:srgbClr val="00B050"/>
                    </a:solidFill>
                  </a:rPr>
                  <a:t> = 2.85</a:t>
                </a:r>
              </a:p>
              <a:p>
                <a:r>
                  <a:rPr lang="en-US" dirty="0">
                    <a:solidFill>
                      <a:srgbClr val="00B050"/>
                    </a:solidFill>
                  </a:rPr>
                  <a:t>Data value=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2.85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00B050"/>
                    </a:solidFill>
                  </a:rPr>
                  <a:t>=707.94578=708</a:t>
                </a:r>
              </a:p>
              <a:p>
                <a:r>
                  <a:rPr lang="en-US" dirty="0">
                    <a:solidFill>
                      <a:srgbClr val="FF0000"/>
                    </a:solidFill>
                  </a:rPr>
                  <a:t>29%</a:t>
                </a:r>
                <a:endParaRPr lang="en-AU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748099D-AE24-42B5-AE27-A9C13998C4F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91430"/>
                <a:ext cx="12192000" cy="5127039"/>
              </a:xfrm>
              <a:blipFill>
                <a:blip r:embed="rId4"/>
                <a:stretch>
                  <a:fillRect l="-650" t="-2735" r="-400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F5FAF0C9-64F6-48A8-8127-C06687E34F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66729" y="4177129"/>
            <a:ext cx="5525271" cy="263879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A04EBF6-C38D-4CAC-BEA2-F8FCBAA8ECF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5136452"/>
            <a:ext cx="6049219" cy="876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739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5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E2067E-E26E-4E99-8BF9-BD2C0F59EF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2018 Exam 1 Q14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48099D-AE24-42B5-AE27-A9C13998C4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90688"/>
            <a:ext cx="12192000" cy="4351338"/>
          </a:xfrm>
        </p:spPr>
        <p:txBody>
          <a:bodyPr>
            <a:normAutofit fontScale="92500"/>
          </a:bodyPr>
          <a:lstStyle/>
          <a:p>
            <a:r>
              <a:rPr lang="en-US" dirty="0"/>
              <a:t>A least squares line is fitted to a set of bivariate data.</a:t>
            </a:r>
          </a:p>
          <a:p>
            <a:r>
              <a:rPr lang="en-US" dirty="0"/>
              <a:t>Another least squares line is fitted with response and explanatory variables reversed.</a:t>
            </a:r>
          </a:p>
          <a:p>
            <a:r>
              <a:rPr lang="en-US" dirty="0"/>
              <a:t>Which one of the following statistics will not change in value?</a:t>
            </a:r>
          </a:p>
          <a:p>
            <a:r>
              <a:rPr lang="en-US" dirty="0"/>
              <a:t>A.	 the residual values</a:t>
            </a:r>
          </a:p>
          <a:p>
            <a:r>
              <a:rPr lang="en-US" dirty="0"/>
              <a:t>B.	 the predicted values</a:t>
            </a:r>
          </a:p>
          <a:p>
            <a:r>
              <a:rPr lang="en-US" dirty="0"/>
              <a:t>C.	 the correlation coefficient r</a:t>
            </a:r>
          </a:p>
          <a:p>
            <a:r>
              <a:rPr lang="en-US" dirty="0"/>
              <a:t>D.	 the slope of the least squares line</a:t>
            </a:r>
          </a:p>
          <a:p>
            <a:r>
              <a:rPr lang="en-US" dirty="0"/>
              <a:t>E.	 the intercept of the least squares line</a:t>
            </a:r>
          </a:p>
          <a:p>
            <a:r>
              <a:rPr lang="en-US" dirty="0">
                <a:solidFill>
                  <a:srgbClr val="FF0000"/>
                </a:solidFill>
              </a:rPr>
              <a:t>42%</a:t>
            </a:r>
            <a:endParaRPr lang="en-AU" dirty="0">
              <a:solidFill>
                <a:srgbClr val="FF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EADB5A4-3485-45BA-9507-9595FBF265EB}"/>
              </a:ext>
            </a:extLst>
          </p:cNvPr>
          <p:cNvSpPr txBox="1"/>
          <p:nvPr/>
        </p:nvSpPr>
        <p:spPr>
          <a:xfrm>
            <a:off x="7036185" y="3183229"/>
            <a:ext cx="1122105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600" dirty="0">
                <a:solidFill>
                  <a:srgbClr val="FF0000"/>
                </a:solidFill>
              </a:rPr>
              <a:t>19%</a:t>
            </a:r>
          </a:p>
          <a:p>
            <a:pPr>
              <a:spcBef>
                <a:spcPts val="600"/>
              </a:spcBef>
            </a:pPr>
            <a:r>
              <a:rPr lang="en-US" sz="2600" dirty="0">
                <a:solidFill>
                  <a:srgbClr val="FF0000"/>
                </a:solidFill>
              </a:rPr>
              <a:t>13%</a:t>
            </a:r>
          </a:p>
          <a:p>
            <a:pPr>
              <a:spcBef>
                <a:spcPts val="600"/>
              </a:spcBef>
            </a:pPr>
            <a:r>
              <a:rPr lang="en-US" sz="2600" dirty="0">
                <a:solidFill>
                  <a:srgbClr val="FF0000"/>
                </a:solidFill>
              </a:rPr>
              <a:t>42%</a:t>
            </a:r>
          </a:p>
          <a:p>
            <a:pPr>
              <a:spcBef>
                <a:spcPts val="600"/>
              </a:spcBef>
            </a:pPr>
            <a:r>
              <a:rPr lang="en-US" sz="2600" dirty="0">
                <a:solidFill>
                  <a:srgbClr val="FF0000"/>
                </a:solidFill>
              </a:rPr>
              <a:t>13%</a:t>
            </a:r>
          </a:p>
          <a:p>
            <a:pPr>
              <a:spcBef>
                <a:spcPts val="600"/>
              </a:spcBef>
            </a:pPr>
            <a:r>
              <a:rPr lang="en-US" sz="2600" dirty="0">
                <a:solidFill>
                  <a:srgbClr val="FF0000"/>
                </a:solidFill>
              </a:rPr>
              <a:t>13%</a:t>
            </a:r>
            <a:endParaRPr lang="en-AU" sz="2600" dirty="0">
              <a:solidFill>
                <a:srgbClr val="FF0000"/>
              </a:solidFill>
            </a:endParaRPr>
          </a:p>
        </p:txBody>
      </p:sp>
      <p:pic>
        <p:nvPicPr>
          <p:cNvPr id="1026" name="Picture 2" descr="How to Graph Reflections Across Axes, the Origin, and Line y=x - Video &amp;amp;  Lesson Transcript | Study.com">
            <a:extLst>
              <a:ext uri="{FF2B5EF4-FFF2-40B4-BE49-F238E27FC236}">
                <a16:creationId xmlns:a16="http://schemas.microsoft.com/office/drawing/2014/main" id="{C3CDCF3D-7DB5-45AC-9723-DD308B0324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7847" y="3016251"/>
            <a:ext cx="3094595" cy="2979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FE36DE04-A2BE-48B6-8765-BECA5F1C9119}"/>
              </a:ext>
            </a:extLst>
          </p:cNvPr>
          <p:cNvSpPr/>
          <p:nvPr/>
        </p:nvSpPr>
        <p:spPr>
          <a:xfrm>
            <a:off x="211980" y="4132487"/>
            <a:ext cx="515155" cy="373487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30385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5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E2067E-E26E-4E99-8BF9-BD2C0F59EF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2017 Exam 1 Q11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48099D-AE24-42B5-AE27-A9C13998C4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453091"/>
            <a:ext cx="12192000" cy="4351338"/>
          </a:xfrm>
        </p:spPr>
        <p:txBody>
          <a:bodyPr/>
          <a:lstStyle/>
          <a:p>
            <a:r>
              <a:rPr lang="en-US" dirty="0"/>
              <a:t>Which one of the following statistics can never be </a:t>
            </a:r>
            <a:r>
              <a:rPr lang="en-US" dirty="0">
                <a:solidFill>
                  <a:srgbClr val="FF0000"/>
                </a:solidFill>
              </a:rPr>
              <a:t>negative</a:t>
            </a:r>
            <a:r>
              <a:rPr lang="en-US" dirty="0"/>
              <a:t>?</a:t>
            </a:r>
          </a:p>
          <a:p>
            <a:r>
              <a:rPr lang="en-US" dirty="0"/>
              <a:t>A. the maximum value in a data set</a:t>
            </a:r>
          </a:p>
          <a:p>
            <a:r>
              <a:rPr lang="en-US" dirty="0"/>
              <a:t>B. the value of a Pearson correlation coefficient</a:t>
            </a:r>
          </a:p>
          <a:p>
            <a:r>
              <a:rPr lang="en-US" dirty="0"/>
              <a:t>C. the value of a moving mean in a smoothed time series</a:t>
            </a:r>
          </a:p>
          <a:p>
            <a:r>
              <a:rPr lang="en-US" dirty="0"/>
              <a:t>D. the value of a seasonal index</a:t>
            </a:r>
          </a:p>
          <a:p>
            <a:r>
              <a:rPr lang="en-US" dirty="0"/>
              <a:t>E. the value of the slope of a least squares line fitted to a scatterplot</a:t>
            </a:r>
            <a:endParaRPr lang="en-A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F092784-4B77-4C32-9B62-917537E5E6C9}"/>
              </a:ext>
            </a:extLst>
          </p:cNvPr>
          <p:cNvSpPr txBox="1"/>
          <p:nvPr/>
        </p:nvSpPr>
        <p:spPr>
          <a:xfrm>
            <a:off x="10951362" y="2049888"/>
            <a:ext cx="1122105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600" dirty="0">
                <a:solidFill>
                  <a:srgbClr val="FF0000"/>
                </a:solidFill>
              </a:rPr>
              <a:t>5%</a:t>
            </a:r>
          </a:p>
          <a:p>
            <a:pPr>
              <a:spcBef>
                <a:spcPts val="600"/>
              </a:spcBef>
            </a:pPr>
            <a:r>
              <a:rPr lang="en-US" sz="2600" dirty="0">
                <a:solidFill>
                  <a:srgbClr val="FF0000"/>
                </a:solidFill>
              </a:rPr>
              <a:t>10%</a:t>
            </a:r>
          </a:p>
          <a:p>
            <a:pPr>
              <a:spcBef>
                <a:spcPts val="600"/>
              </a:spcBef>
            </a:pPr>
            <a:r>
              <a:rPr lang="en-US" sz="2600" dirty="0">
                <a:solidFill>
                  <a:srgbClr val="FF0000"/>
                </a:solidFill>
              </a:rPr>
              <a:t>21%</a:t>
            </a:r>
          </a:p>
          <a:p>
            <a:pPr>
              <a:spcBef>
                <a:spcPts val="600"/>
              </a:spcBef>
            </a:pPr>
            <a:r>
              <a:rPr lang="en-US" sz="2600" dirty="0">
                <a:solidFill>
                  <a:srgbClr val="FF0000"/>
                </a:solidFill>
              </a:rPr>
              <a:t>59%</a:t>
            </a:r>
          </a:p>
          <a:p>
            <a:pPr>
              <a:spcBef>
                <a:spcPts val="600"/>
              </a:spcBef>
            </a:pPr>
            <a:r>
              <a:rPr lang="en-US" sz="2600" dirty="0">
                <a:solidFill>
                  <a:srgbClr val="FF0000"/>
                </a:solidFill>
              </a:rPr>
              <a:t>4%</a:t>
            </a:r>
            <a:endParaRPr lang="en-AU" sz="2600" dirty="0">
              <a:solidFill>
                <a:srgbClr val="FF0000"/>
              </a:solidFill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C20CAA05-F39F-42D0-91E9-B82981A34DA2}"/>
              </a:ext>
            </a:extLst>
          </p:cNvPr>
          <p:cNvSpPr/>
          <p:nvPr/>
        </p:nvSpPr>
        <p:spPr>
          <a:xfrm>
            <a:off x="118533" y="3516405"/>
            <a:ext cx="515155" cy="373487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25938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942</TotalTime>
  <Words>638</Words>
  <Application>Microsoft Office PowerPoint</Application>
  <PresentationFormat>Widescreen</PresentationFormat>
  <Paragraphs>62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Cambria Math</vt:lpstr>
      <vt:lpstr>Office Theme</vt:lpstr>
      <vt:lpstr>Prediction, Residuals Statistics</vt:lpstr>
      <vt:lpstr>2019 Exam 2 Q5d</vt:lpstr>
      <vt:lpstr>2019 Exam 2 Q5f</vt:lpstr>
      <vt:lpstr>PowerPoint Presentation</vt:lpstr>
      <vt:lpstr>PowerPoint Presentation</vt:lpstr>
      <vt:lpstr>2017 Exam 2 Q4ci</vt:lpstr>
      <vt:lpstr>2018 Exam 1 Q14</vt:lpstr>
      <vt:lpstr>2017 Exam 1 Q11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Prediction, Residuals Statistics</dc:title>
  <dc:creator>Lyn ZHANG</dc:creator>
  <cp:lastModifiedBy>Lyn ZHANG</cp:lastModifiedBy>
  <cp:revision>7</cp:revision>
  <dcterms:created xsi:type="dcterms:W3CDTF">2021-10-10T08:09:27Z</dcterms:created>
  <dcterms:modified xsi:type="dcterms:W3CDTF">2021-12-09T21:04:18Z</dcterms:modified>
</cp:coreProperties>
</file>