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9" r:id="rId4"/>
    <p:sldId id="257" r:id="rId5"/>
    <p:sldId id="271" r:id="rId6"/>
    <p:sldId id="27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9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3C274-D309-4D1B-9119-387A510F41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1D7386-29F4-42C0-8DDC-D73C489EBC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1DEB70-3789-4A03-B3BE-3E7493C1A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86DD2-F587-4B7D-B5E4-48826F45AC7A}" type="datetimeFigureOut">
              <a:rPr lang="en-AU" smtClean="0"/>
              <a:t>10/12/2021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DEF39-45C1-42C8-9BC6-202E9D7CA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CE62E-57CD-4615-8EDA-75BA0ADCD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A8C7-F998-40C9-8F29-6465040B47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9741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58B64-B22E-45EE-A72E-B68258B1D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A89421-7DD4-4A5A-8D44-DED8C7D915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FCE894-71B3-434B-B628-76BFE4E78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86DD2-F587-4B7D-B5E4-48826F45AC7A}" type="datetimeFigureOut">
              <a:rPr lang="en-AU" smtClean="0"/>
              <a:t>10/12/2021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ACBEEB-030A-4465-B0E8-E2054D771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17216-0B48-4542-A592-D3700C4ED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A8C7-F998-40C9-8F29-6465040B47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9657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FFC7CA-B55E-4D6B-A19D-7112CD31A1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033366-0D71-42CF-9E9E-547D188FD7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93BB8F-265B-4A9B-B3F8-C79D2670B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86DD2-F587-4B7D-B5E4-48826F45AC7A}" type="datetimeFigureOut">
              <a:rPr lang="en-AU" smtClean="0"/>
              <a:t>10/12/2021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7E73E-469C-4B34-BC42-1E34767E6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FA561-6C14-48B5-886A-A9E3AD79E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A8C7-F998-40C9-8F29-6465040B47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0790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9E35E-C166-4F00-A74E-EDA86F2D9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35774-CC45-48AC-93CA-1DC105EA5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31AA12-6563-4B01-8A95-8E26FF7D7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86DD2-F587-4B7D-B5E4-48826F45AC7A}" type="datetimeFigureOut">
              <a:rPr lang="en-AU" smtClean="0"/>
              <a:t>10/12/2021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67252-DC25-449C-90E3-923E1E815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2F79C-AF18-4367-94C2-0E31DC27E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A8C7-F998-40C9-8F29-6465040B47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7466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5B9A8-9C77-47E9-8465-DCD533A77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4E5DDF-81E6-43D5-827C-43DA56FDC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9F713A-E9E5-434A-BBAD-B2EBC111F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86DD2-F587-4B7D-B5E4-48826F45AC7A}" type="datetimeFigureOut">
              <a:rPr lang="en-AU" smtClean="0"/>
              <a:t>10/12/2021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D979B-E045-435B-82F0-AA8F01AB8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FBCFE-1022-483D-9CA5-CC2DA1CD6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A8C7-F998-40C9-8F29-6465040B47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198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59A7E-60E1-411E-916B-442595D98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A71CE-0C88-4589-A59E-629AD581BA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312316-8647-44C0-81BA-462A7356E8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46625E-85EE-4DB6-B5C0-D77BA49D4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86DD2-F587-4B7D-B5E4-48826F45AC7A}" type="datetimeFigureOut">
              <a:rPr lang="en-AU" smtClean="0"/>
              <a:t>10/12/2021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29B56B-6768-41F5-A80C-5EF429055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90DC55-AEBD-414F-AA10-50F80E37D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A8C7-F998-40C9-8F29-6465040B47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1109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8CB3A-C192-40B6-AF62-BAD38CFC3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16096E-507A-4287-B232-337A1EBF6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31DD61-F4FF-44A2-9E4B-F24799BDA4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2DC2C6-76BA-47B7-ABF5-DFB8756E77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43BBCE-5A68-4E48-A61D-1318B9B0E5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BAD77E-3BBE-4E31-A7C9-67E8D04D6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86DD2-F587-4B7D-B5E4-48826F45AC7A}" type="datetimeFigureOut">
              <a:rPr lang="en-AU" smtClean="0"/>
              <a:t>10/12/2021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9558B5-7B62-40CE-97AC-8FEC63329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348B6E-C41F-45FF-AF70-77938EEF0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A8C7-F998-40C9-8F29-6465040B47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8609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5226D-0269-4745-A791-043320A83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7494C9-BA37-4B63-B280-219541D4C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86DD2-F587-4B7D-B5E4-48826F45AC7A}" type="datetimeFigureOut">
              <a:rPr lang="en-AU" smtClean="0"/>
              <a:t>10/12/2021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7F2080-B9C5-4F9F-84E0-4ED8A6F54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1C8428-8458-47F7-BD0E-825B7F8E7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A8C7-F998-40C9-8F29-6465040B47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903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2E411A-4061-4ED8-9378-3445ED322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86DD2-F587-4B7D-B5E4-48826F45AC7A}" type="datetimeFigureOut">
              <a:rPr lang="en-AU" smtClean="0"/>
              <a:t>10/12/2021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031F38-B3BE-41A1-937D-50454671B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8327E2-C79D-4B30-8FE7-CA0B09445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A8C7-F998-40C9-8F29-6465040B47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9081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295B1-E22C-4199-90A6-59AFD0EE9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7A29D-3090-41B5-949E-B802C3B98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F1B41A-C037-4558-9E5F-FA664AF4C1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13D95A-0EA4-41F8-8DA3-45C5C0DE6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86DD2-F587-4B7D-B5E4-48826F45AC7A}" type="datetimeFigureOut">
              <a:rPr lang="en-AU" smtClean="0"/>
              <a:t>10/12/2021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03B82E-E16A-48DA-BA50-6D6EFFE69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11336B-FC1B-44EB-94AA-544AF64FA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A8C7-F998-40C9-8F29-6465040B47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8730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31FD8-1567-48C0-B1FB-9AD108B10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822B70-32DF-445F-832D-A8F9934A32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FA3A2F-706B-4ACD-AD4F-2F147ACCE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2D5BD2-2A43-4594-866A-3A7F209B0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86DD2-F587-4B7D-B5E4-48826F45AC7A}" type="datetimeFigureOut">
              <a:rPr lang="en-AU" smtClean="0"/>
              <a:t>10/12/2021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B3A024-2426-4137-A22F-7F7BF87FF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01574F-46B9-4000-AAB4-03A368A69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A8C7-F998-40C9-8F29-6465040B47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5274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courses.lumenlearning.com/wm-financialaccounting/chapter/define-depreciation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1000"/>
            <a:lum/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428F34-33E9-4E04-8C87-9D910FA07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D6C05E-6853-4EA8-8F35-FCAE0EE49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EE3316-AE02-4E7B-94FF-0DB7A32F2A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86DD2-F587-4B7D-B5E4-48826F45AC7A}" type="datetimeFigureOut">
              <a:rPr lang="en-AU" smtClean="0"/>
              <a:t>10/12/2021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178173-F3BC-49B9-83FA-36AD249A0B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816DF-5E2C-4DDF-A81D-E1CDF6A608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7A8C7-F998-40C9-8F29-6465040B47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2967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urses.lumenlearning.com/wm-financialaccounting/chapter/define-depreciation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urses.lumenlearning.com/wm-financialaccounting/chapter/define-depreciation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urses.lumenlearning.com/wm-financialaccounting/chapter/define-depreciation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urses.lumenlearning.com/wm-financialaccounting/chapter/define-depreciation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urses.lumenlearning.com/wm-financialaccounting/chapter/define-depreciation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ourses.lumenlearning.com/wm-financialaccounting/chapter/define-depreciation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78C0C-B013-498E-833D-FE050E20FB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Depreciation 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D4F79F-BEEA-4D2E-87A9-313F1470E9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Past exam questions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66692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FED86-BDCE-42FE-9905-54E08BF29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719756"/>
          </a:xfrm>
        </p:spPr>
        <p:txBody>
          <a:bodyPr/>
          <a:lstStyle/>
          <a:p>
            <a:r>
              <a:rPr lang="en-US" dirty="0"/>
              <a:t>2018 Exam 2 Q5a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DF691A4-04CF-46D9-899E-EB64FCEB475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836908"/>
                <a:ext cx="12192000" cy="4971464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After three years, Julie withdraws </a:t>
                </a:r>
                <a:r>
                  <a:rPr lang="en-US" dirty="0">
                    <a:solidFill>
                      <a:srgbClr val="0070C0"/>
                    </a:solidFill>
                  </a:rPr>
                  <a:t>$14000 </a:t>
                </a:r>
                <a:r>
                  <a:rPr lang="en-US" dirty="0"/>
                  <a:t>from her account to purchase a car for her business.</a:t>
                </a:r>
              </a:p>
              <a:p>
                <a:r>
                  <a:rPr lang="en-US" dirty="0"/>
                  <a:t>For tax purposes, she plans to depreciate the value of her car using the </a:t>
                </a:r>
                <a:r>
                  <a:rPr lang="en-US" dirty="0">
                    <a:solidFill>
                      <a:srgbClr val="0070C0"/>
                    </a:solidFill>
                  </a:rPr>
                  <a:t>reducing balance method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The value of Julie’s car, in dollars, after n years,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/>
                  <a:t>, can be modelled by the recurrence relation shown below.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 14 000,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 R 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a. For each of the </a:t>
                </a:r>
                <a:r>
                  <a:rPr lang="en-US" dirty="0">
                    <a:solidFill>
                      <a:srgbClr val="0070C0"/>
                    </a:solidFill>
                  </a:rPr>
                  <a:t>first three </a:t>
                </a:r>
                <a:r>
                  <a:rPr lang="en-US" dirty="0"/>
                  <a:t>years of reducing balance depreciation, the value of R is </a:t>
                </a:r>
                <a:r>
                  <a:rPr lang="en-US" dirty="0">
                    <a:solidFill>
                      <a:srgbClr val="0070C0"/>
                    </a:solidFill>
                  </a:rPr>
                  <a:t>0.85</a:t>
                </a:r>
              </a:p>
              <a:p>
                <a:r>
                  <a:rPr lang="en-US" dirty="0"/>
                  <a:t>What is the </a:t>
                </a:r>
                <a:r>
                  <a:rPr lang="en-US" dirty="0">
                    <a:solidFill>
                      <a:srgbClr val="0070C0"/>
                    </a:solidFill>
                  </a:rPr>
                  <a:t>annual rate of depreciation </a:t>
                </a:r>
                <a:r>
                  <a:rPr lang="en-US" dirty="0"/>
                  <a:t>in the value of the car during these three years?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R=1—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AU" dirty="0"/>
                  <a:t>             R=0.85                  </a:t>
                </a:r>
                <a:r>
                  <a:rPr lang="en-AU" dirty="0">
                    <a:sym typeface="Wingdings" panose="05000000000000000000" pitchFamily="2" charset="2"/>
                  </a:rPr>
                  <a:t>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AU" dirty="0"/>
                  <a:t> =0.15              </a:t>
                </a:r>
                <a:r>
                  <a:rPr lang="en-AU" dirty="0">
                    <a:sym typeface="Wingdings" panose="05000000000000000000" pitchFamily="2" charset="2"/>
                  </a:rPr>
                  <a:t>         r=15%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DF691A4-04CF-46D9-899E-EB64FCEB475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836908"/>
                <a:ext cx="12192000" cy="4971464"/>
              </a:xfrm>
              <a:blipFill>
                <a:blip r:embed="rId4"/>
                <a:stretch>
                  <a:fillRect l="-750" t="-3064" r="-45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01B43B09-DEDA-4B5B-82FF-784430016E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23742" y="1235049"/>
            <a:ext cx="8002117" cy="1657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099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FED86-BDCE-42FE-9905-54E08BF29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719756"/>
          </a:xfrm>
        </p:spPr>
        <p:txBody>
          <a:bodyPr/>
          <a:lstStyle/>
          <a:p>
            <a:r>
              <a:rPr lang="en-US" dirty="0"/>
              <a:t>2018 Exam 2 Q5b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DF691A4-04CF-46D9-899E-EB64FCEB475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836908"/>
                <a:ext cx="12192000" cy="5215550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After three years, Julie withdraws </a:t>
                </a:r>
                <a:r>
                  <a:rPr lang="en-US" dirty="0">
                    <a:solidFill>
                      <a:srgbClr val="0070C0"/>
                    </a:solidFill>
                  </a:rPr>
                  <a:t>$14000 </a:t>
                </a:r>
                <a:r>
                  <a:rPr lang="en-US" dirty="0"/>
                  <a:t>from her account to purchase a car for her business.</a:t>
                </a:r>
              </a:p>
              <a:p>
                <a:r>
                  <a:rPr lang="en-US" dirty="0"/>
                  <a:t>For tax purposes, she plans to depreciate the value of her car using the reducing balance method.</a:t>
                </a:r>
              </a:p>
              <a:p>
                <a:r>
                  <a:rPr lang="en-US" dirty="0"/>
                  <a:t>The value of Julie’s car, in dollars, after n years,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/>
                  <a:t>, can be modelled by the recurrence relation shown below.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 14 000,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 R 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b. For the </a:t>
                </a:r>
                <a:r>
                  <a:rPr lang="en-US" dirty="0">
                    <a:solidFill>
                      <a:srgbClr val="0070C0"/>
                    </a:solidFill>
                  </a:rPr>
                  <a:t>next five years </a:t>
                </a:r>
                <a:r>
                  <a:rPr lang="en-US" dirty="0"/>
                  <a:t>of reducing balance depreciation, the </a:t>
                </a:r>
                <a:r>
                  <a:rPr lang="en-US" dirty="0">
                    <a:solidFill>
                      <a:srgbClr val="0070C0"/>
                    </a:solidFill>
                  </a:rPr>
                  <a:t>annual rate of depreciation </a:t>
                </a:r>
                <a:r>
                  <a:rPr lang="en-US" dirty="0"/>
                  <a:t>in the value of the car is changed to </a:t>
                </a:r>
                <a:r>
                  <a:rPr lang="en-US" dirty="0">
                    <a:solidFill>
                      <a:srgbClr val="0070C0"/>
                    </a:solidFill>
                  </a:rPr>
                  <a:t>8.6%</a:t>
                </a:r>
                <a:r>
                  <a:rPr lang="en-US" dirty="0"/>
                  <a:t>. What is the value of the car </a:t>
                </a:r>
                <a:r>
                  <a:rPr lang="en-US" dirty="0">
                    <a:solidFill>
                      <a:srgbClr val="0070C0"/>
                    </a:solidFill>
                  </a:rPr>
                  <a:t>eight </a:t>
                </a:r>
                <a:r>
                  <a:rPr lang="en-US" dirty="0"/>
                  <a:t>years after it was purchased? Round your answer to the </a:t>
                </a:r>
                <a:r>
                  <a:rPr lang="en-US" dirty="0">
                    <a:solidFill>
                      <a:srgbClr val="0070C0"/>
                    </a:solidFill>
                  </a:rPr>
                  <a:t>nearest cent</a:t>
                </a:r>
                <a:r>
                  <a:rPr lang="en-US" dirty="0"/>
                  <a:t>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 R 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 or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dirty="0" smtClean="0">
                            <a:solidFill>
                              <a:srgbClr val="0070C0"/>
                            </a:solidFill>
                          </a:rPr>
                          <m:t>1— </m:t>
                        </m:r>
                        <m:f>
                          <m:fPr>
                            <m:ctrlPr>
                              <a:rPr lang="en-AU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i="1" dirty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num>
                          <m:den>
                            <m:r>
                              <a:rPr lang="en-AU" i="0" dirty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100</m:t>
                            </m:r>
                          </m:den>
                        </m:f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First 3 years: R=0.85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p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0.85</m:t>
                        </m:r>
                      </m:e>
                      <m:sup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×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4000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8597.75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m:rPr>
                        <m:sty m:val="p"/>
                      </m:rP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ext</m:t>
                    </m:r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5 </m:t>
                    </m:r>
                    <m:r>
                      <m:rPr>
                        <m:sty m:val="p"/>
                      </m:rP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Year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: r=8.6 </a:t>
                </a:r>
                <a:r>
                  <a:rPr lang="en-US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𝑅</m:t>
                        </m:r>
                      </m:e>
                      <m:sub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𝑛𝑒𝑤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 smtClean="0">
                        <a:solidFill>
                          <a:schemeClr val="tx1"/>
                        </a:solidFill>
                      </a:rPr>
                      <m:t>1— </m:t>
                    </m:r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=0.914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𝑅</m:t>
                            </m:r>
                          </m:e>
                          <m:sub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𝑛𝑒𝑤</m:t>
                            </m:r>
                          </m:sub>
                        </m:sSub>
                      </m:e>
                      <m:sup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0.914</m:t>
                        </m:r>
                      </m:e>
                      <m:sup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×8597.75=5484.</a:t>
                </a:r>
                <a:r>
                  <a:rPr lang="en-US" dirty="0">
                    <a:solidFill>
                      <a:srgbClr val="0070C0"/>
                    </a:solidFill>
                  </a:rPr>
                  <a:t>231659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</m:sSub>
                  </m:oMath>
                </a14:m>
                <a:r>
                  <a:rPr lang="en-US" dirty="0"/>
                  <a:t> =$ 5484.23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DF691A4-04CF-46D9-899E-EB64FCEB475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836908"/>
                <a:ext cx="12192000" cy="5215550"/>
              </a:xfrm>
              <a:blipFill>
                <a:blip r:embed="rId4"/>
                <a:stretch>
                  <a:fillRect l="-550" t="-233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E0A3000A-DD71-4C7B-BF34-47F5615014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59132" y="3647944"/>
            <a:ext cx="5804079" cy="120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561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FED86-BDCE-42FE-9905-54E08BF29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2016 Exam 2 Q6a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DF691A4-04CF-46D9-899E-EB64FCEB475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Ken’s first caravan had a purchase price of $</a:t>
                </a:r>
                <a:r>
                  <a:rPr lang="en-US" dirty="0">
                    <a:solidFill>
                      <a:srgbClr val="0070C0"/>
                    </a:solidFill>
                  </a:rPr>
                  <a:t>38000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After </a:t>
                </a:r>
                <a:r>
                  <a:rPr lang="en-US" dirty="0">
                    <a:solidFill>
                      <a:srgbClr val="0070C0"/>
                    </a:solidFill>
                  </a:rPr>
                  <a:t>eight</a:t>
                </a:r>
                <a:r>
                  <a:rPr lang="en-US" dirty="0"/>
                  <a:t> years, the value of the caravan was $</a:t>
                </a:r>
                <a:r>
                  <a:rPr lang="en-US" dirty="0">
                    <a:solidFill>
                      <a:srgbClr val="0070C0"/>
                    </a:solidFill>
                  </a:rPr>
                  <a:t>16000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a.	 Show that the average </a:t>
                </a:r>
                <a:r>
                  <a:rPr lang="en-US" dirty="0">
                    <a:solidFill>
                      <a:srgbClr val="0070C0"/>
                    </a:solidFill>
                  </a:rPr>
                  <a:t>depreciation</a:t>
                </a:r>
                <a:r>
                  <a:rPr lang="en-US" dirty="0"/>
                  <a:t> in the value of the caravan per year was $</a:t>
                </a:r>
                <a:r>
                  <a:rPr lang="en-US" dirty="0">
                    <a:solidFill>
                      <a:srgbClr val="0070C0"/>
                    </a:solidFill>
                  </a:rPr>
                  <a:t>2750</a:t>
                </a:r>
              </a:p>
              <a:p>
                <a:r>
                  <a:rPr lang="en-AU" dirty="0">
                    <a:solidFill>
                      <a:srgbClr val="0070C0"/>
                    </a:solidFill>
                  </a:rPr>
                  <a:t>Total value of depreciation</a:t>
                </a:r>
              </a:p>
              <a:p>
                <a:r>
                  <a:rPr lang="en-AU" dirty="0">
                    <a:solidFill>
                      <a:srgbClr val="0070C0"/>
                    </a:solidFill>
                  </a:rPr>
                  <a:t>38000-16000=22000</a:t>
                </a:r>
              </a:p>
              <a:p>
                <a:r>
                  <a:rPr lang="en-AU" dirty="0">
                    <a:solidFill>
                      <a:srgbClr val="0070C0"/>
                    </a:solidFill>
                  </a:rPr>
                  <a:t>Split to 8 years</a:t>
                </a:r>
              </a:p>
              <a:p>
                <a:r>
                  <a:rPr lang="en-AU" dirty="0">
                    <a:solidFill>
                      <a:srgbClr val="0070C0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22000</m:t>
                        </m:r>
                      </m:num>
                      <m:den>
                        <m:r>
                          <a:rPr lang="en-AU" i="0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AU" dirty="0">
                    <a:solidFill>
                      <a:srgbClr val="0070C0"/>
                    </a:solidFill>
                  </a:rPr>
                  <a:t> =2750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DF691A4-04CF-46D9-899E-EB64FCEB475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092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FED86-BDCE-42FE-9905-54E08BF29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485" y="1133"/>
            <a:ext cx="10515600" cy="679904"/>
          </a:xfrm>
        </p:spPr>
        <p:txBody>
          <a:bodyPr>
            <a:normAutofit fontScale="90000"/>
          </a:bodyPr>
          <a:lstStyle/>
          <a:p>
            <a:r>
              <a:rPr lang="en-US" dirty="0"/>
              <a:t>2016 Exam 2 Q6b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DF691A4-04CF-46D9-899E-EB64FCEB475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681037"/>
                <a:ext cx="12192000" cy="5495926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Ken’s first caravan had a purchase price of $</a:t>
                </a:r>
                <a:r>
                  <a:rPr lang="en-US" dirty="0">
                    <a:solidFill>
                      <a:srgbClr val="0070C0"/>
                    </a:solidFill>
                  </a:rPr>
                  <a:t>38000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After </a:t>
                </a:r>
                <a:r>
                  <a:rPr lang="en-US" dirty="0">
                    <a:solidFill>
                      <a:srgbClr val="0070C0"/>
                    </a:solidFill>
                  </a:rPr>
                  <a:t>eight</a:t>
                </a:r>
                <a:r>
                  <a:rPr lang="en-US" dirty="0"/>
                  <a:t> years, the value of the caravan was $</a:t>
                </a:r>
                <a:r>
                  <a:rPr lang="en-US" dirty="0">
                    <a:solidFill>
                      <a:srgbClr val="0070C0"/>
                    </a:solidFill>
                  </a:rPr>
                  <a:t>16000</a:t>
                </a:r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/>
                  <a:t>b.	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be the value of the caravan n years after it was purchased.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	 Assume that the value of the caravan has been depreciated using the </a:t>
                </a:r>
                <a:r>
                  <a:rPr lang="en-US" dirty="0">
                    <a:solidFill>
                      <a:srgbClr val="0070C0"/>
                    </a:solidFill>
                  </a:rPr>
                  <a:t>flat rate method of depreciation</a:t>
                </a:r>
                <a:r>
                  <a:rPr lang="en-US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	 Write down a </a:t>
                </a:r>
                <a:r>
                  <a:rPr lang="en-US" dirty="0">
                    <a:solidFill>
                      <a:srgbClr val="0070C0"/>
                    </a:solidFill>
                  </a:rPr>
                  <a:t>recurrence relation</a:t>
                </a:r>
                <a:r>
                  <a:rPr lang="en-US" dirty="0">
                    <a:solidFill>
                      <a:schemeClr val="tx1"/>
                    </a:solidFill>
                  </a:rPr>
                  <a:t>, in terms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en-US" dirty="0">
                    <a:solidFill>
                      <a:schemeClr val="tx1"/>
                    </a:solidFill>
                  </a:rPr>
                  <a:t>, that models the value of the caravan.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= initial value  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— D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D=2750 (from previous Q’s)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 38000</a:t>
                </a:r>
              </a:p>
              <a:p>
                <a14:m>
                  <m:oMath xmlns:m="http://schemas.openxmlformats.org/officeDocument/2006/math">
                    <m:r>
                      <a:rPr lang="en-US" b="0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— 2750</a:t>
                </a:r>
              </a:p>
              <a:p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DF691A4-04CF-46D9-899E-EB64FCEB475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81037"/>
                <a:ext cx="12192000" cy="5495926"/>
              </a:xfrm>
              <a:blipFill>
                <a:blip r:embed="rId4"/>
                <a:stretch>
                  <a:fillRect l="-1000" t="-1887" r="-1200" b="-22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DA56A29B-BF4D-4238-BC5C-E3F85A62A1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90009" y="4509758"/>
            <a:ext cx="7401991" cy="1847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910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FED86-BDCE-42FE-9905-54E08BF29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705"/>
            <a:ext cx="10515600" cy="607332"/>
          </a:xfrm>
        </p:spPr>
        <p:txBody>
          <a:bodyPr>
            <a:normAutofit fontScale="90000"/>
          </a:bodyPr>
          <a:lstStyle/>
          <a:p>
            <a:r>
              <a:rPr lang="en-US" dirty="0"/>
              <a:t>2016 Exam 2 Q6c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DF691A4-04CF-46D9-899E-EB64FCEB475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681036"/>
                <a:ext cx="12192000" cy="4718277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Ken’s first caravan had a purchase price of $</a:t>
                </a:r>
                <a:r>
                  <a:rPr lang="en-US" dirty="0">
                    <a:solidFill>
                      <a:srgbClr val="0070C0"/>
                    </a:solidFill>
                  </a:rPr>
                  <a:t>38000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After </a:t>
                </a:r>
                <a:r>
                  <a:rPr lang="en-US" dirty="0">
                    <a:solidFill>
                      <a:srgbClr val="0070C0"/>
                    </a:solidFill>
                  </a:rPr>
                  <a:t>eight</a:t>
                </a:r>
                <a:r>
                  <a:rPr lang="en-US" dirty="0"/>
                  <a:t> years, the value of the caravan was $</a:t>
                </a:r>
                <a:r>
                  <a:rPr lang="en-US" dirty="0">
                    <a:solidFill>
                      <a:srgbClr val="0070C0"/>
                    </a:solidFill>
                  </a:rPr>
                  <a:t>16000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c.	 The caravan has travelled an </a:t>
                </a:r>
                <a:r>
                  <a:rPr lang="en-US" dirty="0">
                    <a:solidFill>
                      <a:srgbClr val="0070C0"/>
                    </a:solidFill>
                  </a:rPr>
                  <a:t>average of 5000 km </a:t>
                </a:r>
                <a:r>
                  <a:rPr lang="en-US" dirty="0"/>
                  <a:t>in each of the </a:t>
                </a:r>
                <a:r>
                  <a:rPr lang="en-US" dirty="0">
                    <a:solidFill>
                      <a:srgbClr val="0070C0"/>
                    </a:solidFill>
                  </a:rPr>
                  <a:t>eight</a:t>
                </a:r>
                <a:r>
                  <a:rPr lang="en-US" dirty="0"/>
                  <a:t> years since it was purchased.</a:t>
                </a:r>
              </a:p>
              <a:p>
                <a:r>
                  <a:rPr lang="en-US" dirty="0"/>
                  <a:t>	 Assume that the value of the caravan has been depreciated using the </a:t>
                </a:r>
                <a:r>
                  <a:rPr lang="en-US" dirty="0">
                    <a:solidFill>
                      <a:srgbClr val="0070C0"/>
                    </a:solidFill>
                  </a:rPr>
                  <a:t>unit cost method of depreciation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	 By how much is the </a:t>
                </a:r>
                <a:r>
                  <a:rPr lang="en-US" dirty="0">
                    <a:solidFill>
                      <a:srgbClr val="0070C0"/>
                    </a:solidFill>
                  </a:rPr>
                  <a:t>value</a:t>
                </a:r>
                <a:r>
                  <a:rPr lang="en-US" dirty="0"/>
                  <a:t> of the caravan reduced </a:t>
                </a:r>
                <a:r>
                  <a:rPr lang="en-US" dirty="0">
                    <a:solidFill>
                      <a:srgbClr val="0070C0"/>
                    </a:solidFill>
                  </a:rPr>
                  <a:t>per </a:t>
                </a:r>
                <a:r>
                  <a:rPr lang="en-US" dirty="0" err="1">
                    <a:solidFill>
                      <a:srgbClr val="0070C0"/>
                    </a:solidFill>
                  </a:rPr>
                  <a:t>kilometre</a:t>
                </a:r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en-US" dirty="0"/>
                  <a:t>travelled?</a:t>
                </a:r>
              </a:p>
              <a:p>
                <a:endParaRPr lang="en-US" dirty="0">
                  <a:solidFill>
                    <a:srgbClr val="0070C0"/>
                  </a:solidFill>
                </a:endParaRPr>
              </a:p>
              <a:p>
                <a:r>
                  <a:rPr lang="en-US" dirty="0">
                    <a:solidFill>
                      <a:srgbClr val="0070C0"/>
                    </a:solidFill>
                  </a:rPr>
                  <a:t>From 6a each year depreciation value is $2750.</a:t>
                </a:r>
              </a:p>
              <a:p>
                <a:r>
                  <a:rPr lang="en-US" dirty="0">
                    <a:solidFill>
                      <a:srgbClr val="0070C0"/>
                    </a:solidFill>
                  </a:rPr>
                  <a:t>Each year driving 5000 km.</a:t>
                </a:r>
              </a:p>
              <a:p>
                <a:r>
                  <a:rPr lang="en-US" dirty="0">
                    <a:solidFill>
                      <a:srgbClr val="0070C0"/>
                    </a:solidFill>
                  </a:rPr>
                  <a:t>Value per </a:t>
                </a:r>
                <a:r>
                  <a:rPr lang="en-US" dirty="0" err="1">
                    <a:solidFill>
                      <a:srgbClr val="0070C0"/>
                    </a:solidFill>
                  </a:rPr>
                  <a:t>kilometre</a:t>
                </a:r>
                <a:r>
                  <a:rPr lang="en-US" dirty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depreciation</m:t>
                        </m:r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value</m:t>
                        </m:r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each</m:t>
                        </m:r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year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travelling</m:t>
                        </m:r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kilometres</m:t>
                        </m:r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each</m:t>
                        </m:r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year</m:t>
                        </m:r>
                      </m:den>
                    </m:f>
                  </m:oMath>
                </a14:m>
                <a:r>
                  <a:rPr lang="en-AU" dirty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2750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5000</m:t>
                        </m:r>
                      </m:den>
                    </m:f>
                  </m:oMath>
                </a14:m>
                <a:r>
                  <a:rPr lang="en-AU" dirty="0">
                    <a:solidFill>
                      <a:srgbClr val="0070C0"/>
                    </a:solidFill>
                  </a:rPr>
                  <a:t> = $ 0.55</a:t>
                </a:r>
                <a:endParaRPr lang="en-US" dirty="0">
                  <a:solidFill>
                    <a:srgbClr val="0070C0"/>
                  </a:solidFill>
                </a:endParaRPr>
              </a:p>
              <a:p>
                <a:endParaRPr lang="en-US" dirty="0">
                  <a:solidFill>
                    <a:srgbClr val="0070C0"/>
                  </a:solidFill>
                </a:endParaRPr>
              </a:p>
              <a:p>
                <a:endParaRPr lang="en-AU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DF691A4-04CF-46D9-899E-EB64FCEB475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81036"/>
                <a:ext cx="12192000" cy="4718277"/>
              </a:xfrm>
              <a:blipFill>
                <a:blip r:embed="rId4"/>
                <a:stretch>
                  <a:fillRect l="-750" t="-3359" r="-95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4972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615</Words>
  <Application>Microsoft Office PowerPoint</Application>
  <PresentationFormat>Widescreen</PresentationFormat>
  <Paragraphs>55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Depreciation </vt:lpstr>
      <vt:lpstr>2018 Exam 2 Q5a</vt:lpstr>
      <vt:lpstr>2018 Exam 2 Q5b</vt:lpstr>
      <vt:lpstr>2016 Exam 2 Q6a</vt:lpstr>
      <vt:lpstr>2016 Exam 2 Q6b</vt:lpstr>
      <vt:lpstr>2016 Exam 2 Q6c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Depreciation </dc:title>
  <dc:creator>Lyn ZHANG</dc:creator>
  <cp:lastModifiedBy>Lyn ZHANG</cp:lastModifiedBy>
  <cp:revision>10</cp:revision>
  <dcterms:created xsi:type="dcterms:W3CDTF">2021-10-04T21:51:40Z</dcterms:created>
  <dcterms:modified xsi:type="dcterms:W3CDTF">2021-12-10T02:07:45Z</dcterms:modified>
</cp:coreProperties>
</file>