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6" r:id="rId5"/>
    <p:sldId id="277" r:id="rId6"/>
    <p:sldId id="27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C30F1-5A9C-4451-B422-668568FF8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C2859-56CC-4FD3-B8D7-F554A4372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767B4-17E4-4918-887C-284B4635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A6F4A-E548-4702-B961-ED40EF8E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8D317-6C68-42BC-988A-F6E0F953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66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824A3-318C-48BC-AB93-46171828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21A9B-1BE6-464E-92B8-05450CC67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C6AAC-3DCB-44F0-BA95-C3F41154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B267-F5E4-463A-A00E-76C6A6D58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BF34E-DE4F-4AE6-8F8B-52B36895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77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A48E-28BF-47D0-93C1-2BCB5E62F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71F0B8-DE22-4153-B9BD-8E738AB4F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15A34-C640-4F81-950A-9F785E1F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D009B-5B39-41B4-85FC-A88BBF89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3A1B5-4261-42F6-BB4C-71153C49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10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34C1B-FC91-404A-B0C5-1D79FB89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DEBF3-F07F-4438-8658-A67819EFF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1EA27-B72F-47C4-8F8F-1BB1650C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1792-DE85-48DC-AAFC-DCFBD232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EA2FC-B5D2-49AD-A422-E2C9CBDD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794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C1BC-FE2D-4605-8B4A-F6F9F98A7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49289-30F0-4DB6-AAA2-67C73A9F2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E1349-A60E-4CDB-BC38-31AC7A80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5DDC0-30B7-4886-81DE-CE05D09F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3076D-C0F0-4463-AE7B-F7039499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46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0C6E1-9E7F-43A7-A5BA-49E7810E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A150-727E-445C-8F13-1EA47C607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6C98BC-3267-4C65-A2F6-2BA6B24C6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3B50F-31C4-4047-A941-7205871D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718BD-45D8-4371-9400-F3AC8363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6F6F8-B4CE-4FBA-A08F-D1FF69A77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66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8A1F8-D3E0-4624-8BED-255048242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8EC76-2C1A-479F-A980-512214A85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74FB8-8188-4F5C-8077-FFCAD49CF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6CF2B-5A09-4F7B-9371-94E3E442F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F0C4B5-608F-4703-AF8D-3A007CCAA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B0C07-70A0-4452-BCD1-09BEDE892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51FC76-36DC-45E3-B6C7-2607447A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71E2BA-4C97-4938-AA69-88DBBF02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658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B4BF3-216F-4F16-A4FF-4857D9F62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7DFDB-5924-4630-AB4E-56237A05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845574-6C27-4692-A4EC-9C87F907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50040-63F6-46F6-A478-1E418E46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908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F3821-8215-459C-8BCD-4BCEF416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1046D-3E0B-4CB8-A54E-6B9BF015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53F41-E61D-4955-8EC1-582AE362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251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087C5-9FEE-4846-A459-070F0428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3D402-8461-4978-9CC2-7BCB2866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91482-D988-4F11-AE95-1A41F8366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9EDBE-A600-473C-BC51-F3D7117C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1F2B0-27B6-4B56-8CCD-8ABC4B618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CB96E-498F-49D6-9E97-EB500E53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535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82D08-88E2-4A61-B3E3-A5813DA02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5FC5C-3B52-4270-93E4-9F4B3F2B5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41B24-1706-43DE-B067-60DBD4F3F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AEF9B-0FE3-42E1-A985-8D686C4E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1AB75-043A-4D89-B0B5-D61B4E26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7DD6-0DB8-4003-BBB2-34E63F79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997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en.wikipedia.org/wiki/Unemploymen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0D3E0-A556-4485-803E-787F1F7F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F20D6-2D16-4548-BD64-71249DC7A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AAEA-DD61-4857-AAD7-4058BA7A9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9411B-4E02-423D-97F7-8ABBC1C6911E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9785A-AA5D-49FA-BA5A-BD22D8124C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24751-D3AB-4A6C-AAF4-D914AAFD2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5966-66C4-4122-92A1-FE96077CAE4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314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employ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2F79-B5AF-4880-B655-5261F3FD5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Nominal &amp; Effective Rate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922A3-3DC4-4CE7-BBF7-DCCC261FA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Recurrence Relation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367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9241"/>
          </a:xfrm>
        </p:spPr>
        <p:txBody>
          <a:bodyPr/>
          <a:lstStyle/>
          <a:p>
            <a:r>
              <a:rPr lang="en-US" dirty="0"/>
              <a:t>2019 Exam 2 Q8b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59241"/>
                <a:ext cx="12192000" cy="512310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Phil invests </a:t>
                </a:r>
                <a:r>
                  <a:rPr lang="en-US" dirty="0">
                    <a:solidFill>
                      <a:srgbClr val="0070C0"/>
                    </a:solidFill>
                  </a:rPr>
                  <a:t>$200000 </a:t>
                </a:r>
                <a:r>
                  <a:rPr lang="en-US" dirty="0"/>
                  <a:t>in an </a:t>
                </a:r>
                <a:r>
                  <a:rPr lang="en-US" dirty="0">
                    <a:solidFill>
                      <a:srgbClr val="0070C0"/>
                    </a:solidFill>
                  </a:rPr>
                  <a:t>annuity</a:t>
                </a:r>
                <a:r>
                  <a:rPr lang="en-US" dirty="0"/>
                  <a:t> from which he receives a regular </a:t>
                </a:r>
                <a:r>
                  <a:rPr lang="en-US" dirty="0">
                    <a:solidFill>
                      <a:srgbClr val="0070C0"/>
                    </a:solidFill>
                  </a:rPr>
                  <a:t>monthly payment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balance of the annuity, in dollars, after n months,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, can be modelled by the recurrence 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200000,    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1.0035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– 3700</a:t>
                </a:r>
              </a:p>
              <a:p>
                <a:r>
                  <a:rPr lang="en-US" dirty="0"/>
                  <a:t>b.	 </a:t>
                </a:r>
                <a:r>
                  <a:rPr lang="en-US" dirty="0">
                    <a:solidFill>
                      <a:srgbClr val="0070C0"/>
                    </a:solidFill>
                  </a:rPr>
                  <a:t>Show</a:t>
                </a:r>
                <a:r>
                  <a:rPr lang="en-US" dirty="0"/>
                  <a:t> that the </a:t>
                </a:r>
                <a:r>
                  <a:rPr lang="en-US" dirty="0">
                    <a:solidFill>
                      <a:srgbClr val="0070C0"/>
                    </a:solidFill>
                  </a:rPr>
                  <a:t>annual</a:t>
                </a:r>
                <a:r>
                  <a:rPr lang="en-US" dirty="0"/>
                  <a:t> percentage compound interest rate for this annuity is </a:t>
                </a:r>
                <a:r>
                  <a:rPr lang="en-US" dirty="0">
                    <a:solidFill>
                      <a:srgbClr val="0070C0"/>
                    </a:solidFill>
                  </a:rPr>
                  <a:t>4.2</a:t>
                </a:r>
                <a:r>
                  <a:rPr lang="en-US" dirty="0"/>
                  <a:t>%.</a:t>
                </a:r>
              </a:p>
              <a:p>
                <a:r>
                  <a:rPr lang="en-US" dirty="0"/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=1+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=1.0035   </a:t>
                </a:r>
                <a:r>
                  <a:rPr lang="en-AU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= 0.0035   </a:t>
                </a:r>
                <a:r>
                  <a:rPr lang="en-AU" dirty="0">
                    <a:sym typeface="Wingdings" panose="05000000000000000000" pitchFamily="2" charset="2"/>
                  </a:rPr>
                  <a:t>  r= 0.35  </a:t>
                </a:r>
                <a:r>
                  <a:rPr lang="en-AU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monthly</a:t>
                </a:r>
              </a:p>
              <a:p>
                <a:r>
                  <a:rPr lang="en-AU" dirty="0">
                    <a:sym typeface="Wingdings" panose="05000000000000000000" pitchFamily="2" charset="2"/>
                  </a:rPr>
                  <a:t>0.35</a:t>
                </a:r>
                <a:r>
                  <a:rPr lang="en-US" dirty="0"/>
                  <a:t> × </a:t>
                </a:r>
                <a:r>
                  <a:rPr lang="en-AU" dirty="0">
                    <a:sym typeface="Wingdings" panose="05000000000000000000" pitchFamily="2" charset="2"/>
                  </a:rPr>
                  <a:t>12= 4.2 </a:t>
                </a:r>
                <a:r>
                  <a:rPr lang="en-AU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Annual</a:t>
                </a:r>
              </a:p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0070C0"/>
                    </a:solidFill>
                  </a:rPr>
                  <a:t>annual</a:t>
                </a:r>
                <a:r>
                  <a:rPr lang="en-US" dirty="0"/>
                  <a:t> percentage compound interest rate =4.2%</a:t>
                </a:r>
                <a:endParaRPr lang="en-AU" dirty="0">
                  <a:solidFill>
                    <a:srgbClr val="0070C0"/>
                  </a:solidFill>
                  <a:sym typeface="Wingdings" panose="05000000000000000000" pitchFamily="2" charset="2"/>
                </a:endParaRPr>
              </a:p>
              <a:p>
                <a:endParaRPr lang="en-A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59241"/>
                <a:ext cx="12192000" cy="5123105"/>
              </a:xfrm>
              <a:blipFill>
                <a:blip r:embed="rId4"/>
                <a:stretch>
                  <a:fillRect l="-900" t="-2024" r="-3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1C04EED-0542-47DF-BC73-5873315EB3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077" y="1362046"/>
            <a:ext cx="8776432" cy="137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06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9241"/>
          </a:xfrm>
        </p:spPr>
        <p:txBody>
          <a:bodyPr/>
          <a:lstStyle/>
          <a:p>
            <a:r>
              <a:rPr lang="en-US" dirty="0"/>
              <a:t>2019 Exam 2 Q7a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59241"/>
                <a:ext cx="12192000" cy="5317722"/>
              </a:xfrm>
            </p:spPr>
            <p:txBody>
              <a:bodyPr/>
              <a:lstStyle/>
              <a:p>
                <a:r>
                  <a:rPr lang="en-US" dirty="0"/>
                  <a:t>Phil is a builder who has purchased a large set of tools.</a:t>
                </a:r>
              </a:p>
              <a:p>
                <a:r>
                  <a:rPr lang="en-US" dirty="0"/>
                  <a:t>The value of Phil’s tools is </a:t>
                </a:r>
                <a:r>
                  <a:rPr lang="en-US" dirty="0">
                    <a:solidFill>
                      <a:srgbClr val="0070C0"/>
                    </a:solidFill>
                  </a:rPr>
                  <a:t>depreciated</a:t>
                </a:r>
                <a:r>
                  <a:rPr lang="en-US" dirty="0"/>
                  <a:t> using the </a:t>
                </a:r>
                <a:r>
                  <a:rPr lang="en-US" dirty="0">
                    <a:solidFill>
                      <a:srgbClr val="0070C0"/>
                    </a:solidFill>
                  </a:rPr>
                  <a:t>reducing balance method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value of the tools, in dollars, after n years,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, can be modelled by the recurrence relation shown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60 000, 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0.9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/>
                  <a:t>a.	 Use recursion to </a:t>
                </a:r>
                <a:r>
                  <a:rPr lang="en-US" dirty="0">
                    <a:solidFill>
                      <a:srgbClr val="0070C0"/>
                    </a:solidFill>
                  </a:rPr>
                  <a:t>show</a:t>
                </a:r>
                <a:r>
                  <a:rPr lang="en-US" dirty="0"/>
                  <a:t> that the value of the tools after two years,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, is $</a:t>
                </a:r>
                <a:r>
                  <a:rPr lang="en-US" dirty="0">
                    <a:solidFill>
                      <a:srgbClr val="0070C0"/>
                    </a:solidFill>
                  </a:rPr>
                  <a:t>48600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R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 or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0070C0"/>
                            </a:solidFill>
                          </a:rPr>
                          <m:t>1— </m:t>
                        </m:r>
                        <m:f>
                          <m:fPr>
                            <m:ctrlPr>
                              <a:rPr lang="en-AU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n-AU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0.9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</a:t>
                </a:r>
                <a:r>
                  <a:rPr lang="en-US" dirty="0">
                    <a:solidFill>
                      <a:schemeClr val="tx1"/>
                    </a:solidFill>
                  </a:rPr>
                  <a:t>R= 0.9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0.9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60000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$48600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59241"/>
                <a:ext cx="12192000" cy="5317722"/>
              </a:xfrm>
              <a:blipFill>
                <a:blip r:embed="rId4"/>
                <a:stretch>
                  <a:fillRect l="-900" t="-19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DB8B6A8-80D8-42D3-B92C-70CCC8AE41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9908" y="0"/>
            <a:ext cx="6573167" cy="15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19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9241"/>
          </a:xfrm>
        </p:spPr>
        <p:txBody>
          <a:bodyPr/>
          <a:lstStyle/>
          <a:p>
            <a:r>
              <a:rPr lang="en-US" dirty="0"/>
              <a:t>2019 Exam 2 Q7d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59240"/>
                <a:ext cx="12192000" cy="524534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Phil is a builder who has purchased a large set of tools.</a:t>
                </a:r>
              </a:p>
              <a:p>
                <a:r>
                  <a:rPr lang="en-US" dirty="0"/>
                  <a:t>The value of Phil’s tools is depreciated using the reducing balance method.</a:t>
                </a:r>
              </a:p>
              <a:p>
                <a:r>
                  <a:rPr lang="en-US" dirty="0"/>
                  <a:t>The value of the tools, in dollars, after n years,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, can be modelled by the recurrence relation shown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60 000, 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0.9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/>
                  <a:t>d.	 Phil has </a:t>
                </a:r>
                <a:r>
                  <a:rPr lang="en-US" dirty="0">
                    <a:solidFill>
                      <a:srgbClr val="0070C0"/>
                    </a:solidFill>
                  </a:rPr>
                  <a:t>another option for depreciation</a:t>
                </a:r>
                <a:r>
                  <a:rPr lang="en-US" dirty="0"/>
                  <a:t>. He depreciates the value of the tools by a </a:t>
                </a:r>
                <a:r>
                  <a:rPr lang="en-US" dirty="0">
                    <a:solidFill>
                      <a:srgbClr val="0070C0"/>
                    </a:solidFill>
                  </a:rPr>
                  <a:t>flat rate of 8</a:t>
                </a:r>
                <a:r>
                  <a:rPr lang="en-US" dirty="0"/>
                  <a:t>% of the purchase price per annum.</a:t>
                </a:r>
              </a:p>
              <a:p>
                <a:r>
                  <a:rPr lang="en-US" dirty="0"/>
                  <a:t>	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value of the tools after n years, in dollars.</a:t>
                </a:r>
              </a:p>
              <a:p>
                <a:r>
                  <a:rPr lang="en-US" dirty="0"/>
                  <a:t>	 Write down a </a:t>
                </a:r>
                <a:r>
                  <a:rPr lang="en-US" dirty="0">
                    <a:solidFill>
                      <a:srgbClr val="0070C0"/>
                    </a:solidFill>
                  </a:rPr>
                  <a:t>recurrence relation</a:t>
                </a:r>
                <a:r>
                  <a:rPr lang="en-US" dirty="0"/>
                  <a:t>, in terms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, that could be used to model the value of the tools using this </a:t>
                </a:r>
                <a:r>
                  <a:rPr lang="en-US" dirty="0">
                    <a:solidFill>
                      <a:srgbClr val="0070C0"/>
                    </a:solidFill>
                  </a:rPr>
                  <a:t>flat rate depreciation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  <a:r>
                  <a:rPr lang="en-US" dirty="0"/>
                  <a:t>×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60000</m:t>
                    </m:r>
                  </m:oMath>
                </a14:m>
                <a:r>
                  <a:rPr lang="en-AU" dirty="0"/>
                  <a:t> = 4800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60 000, 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60000 – 4800n </a:t>
                </a:r>
                <a:endParaRPr lang="en-US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59240"/>
                <a:ext cx="12192000" cy="5245345"/>
              </a:xfrm>
              <a:blipFill>
                <a:blip r:embed="rId4"/>
                <a:stretch>
                  <a:fillRect l="-900" t="-2907" r="-5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E5448C2-A0D2-4FB9-837A-8D79C84541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906" y="4819448"/>
            <a:ext cx="4304505" cy="100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49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6989"/>
          </a:xfrm>
        </p:spPr>
        <p:txBody>
          <a:bodyPr/>
          <a:lstStyle/>
          <a:p>
            <a:r>
              <a:rPr lang="en-US" dirty="0"/>
              <a:t>2017 Exam 2 Q6b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66989"/>
                <a:ext cx="12192000" cy="509678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Alex sends a bill to his customers after repairs are completed.</a:t>
                </a:r>
              </a:p>
              <a:p>
                <a:r>
                  <a:rPr lang="en-US" dirty="0"/>
                  <a:t>If a customer does not pay the bill by the due date, interest is charged.</a:t>
                </a:r>
              </a:p>
              <a:p>
                <a:r>
                  <a:rPr lang="en-US" dirty="0"/>
                  <a:t>Alex charges interest after the due date at the rate of </a:t>
                </a:r>
                <a:r>
                  <a:rPr lang="en-US" dirty="0">
                    <a:solidFill>
                      <a:srgbClr val="0070C0"/>
                    </a:solidFill>
                  </a:rPr>
                  <a:t>1.5</a:t>
                </a:r>
                <a:r>
                  <a:rPr lang="en-US" dirty="0"/>
                  <a:t>% per </a:t>
                </a:r>
                <a:r>
                  <a:rPr lang="en-US" dirty="0">
                    <a:solidFill>
                      <a:srgbClr val="0070C0"/>
                    </a:solidFill>
                  </a:rPr>
                  <a:t>month</a:t>
                </a:r>
                <a:r>
                  <a:rPr lang="en-US" dirty="0"/>
                  <a:t> on the amount of an unpaid bill.</a:t>
                </a:r>
              </a:p>
              <a:p>
                <a:r>
                  <a:rPr lang="en-US" dirty="0"/>
                  <a:t>The interest on this amount will </a:t>
                </a:r>
                <a:r>
                  <a:rPr lang="en-US" dirty="0">
                    <a:solidFill>
                      <a:srgbClr val="0070C0"/>
                    </a:solidFill>
                  </a:rPr>
                  <a:t>compound monthly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Alex sent Lily a bill of $</a:t>
                </a:r>
                <a:r>
                  <a:rPr lang="en-US" dirty="0">
                    <a:solidFill>
                      <a:srgbClr val="0070C0"/>
                    </a:solidFill>
                  </a:rPr>
                  <a:t>428</a:t>
                </a:r>
                <a:r>
                  <a:rPr lang="en-US" dirty="0"/>
                  <a:t> for repairs to her car.</a:t>
                </a:r>
              </a:p>
              <a:p>
                <a:r>
                  <a:rPr lang="en-US" dirty="0"/>
                  <a:t>Lily did not pay the bill by the due date.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amount of this bill n months after the due date.</a:t>
                </a:r>
              </a:p>
              <a:p>
                <a:r>
                  <a:rPr lang="en-US" dirty="0"/>
                  <a:t>b.	 Write down a </a:t>
                </a:r>
                <a:r>
                  <a:rPr lang="en-US" dirty="0">
                    <a:solidFill>
                      <a:srgbClr val="0070C0"/>
                    </a:solidFill>
                  </a:rPr>
                  <a:t>recurrence relation</a:t>
                </a:r>
                <a:r>
                  <a:rPr lang="en-US" dirty="0"/>
                  <a:t>, in terms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, that models the amount of the bill.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428, 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endParaRPr lang="en-AU" dirty="0"/>
              </a:p>
              <a:p>
                <a:r>
                  <a:rPr lang="en-US" dirty="0"/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=1+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= 1+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1.5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= 1.015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428,     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 1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.015</m:t>
                    </m:r>
                    <m:r>
                      <m:rPr>
                        <m:nor/>
                      </m:rPr>
                      <a:rPr lang="en-US" dirty="0"/>
                      <m:t>×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6989"/>
                <a:ext cx="12192000" cy="5096782"/>
              </a:xfrm>
              <a:blipFill>
                <a:blip r:embed="rId4"/>
                <a:stretch>
                  <a:fillRect l="-650" t="-2751" r="-1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29DF200-833C-49F3-BB3C-162BC8A8C8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8242" y="4252686"/>
            <a:ext cx="6390930" cy="116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2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6989"/>
          </a:xfrm>
        </p:spPr>
        <p:txBody>
          <a:bodyPr/>
          <a:lstStyle/>
          <a:p>
            <a:r>
              <a:rPr lang="en-US" dirty="0"/>
              <a:t>2017 Exam 2 Q6c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66989"/>
                <a:ext cx="12192000" cy="509678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Alex sends a bill to his customers after repairs are completed.</a:t>
                </a:r>
              </a:p>
              <a:p>
                <a:r>
                  <a:rPr lang="en-US" dirty="0"/>
                  <a:t>If a customer does not pay the bill by the due date, interest is charged.</a:t>
                </a:r>
              </a:p>
              <a:p>
                <a:r>
                  <a:rPr lang="en-US" dirty="0"/>
                  <a:t>Alex charges interest after the due date at the rate of </a:t>
                </a:r>
                <a:r>
                  <a:rPr lang="en-US" dirty="0">
                    <a:solidFill>
                      <a:srgbClr val="0070C0"/>
                    </a:solidFill>
                  </a:rPr>
                  <a:t>1.5</a:t>
                </a:r>
                <a:r>
                  <a:rPr lang="en-US" dirty="0"/>
                  <a:t>% per </a:t>
                </a:r>
                <a:r>
                  <a:rPr lang="en-US" dirty="0">
                    <a:solidFill>
                      <a:srgbClr val="0070C0"/>
                    </a:solidFill>
                  </a:rPr>
                  <a:t>month</a:t>
                </a:r>
                <a:r>
                  <a:rPr lang="en-US" dirty="0"/>
                  <a:t> on the amount of an unpaid bill.</a:t>
                </a:r>
              </a:p>
              <a:p>
                <a:r>
                  <a:rPr lang="en-US" dirty="0"/>
                  <a:t>The interest on this amount will </a:t>
                </a:r>
                <a:r>
                  <a:rPr lang="en-US" dirty="0">
                    <a:solidFill>
                      <a:srgbClr val="0070C0"/>
                    </a:solidFill>
                  </a:rPr>
                  <a:t>compound monthly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Alex sent Lily a bill of $</a:t>
                </a:r>
                <a:r>
                  <a:rPr lang="en-US" dirty="0">
                    <a:solidFill>
                      <a:srgbClr val="0070C0"/>
                    </a:solidFill>
                  </a:rPr>
                  <a:t>428</a:t>
                </a:r>
                <a:r>
                  <a:rPr lang="en-US" dirty="0"/>
                  <a:t> for repairs to her car.</a:t>
                </a:r>
              </a:p>
              <a:p>
                <a:r>
                  <a:rPr lang="en-US" dirty="0"/>
                  <a:t>Lily did not pay the bill by the due date.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amount of this bill n months after the due date.</a:t>
                </a:r>
              </a:p>
              <a:p>
                <a:r>
                  <a:rPr lang="en-US" dirty="0"/>
                  <a:t>c.	 Lily paid the full amount of her bill </a:t>
                </a:r>
                <a:r>
                  <a:rPr lang="en-US" dirty="0">
                    <a:solidFill>
                      <a:srgbClr val="0070C0"/>
                    </a:solidFill>
                  </a:rPr>
                  <a:t>four</a:t>
                </a:r>
                <a:r>
                  <a:rPr lang="en-US" dirty="0"/>
                  <a:t> months after the due date.</a:t>
                </a:r>
              </a:p>
              <a:p>
                <a:r>
                  <a:rPr lang="en-US" dirty="0"/>
                  <a:t>	 </a:t>
                </a:r>
                <a:r>
                  <a:rPr lang="en-US" dirty="0">
                    <a:solidFill>
                      <a:srgbClr val="0070C0"/>
                    </a:solidFill>
                  </a:rPr>
                  <a:t>How much interest </a:t>
                </a:r>
                <a:r>
                  <a:rPr lang="en-US" dirty="0"/>
                  <a:t>was Lily charged?</a:t>
                </a:r>
              </a:p>
              <a:p>
                <a:r>
                  <a:rPr lang="en-US" dirty="0"/>
                  <a:t>	 Round your answer to the nearest cent.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0070C0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0070C0"/>
                            </a:solidFill>
                          </a:rPr>
                          <m:t> </m:t>
                        </m:r>
                        <m:f>
                          <m:fPr>
                            <m:ctrlPr>
                              <a:rPr lang="en-AU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n-AU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1.015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×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428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454.26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Interest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454.26 – 428 = $26.26</a:t>
                </a:r>
                <a:endParaRPr lang="en-AU" dirty="0">
                  <a:solidFill>
                    <a:schemeClr val="tx1"/>
                  </a:solidFill>
                </a:endParaRPr>
              </a:p>
              <a:p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94A450-00AB-4F06-9341-D68CB46BE7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6989"/>
                <a:ext cx="12192000" cy="5096782"/>
              </a:xfrm>
              <a:blipFill>
                <a:blip r:embed="rId4"/>
                <a:stretch>
                  <a:fillRect l="-550" t="-25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29DF200-833C-49F3-BB3C-162BC8A8C8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1070" y="4279446"/>
            <a:ext cx="6390930" cy="116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8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26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1972-AA5C-4007-AB0C-C2B1E22C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1095"/>
          </a:xfrm>
        </p:spPr>
        <p:txBody>
          <a:bodyPr/>
          <a:lstStyle/>
          <a:p>
            <a:r>
              <a:rPr lang="en-US" dirty="0"/>
              <a:t>2018 NHT  Exam 1 Q21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A450-00AB-4F06-9341-D68CB46BE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1095"/>
            <a:ext cx="12192000" cy="4125756"/>
          </a:xfrm>
        </p:spPr>
        <p:txBody>
          <a:bodyPr/>
          <a:lstStyle/>
          <a:p>
            <a:r>
              <a:rPr lang="en-US" dirty="0"/>
              <a:t>An amount of money is deposited into an account that earns </a:t>
            </a:r>
            <a:r>
              <a:rPr lang="en-US" dirty="0">
                <a:solidFill>
                  <a:srgbClr val="0070C0"/>
                </a:solidFill>
              </a:rPr>
              <a:t>compound</a:t>
            </a:r>
            <a:r>
              <a:rPr lang="en-US" dirty="0"/>
              <a:t> interest.</a:t>
            </a:r>
          </a:p>
          <a:p>
            <a:r>
              <a:rPr lang="en-US" dirty="0"/>
              <a:t>Which combination of interest rate and compounding period has the largest </a:t>
            </a:r>
            <a:r>
              <a:rPr lang="en-US" dirty="0">
                <a:solidFill>
                  <a:srgbClr val="0070C0"/>
                </a:solidFill>
              </a:rPr>
              <a:t>effective interest rate</a:t>
            </a:r>
            <a:r>
              <a:rPr lang="en-US" dirty="0"/>
              <a:t>?</a:t>
            </a:r>
          </a:p>
          <a:p>
            <a:r>
              <a:rPr lang="en-US" dirty="0"/>
              <a:t>A.	 3.7% per annum, compounding weekly</a:t>
            </a:r>
          </a:p>
          <a:p>
            <a:r>
              <a:rPr lang="en-US" dirty="0"/>
              <a:t>B.	 3.7% per annum, compounding monthly</a:t>
            </a:r>
          </a:p>
          <a:p>
            <a:r>
              <a:rPr lang="en-US" dirty="0"/>
              <a:t>C.	 3.7% per annum, compounding quarterly</a:t>
            </a:r>
          </a:p>
          <a:p>
            <a:r>
              <a:rPr lang="en-US" dirty="0"/>
              <a:t>D.	 3.8% per annum, compounding monthly</a:t>
            </a:r>
          </a:p>
          <a:p>
            <a:r>
              <a:rPr lang="en-US" dirty="0"/>
              <a:t>E. 	 3.8% per annum, compounding quarterly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F9C50-8D54-4DE8-9C7E-0E61657436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255" y="4906851"/>
            <a:ext cx="2457793" cy="14956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8BBC2A-F2BC-471F-9820-2DE1B273FB76}"/>
              </a:ext>
            </a:extLst>
          </p:cNvPr>
          <p:cNvSpPr txBox="1"/>
          <p:nvPr/>
        </p:nvSpPr>
        <p:spPr>
          <a:xfrm>
            <a:off x="8242479" y="2392548"/>
            <a:ext cx="23181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0" i="0" u="none" strike="noStrike" dirty="0">
                <a:latin typeface="Cambria" panose="02040503050406030204" pitchFamily="18" charset="0"/>
                <a:ea typeface="Cambria" panose="02040503050406030204" pitchFamily="18" charset="0"/>
              </a:rPr>
              <a:t>3.76794</a:t>
            </a:r>
          </a:p>
          <a:p>
            <a:r>
              <a:rPr lang="en-AU" sz="2800" b="0" i="0" u="none" strike="noStrike" dirty="0">
                <a:latin typeface="Cambria" panose="02040503050406030204" pitchFamily="18" charset="0"/>
                <a:ea typeface="Cambria" panose="02040503050406030204" pitchFamily="18" charset="0"/>
              </a:rPr>
              <a:t>3.7634</a:t>
            </a:r>
            <a:endParaRPr lang="en-A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AU" sz="2800" b="0" i="0" u="none" strike="noStrike" dirty="0">
                <a:latin typeface="Cambria" panose="02040503050406030204" pitchFamily="18" charset="0"/>
                <a:ea typeface="Cambria" panose="02040503050406030204" pitchFamily="18" charset="0"/>
              </a:rPr>
              <a:t>3.75165</a:t>
            </a:r>
          </a:p>
          <a:p>
            <a:r>
              <a:rPr lang="en-AU" sz="2800" b="0" i="0" u="none" strike="noStrike" dirty="0">
                <a:latin typeface="Cambria" panose="02040503050406030204" pitchFamily="18" charset="0"/>
                <a:ea typeface="Cambria" panose="02040503050406030204" pitchFamily="18" charset="0"/>
              </a:rPr>
              <a:t>3.86689</a:t>
            </a:r>
            <a:endParaRPr lang="en-A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AU" sz="2800" b="0" i="0" u="none" strike="noStrike" dirty="0">
                <a:latin typeface="Cambria" panose="02040503050406030204" pitchFamily="18" charset="0"/>
                <a:ea typeface="Cambria" panose="02040503050406030204" pitchFamily="18" charset="0"/>
              </a:rPr>
              <a:t>3.85449</a:t>
            </a:r>
            <a:endParaRPr lang="en-A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79DB02D-325B-432E-A0E6-BCEE322F8678}"/>
              </a:ext>
            </a:extLst>
          </p:cNvPr>
          <p:cNvSpPr/>
          <p:nvPr/>
        </p:nvSpPr>
        <p:spPr>
          <a:xfrm>
            <a:off x="127677" y="3734874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072D60-47B1-4895-9F02-73534E55D7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9581" y="5035456"/>
            <a:ext cx="1952898" cy="12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824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Cambria Math</vt:lpstr>
      <vt:lpstr>Office Theme</vt:lpstr>
      <vt:lpstr>Nominal &amp; Effective Rate</vt:lpstr>
      <vt:lpstr>2019 Exam 2 Q8b</vt:lpstr>
      <vt:lpstr>2019 Exam 2 Q7a</vt:lpstr>
      <vt:lpstr>2019 Exam 2 Q7d</vt:lpstr>
      <vt:lpstr>2017 Exam 2 Q6b</vt:lpstr>
      <vt:lpstr>2017 Exam 2 Q6c</vt:lpstr>
      <vt:lpstr>2018 NHT  Exam 1 Q21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Nominal &amp; Effective Rate</dc:title>
  <dc:creator>Lyn ZHANG</dc:creator>
  <cp:lastModifiedBy>Lyn ZHANG</cp:lastModifiedBy>
  <cp:revision>16</cp:revision>
  <dcterms:created xsi:type="dcterms:W3CDTF">2021-10-05T03:36:08Z</dcterms:created>
  <dcterms:modified xsi:type="dcterms:W3CDTF">2021-12-12T20:47:50Z</dcterms:modified>
</cp:coreProperties>
</file>