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02F3A-6CF1-4F6E-AC05-D5A8AD1A76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F168B8-3AD9-4CDB-9773-262EFBFCB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BA929-0DB6-4F4F-970E-F80169D43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E470-A398-4C50-A510-7992CF2FA81B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D18F8-D4D4-4215-82C8-FAB15D0B0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0B9AA-AF5C-42AD-826D-3EF1D9F8B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D692D-07B7-4B97-AE77-088BC41A1E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4068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EAC90-1699-445A-AA92-D1359AF37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FFD5E6-5CCE-413D-91BA-7C7BABA92B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8A216-2DBB-4DD2-8FCD-8BB4EDC57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E470-A398-4C50-A510-7992CF2FA81B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91118-DCDC-4728-A18E-1AE6B183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A9DDB-AA46-402E-8EC8-4D706EA40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D692D-07B7-4B97-AE77-088BC41A1E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798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52F4AE-51AB-4511-BFD3-0DD9E44DF5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D08171-1784-4A18-A77C-E015FD43F8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F2EA4-3DC7-426C-A613-8592FCD7A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E470-A398-4C50-A510-7992CF2FA81B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F4699-EB57-498C-8660-9C45BCCAC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42AE1-FDD5-4976-9644-23E4AC4EF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D692D-07B7-4B97-AE77-088BC41A1E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969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A148A-7976-4D8B-B314-3192728BD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6BF90-564C-45E3-B166-C049F41D2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3E302-39C9-4DAB-A1DE-6ED974A86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E470-A398-4C50-A510-7992CF2FA81B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89504-D2F6-4EC0-8BA1-A81F74C5E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BA26B-D913-42CA-ABD7-53B6AF54B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D692D-07B7-4B97-AE77-088BC41A1E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319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534EB-7009-41F1-BC9E-13E3F8770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241FBC-A4EC-4E0D-AE07-EAFBF69D9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8B0C-FF15-431B-A3C7-36AA8B6E1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E470-A398-4C50-A510-7992CF2FA81B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532C9-62FB-4287-894A-D8E6753CC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EC029-7891-460D-939E-5EF8A1993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D692D-07B7-4B97-AE77-088BC41A1E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3308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F6870-5A08-4E5E-8277-5D9FFE2C4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1443E-513F-4C5F-B1A9-BB8118EAFB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D4565E-CA55-4332-AFB2-0201BBFCB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20E4AA-B27C-4C50-BC7A-BC8BFB48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E470-A398-4C50-A510-7992CF2FA81B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4C6D3F-DC85-46C5-A839-6296ABBD0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A9BD6-68BB-47A1-BA5D-16B5992B6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D692D-07B7-4B97-AE77-088BC41A1E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8980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7E585-0D29-4AEB-B2E5-CAD43F4DA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3ECBE-395B-4DE7-A8B0-41E7CD109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89AD3A-EEA5-4D44-A81A-8812235EDB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991EF0-1624-4889-B576-F0321DE50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AC7039-DFD2-4A48-B8D2-D5FD7EFB4D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50CA67-3A20-49BC-99C0-82109CCA0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E470-A398-4C50-A510-7992CF2FA81B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7CA888-6EC7-404E-99B2-0BEABBBEE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29186D-BD2C-4A3C-B769-61C5A472B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D692D-07B7-4B97-AE77-088BC41A1E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3695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AFD54-D8F1-421B-A986-6103C285A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71A5B3-2A21-4ED9-98C6-E1D6E3651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E470-A398-4C50-A510-7992CF2FA81B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5D56F9-AF9A-47E0-8A78-BADC97FFD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A7FDA-5131-46F2-92AE-D4EEF273B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D692D-07B7-4B97-AE77-088BC41A1E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0259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0A9F83-70F5-4F42-A974-FF373EBF2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E470-A398-4C50-A510-7992CF2FA81B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F6E12F-B6ED-4E6D-AF7B-DB722FE99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50A584-DA9F-4814-B133-C92619A59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D692D-07B7-4B97-AE77-088BC41A1E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3663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2902A-3739-42C5-83DB-D62D1E093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01BA8-5E3A-490C-877B-B9E635531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D17B0-B703-4DAC-8CA5-85C060F1C8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F04E28-8675-403A-BCEC-46CF286BC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E470-A398-4C50-A510-7992CF2FA81B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7CB4F4-EFA2-428B-BD59-01FF398F4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1A4F2-CF19-4F1A-A2EE-19B48E283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D692D-07B7-4B97-AE77-088BC41A1E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0675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2DCD0-B4F5-4065-A369-0F82E14AD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F0D100-AAB9-47EF-B663-B3B6F93A6D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8330E-E0B0-478A-BE0D-6DC6C28E28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EF12C-FC24-40C3-A604-81D618F24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E470-A398-4C50-A510-7992CF2FA81B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2B94F-15FD-4365-9059-510A0B7AC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C0D49-C300-420C-BC77-AEC3FD5C7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D692D-07B7-4B97-AE77-088BC41A1E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0843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de.wikipedia.org/wiki/Zentralheizun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F68959-09D2-45EC-9575-F84C0D5C3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FA1BE5-20E0-4CFC-9534-F46E2A520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9FDD6-BCD1-4711-8275-821F1E0F6E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CE470-A398-4C50-A510-7992CF2FA81B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6E892-8231-4D88-A5A5-49782D3FC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8197C-B698-44CE-B74F-747F9D9EF9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D692D-07B7-4B97-AE77-088BC41A1E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7562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Zentralheizun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Zentralheizun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D9F7B-6CC5-4465-9573-4B94B8FD4D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Amortisation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1DB8DB-7EED-4221-823A-E23EE3B449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Table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13197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A1C7D-215C-4BC5-AE54-D0B150682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97248"/>
          </a:xfrm>
        </p:spPr>
        <p:txBody>
          <a:bodyPr/>
          <a:lstStyle/>
          <a:p>
            <a:r>
              <a:rPr lang="en-US" dirty="0"/>
              <a:t>2018 Exam 1 Q23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24AAF9-10C5-42A6-9151-79D7050F26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797248"/>
                <a:ext cx="12192000" cy="5619050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Five lines of an </a:t>
                </a:r>
                <a:r>
                  <a:rPr lang="en-US" dirty="0" err="1"/>
                  <a:t>amortisation</a:t>
                </a:r>
                <a:r>
                  <a:rPr lang="en-US" dirty="0"/>
                  <a:t> table for a reducing balance loan with </a:t>
                </a:r>
                <a:r>
                  <a:rPr lang="en-US" dirty="0">
                    <a:solidFill>
                      <a:srgbClr val="0070C0"/>
                    </a:solidFill>
                  </a:rPr>
                  <a:t>monthly</a:t>
                </a:r>
                <a:r>
                  <a:rPr lang="en-US" dirty="0"/>
                  <a:t> repayments are shown below.</a:t>
                </a:r>
              </a:p>
              <a:p>
                <a:r>
                  <a:rPr lang="en-US" dirty="0"/>
                  <a:t>The interest </a:t>
                </a:r>
                <a:r>
                  <a:rPr lang="en-US" dirty="0">
                    <a:solidFill>
                      <a:srgbClr val="0070C0"/>
                    </a:solidFill>
                  </a:rPr>
                  <a:t>rate </a:t>
                </a:r>
                <a:r>
                  <a:rPr lang="en-US" dirty="0"/>
                  <a:t>for this loan </a:t>
                </a:r>
                <a:r>
                  <a:rPr lang="en-US" dirty="0">
                    <a:solidFill>
                      <a:srgbClr val="0070C0"/>
                    </a:solidFill>
                  </a:rPr>
                  <a:t>changed</a:t>
                </a:r>
                <a:r>
                  <a:rPr lang="en-US" dirty="0"/>
                  <a:t> immediately </a:t>
                </a:r>
                <a:r>
                  <a:rPr lang="en-US" dirty="0">
                    <a:solidFill>
                      <a:srgbClr val="0070C0"/>
                    </a:solidFill>
                  </a:rPr>
                  <a:t>before </a:t>
                </a:r>
                <a:r>
                  <a:rPr lang="en-US" dirty="0"/>
                  <a:t>repayment number </a:t>
                </a:r>
                <a:r>
                  <a:rPr lang="en-US" dirty="0">
                    <a:solidFill>
                      <a:srgbClr val="0070C0"/>
                    </a:solidFill>
                  </a:rPr>
                  <a:t>28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This change in </a:t>
                </a:r>
                <a:r>
                  <a:rPr lang="en-US" dirty="0">
                    <a:solidFill>
                      <a:srgbClr val="0070C0"/>
                    </a:solidFill>
                  </a:rPr>
                  <a:t>interest rate </a:t>
                </a:r>
                <a:r>
                  <a:rPr lang="en-US" dirty="0"/>
                  <a:t>is best described as</a:t>
                </a:r>
              </a:p>
              <a:p>
                <a:r>
                  <a:rPr lang="en-US" dirty="0"/>
                  <a:t>A. 	 an increase of 0.24% per annum.</a:t>
                </a:r>
              </a:p>
              <a:p>
                <a:r>
                  <a:rPr lang="en-US" dirty="0"/>
                  <a:t>B.	 a decrease of 0.024% per annum.</a:t>
                </a:r>
              </a:p>
              <a:p>
                <a:r>
                  <a:rPr lang="en-US" dirty="0"/>
                  <a:t>C.	 an increase of 0.024% per annum.</a:t>
                </a:r>
              </a:p>
              <a:p>
                <a:r>
                  <a:rPr lang="en-US" dirty="0"/>
                  <a:t>D.	 a decrease of 0.0024% per annum.</a:t>
                </a:r>
              </a:p>
              <a:p>
                <a:r>
                  <a:rPr lang="en-US" dirty="0"/>
                  <a:t>E.	 an increase of 0.00024% per annum.</a:t>
                </a:r>
              </a:p>
              <a:p>
                <a:endParaRPr lang="en-US" dirty="0"/>
              </a:p>
              <a:p>
                <a:pPr>
                  <a:lnSpc>
                    <a:spcPct val="120000"/>
                  </a:lnSpc>
                </a:pPr>
                <a:r>
                  <a:rPr lang="en-AU" dirty="0"/>
                  <a:t>Interest rate = 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interest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earned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balance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of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loan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last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month</m:t>
                        </m:r>
                      </m:den>
                    </m:f>
                  </m:oMath>
                </a14:m>
                <a:endParaRPr lang="en-AU" dirty="0"/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AU" i="0" dirty="0" smtClean="0">
                            <a:latin typeface="Cambria Math" panose="02040503050406030204" pitchFamily="18" charset="0"/>
                          </a:rPr>
                          <m:t>26</m:t>
                        </m:r>
                      </m:sub>
                    </m:sSub>
                  </m:oMath>
                </a14:m>
                <a:r>
                  <a:rPr lang="en-A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967.08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230256.78</m:t>
                        </m:r>
                      </m:den>
                    </m:f>
                  </m:oMath>
                </a14:m>
                <a:r>
                  <a:rPr lang="en-AU" dirty="0"/>
                  <a:t> = 0.0042= 0.42%</a:t>
                </a:r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AU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</m:oMath>
                </a14:m>
                <a:r>
                  <a:rPr lang="en-A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96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1.90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229023.86</m:t>
                        </m:r>
                      </m:den>
                    </m:f>
                  </m:oMath>
                </a14:m>
                <a:r>
                  <a:rPr lang="en-AU" dirty="0"/>
                  <a:t> = 0.0042= 0.42%</a:t>
                </a:r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AU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</m:oMath>
                </a14:m>
                <a:r>
                  <a:rPr lang="en-A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1002.26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227785.76</m:t>
                        </m:r>
                      </m:den>
                    </m:f>
                  </m:oMath>
                </a14:m>
                <a:r>
                  <a:rPr lang="en-AU" dirty="0"/>
                  <a:t> = 0.0044= 0.44%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AU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</m:oMath>
                </a14:m>
                <a:r>
                  <a:rPr lang="en-AU" dirty="0"/>
                  <a:t> –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AU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</m:oMath>
                </a14:m>
                <a:r>
                  <a:rPr lang="en-AU" dirty="0"/>
                  <a:t> = 0.02%  </a:t>
                </a:r>
                <a:r>
                  <a:rPr lang="en-AU" dirty="0">
                    <a:solidFill>
                      <a:srgbClr val="0070C0"/>
                    </a:solidFill>
                  </a:rPr>
                  <a:t>Monthly</a:t>
                </a:r>
                <a:r>
                  <a:rPr lang="en-AU" dirty="0"/>
                  <a:t>     = 0.02*12% = 0.24% </a:t>
                </a:r>
                <a:r>
                  <a:rPr lang="en-AU" dirty="0">
                    <a:solidFill>
                      <a:srgbClr val="0070C0"/>
                    </a:solidFill>
                  </a:rPr>
                  <a:t>Annum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24AAF9-10C5-42A6-9151-79D7050F26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797248"/>
                <a:ext cx="12192000" cy="5619050"/>
              </a:xfrm>
              <a:blipFill>
                <a:blip r:embed="rId4"/>
                <a:stretch>
                  <a:fillRect l="-450" t="-20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0BD3EC79-0F7F-4AFA-B08F-91CB3A6251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4488" y="2459898"/>
            <a:ext cx="5791953" cy="2507138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275FD27A-8F56-4784-B0CC-17640BA5AD39}"/>
              </a:ext>
            </a:extLst>
          </p:cNvPr>
          <p:cNvSpPr/>
          <p:nvPr/>
        </p:nvSpPr>
        <p:spPr>
          <a:xfrm>
            <a:off x="115910" y="1738648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956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A1C7D-215C-4BC5-AE54-D0B150682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1750"/>
          </a:xfrm>
        </p:spPr>
        <p:txBody>
          <a:bodyPr/>
          <a:lstStyle/>
          <a:p>
            <a:r>
              <a:rPr lang="en-US" dirty="0"/>
              <a:t>2017 Exam 1 Q23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24AAF9-10C5-42A6-9151-79D7050F26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781749"/>
                <a:ext cx="12192000" cy="5650048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Four lines of an </a:t>
                </a:r>
                <a:r>
                  <a:rPr lang="en-US" dirty="0" err="1">
                    <a:solidFill>
                      <a:srgbClr val="0070C0"/>
                    </a:solidFill>
                  </a:rPr>
                  <a:t>amortisation</a:t>
                </a:r>
                <a:r>
                  <a:rPr lang="en-US" dirty="0"/>
                  <a:t> table for an </a:t>
                </a:r>
                <a:r>
                  <a:rPr lang="en-US" dirty="0">
                    <a:solidFill>
                      <a:srgbClr val="0070C0"/>
                    </a:solidFill>
                  </a:rPr>
                  <a:t>annuity invest</a:t>
                </a:r>
                <a:r>
                  <a:rPr lang="en-US" dirty="0"/>
                  <a:t>ment are shown below.</a:t>
                </a:r>
              </a:p>
              <a:p>
                <a:r>
                  <a:rPr lang="en-US" dirty="0"/>
                  <a:t>The interest </a:t>
                </a:r>
                <a:r>
                  <a:rPr lang="en-US" dirty="0">
                    <a:solidFill>
                      <a:srgbClr val="0070C0"/>
                    </a:solidFill>
                  </a:rPr>
                  <a:t>rate</a:t>
                </a:r>
                <a:r>
                  <a:rPr lang="en-US" dirty="0"/>
                  <a:t> for this investment remains </a:t>
                </a:r>
                <a:r>
                  <a:rPr lang="en-US" dirty="0">
                    <a:solidFill>
                      <a:srgbClr val="0070C0"/>
                    </a:solidFill>
                  </a:rPr>
                  <a:t>constant</a:t>
                </a:r>
                <a:r>
                  <a:rPr lang="en-US" dirty="0"/>
                  <a:t>, but the </a:t>
                </a:r>
                <a:r>
                  <a:rPr lang="en-US" dirty="0">
                    <a:solidFill>
                      <a:srgbClr val="0070C0"/>
                    </a:solidFill>
                  </a:rPr>
                  <a:t>payment</a:t>
                </a:r>
                <a:r>
                  <a:rPr lang="en-US" dirty="0"/>
                  <a:t> value may </a:t>
                </a:r>
                <a:r>
                  <a:rPr lang="en-US" dirty="0">
                    <a:solidFill>
                      <a:srgbClr val="0070C0"/>
                    </a:solidFill>
                  </a:rPr>
                  <a:t>vary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The balance of the investment after payment </a:t>
                </a:r>
                <a:r>
                  <a:rPr lang="en-US" dirty="0">
                    <a:solidFill>
                      <a:srgbClr val="0070C0"/>
                    </a:solidFill>
                  </a:rPr>
                  <a:t>number 20 </a:t>
                </a:r>
                <a:r>
                  <a:rPr lang="en-US" dirty="0"/>
                  <a:t>is $</a:t>
                </a:r>
                <a:r>
                  <a:rPr lang="en-US" dirty="0">
                    <a:solidFill>
                      <a:srgbClr val="0070C0"/>
                    </a:solidFill>
                  </a:rPr>
                  <a:t>7500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The value of </a:t>
                </a:r>
                <a:r>
                  <a:rPr lang="en-US" dirty="0">
                    <a:solidFill>
                      <a:srgbClr val="0070C0"/>
                    </a:solidFill>
                  </a:rPr>
                  <a:t>payment number 20 </a:t>
                </a:r>
                <a:r>
                  <a:rPr lang="en-US" dirty="0"/>
                  <a:t>is closest to</a:t>
                </a:r>
              </a:p>
              <a:p>
                <a:r>
                  <a:rPr lang="en-US" dirty="0"/>
                  <a:t>A. $29</a:t>
                </a:r>
              </a:p>
              <a:p>
                <a:r>
                  <a:rPr lang="en-US" dirty="0"/>
                  <a:t>B. $100</a:t>
                </a:r>
              </a:p>
              <a:p>
                <a:r>
                  <a:rPr lang="en-US" dirty="0"/>
                  <a:t>C. $135</a:t>
                </a:r>
              </a:p>
              <a:p>
                <a:r>
                  <a:rPr lang="en-US" dirty="0"/>
                  <a:t>D. $237</a:t>
                </a:r>
              </a:p>
              <a:p>
                <a:r>
                  <a:rPr lang="en-US" dirty="0"/>
                  <a:t>E. $295</a:t>
                </a:r>
              </a:p>
              <a:p>
                <a:endParaRPr lang="en-US" dirty="0"/>
              </a:p>
              <a:p>
                <a:r>
                  <a:rPr lang="en-US" dirty="0"/>
                  <a:t>Principal addition = Balance of investment – Previous Balance of investment </a:t>
                </a:r>
              </a:p>
              <a:p>
                <a:r>
                  <a:rPr lang="en-US" dirty="0"/>
                  <a:t>Number 20 Principal addition = 7500.00 – 7233.83= 266.17</a:t>
                </a:r>
              </a:p>
              <a:p>
                <a:r>
                  <a:rPr lang="en-AU" dirty="0"/>
                  <a:t>Interest rate = 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interest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earned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balance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of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loan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last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month</m:t>
                        </m:r>
                      </m:den>
                    </m:f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28.42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7105.41</m:t>
                        </m:r>
                      </m:den>
                    </m:f>
                  </m:oMath>
                </a14:m>
                <a:r>
                  <a:rPr lang="en-US" dirty="0"/>
                  <a:t> = 0.0040 = 0.40%</a:t>
                </a:r>
              </a:p>
              <a:p>
                <a:r>
                  <a:rPr lang="en-US" dirty="0"/>
                  <a:t>Interest = r* Previous balance of investment = 0.0040 * 7233.83 = 28.94</a:t>
                </a:r>
              </a:p>
              <a:p>
                <a:r>
                  <a:rPr lang="en-US" dirty="0"/>
                  <a:t>Payment = Principal addition – Interest = 266.17 – 28.94 = 237.23</a:t>
                </a:r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24AAF9-10C5-42A6-9151-79D7050F26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781749"/>
                <a:ext cx="12192000" cy="5650048"/>
              </a:xfrm>
              <a:blipFill>
                <a:blip r:embed="rId4"/>
                <a:stretch>
                  <a:fillRect l="-550" t="-226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E17438D9-2A26-483D-9889-080300F5D0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8961" y="1843207"/>
            <a:ext cx="6393039" cy="2458861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46D1AE0-2F43-48A7-A8C6-5B16CB0F6956}"/>
              </a:ext>
            </a:extLst>
          </p:cNvPr>
          <p:cNvSpPr/>
          <p:nvPr/>
        </p:nvSpPr>
        <p:spPr>
          <a:xfrm>
            <a:off x="51515" y="3242256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7366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286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Amortisation</vt:lpstr>
      <vt:lpstr>2018 Exam 1 Q23</vt:lpstr>
      <vt:lpstr>2017 Exam 1 Q23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Amortisation</dc:title>
  <dc:creator>Lyn ZHANG</dc:creator>
  <cp:lastModifiedBy>Lyn ZHANG</cp:lastModifiedBy>
  <cp:revision>3</cp:revision>
  <dcterms:created xsi:type="dcterms:W3CDTF">2021-10-05T22:04:38Z</dcterms:created>
  <dcterms:modified xsi:type="dcterms:W3CDTF">2021-10-18T01:21:39Z</dcterms:modified>
</cp:coreProperties>
</file>