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E37C-F460-4DB7-8156-99CD9FC2F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E466B-04CC-4AF2-BEDD-707B0A5FB0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1C02D-8C94-4585-BAFE-B160055B8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A5E97-7A3C-4BCE-A2B4-C152B601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6529-A6CF-4208-9350-505D4CE9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883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F839-12C0-48DE-B312-071112F5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C796A7-25C9-4DC8-9A67-3E507D671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C41CA-6DCB-4B7F-83E9-A164F86D4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ED47E-AE47-4590-AE6F-1FB7BDD9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CD970-0001-443E-ADE3-1C9572BE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431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09CC3B-2F58-415A-A966-F4AAA82895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1F6437-FC6D-45F0-B529-F310531DA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00FD0-4A6C-4D62-91BE-F86F43DD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9BC57-C9EF-40CD-9A1A-770005611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2520A-06D4-4DE0-8419-96DDBA8F9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761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FBD2-B5D3-4FA2-99F0-461FC0B5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42E23-8544-438B-B1E5-3EE691C49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15D3B-1866-45B9-9DA4-3EBB83A7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97C6B-4A5C-4F17-AF14-75873AEDC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BCA83-9202-4495-86D1-8CE63A2B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655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78364-9690-4D8D-B90C-427A3208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8C44B-C0A4-40DA-AADA-27AD2CD67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0F070-2E63-4D44-96F8-B9A5B27E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CC67-FC13-46D0-82FE-D7E5C879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EDA3C-B096-4D61-8039-8DB1DF1BE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816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D702-FB98-47FC-A135-926A95E2C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3D5BA-69CB-4895-8764-AAC3D8DBC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9225F-CFBF-4795-939F-D5A5F93E6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01423-8D21-4638-B6BC-2D13CE7F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747EC-9F17-498B-81BF-46D416C1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22EB9-2E9F-4F5A-BECE-D010B7A2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277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9FE6-DD82-4482-A81F-1F664AC9D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5E03E-FB89-4D40-9468-DB3402EFE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7DE61E-A2F5-4343-8ABB-852384A1A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6E634A-4A01-40B9-BF4A-A5DF0C352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F70A30-119A-4CDC-B993-525B8E0676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39DB3-1662-4D6B-8010-F9F7A9510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836A6-209B-4572-8FF7-FD61163D3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F542B7-6764-4543-A69A-4976EAFA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244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6A88-C237-4B61-B2DB-20A5ADCAA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8A16B-A1C7-4D68-A905-3E9EF573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91F2DA-D051-4DD6-A3C2-7434EBBA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0EE98-5E15-4376-9279-2E279FC5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742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DF0006-244D-42CE-BEE8-768D2FDC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B6AD9-5B1E-4F15-AB4F-F750CBDC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47D74-3562-4AB2-9C13-86FB57A75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44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CE3B-3481-4EB9-A87D-0610F0BC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1FB69-D6D6-4295-BECE-EA066536A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3F481-3B0C-4776-9212-F83E58BBB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5754A-A89D-4660-8367-3150032BF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8A311-F0E0-42F8-A734-B7A86BF9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5A2B9-E6E3-47EF-A3EF-C5918F25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71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D808-C137-4E2F-B018-7DFA0F04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0E0E7-6E5F-48CE-9A84-E7F4050D6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2B96AD-2548-48B4-ABAE-FF6B1146F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2C7DF-2839-456F-A350-D0E75C10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F74D7-AC39-437D-AEC3-ECDE5B92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5BC78-1FEB-45AF-8ACA-CA50615A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787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ommons.wikimedia.org/wiki/File:%E2%80%9CMy_interest_in_photography_is_not_to_capture_an_image_I_see_or_even_have_in_my_mind,_but_to_explore_the_potential_of_moments_I_can_only_begin_to_imagine.%E2%80%9D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5635D3-37E2-4408-A106-BF9744BD9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C685B-70CE-42C0-8805-28FFEECCC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EC681-5E91-402F-9AE2-A8138A6183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98C4A-FCC2-4929-AC11-0C5373FBFB45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254FE-EFCE-4969-9329-5B3CE2D3F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5066D-9B43-46C5-9C8F-667DC54A8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53D10-BB11-41FD-8BEC-EF554AC37D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071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%E2%80%9CMy_interest_in_photography_is_not_to_capture_an_image_I_see_or_even_have_in_my_mind,_but_to_explore_the_potential_of_moments_I_can_only_begin_to_imagine.%E2%80%9D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%E2%80%9CMy_interest_in_photography_is_not_to_capture_an_image_I_see_or_even_have_in_my_mind,_but_to_explore_the_potential_of_moments_I_can_only_begin_to_imagine.%E2%80%9D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%E2%80%9CMy_interest_in_photography_is_not_to_capture_an_image_I_see_or_even_have_in_my_mind,_but_to_explore_the_potential_of_moments_I_can_only_begin_to_imagine.%E2%80%9D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%E2%80%9CMy_interest_in_photography_is_not_to_capture_an_image_I_see_or_even_have_in_my_mind,_but_to_explore_the_potential_of_moments_I_can_only_begin_to_imagine.%E2%80%9D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1868-8477-42CC-9368-13694A504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Interest only loans and perpetuities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87B1E8-57E8-447C-BE48-2EA02DC85A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 Q’s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905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AA735-F033-418B-8C46-3D7CB7FF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6251"/>
          </a:xfrm>
        </p:spPr>
        <p:txBody>
          <a:bodyPr/>
          <a:lstStyle/>
          <a:p>
            <a:r>
              <a:rPr lang="en-US" dirty="0"/>
              <a:t>2017 Exam 1 Q20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FF322-D1E1-41A1-A616-6EE00B5099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942220"/>
                <a:ext cx="12192000" cy="5316911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Shirley would like to purchase a new home. She will establish a loan for $</a:t>
                </a:r>
                <a:r>
                  <a:rPr lang="en-US" dirty="0">
                    <a:solidFill>
                      <a:srgbClr val="C00000"/>
                    </a:solidFill>
                  </a:rPr>
                  <a:t>225000</a:t>
                </a:r>
                <a:r>
                  <a:rPr lang="en-US" dirty="0"/>
                  <a:t> with interest charged at</a:t>
                </a:r>
              </a:p>
              <a:p>
                <a:r>
                  <a:rPr lang="en-US" dirty="0"/>
                  <a:t>the rate of </a:t>
                </a:r>
                <a:r>
                  <a:rPr lang="en-US" dirty="0">
                    <a:solidFill>
                      <a:srgbClr val="C00000"/>
                    </a:solidFill>
                  </a:rPr>
                  <a:t>3.6</a:t>
                </a:r>
                <a:r>
                  <a:rPr lang="en-US" dirty="0"/>
                  <a:t>% per annum, </a:t>
                </a:r>
                <a:r>
                  <a:rPr lang="en-US" dirty="0">
                    <a:solidFill>
                      <a:srgbClr val="C00000"/>
                    </a:solidFill>
                  </a:rPr>
                  <a:t>compounding</a:t>
                </a:r>
                <a:r>
                  <a:rPr lang="en-US" dirty="0"/>
                  <a:t> monthly.</a:t>
                </a:r>
              </a:p>
              <a:p>
                <a:r>
                  <a:rPr lang="en-US" dirty="0"/>
                  <a:t>Each month, Shirley will </a:t>
                </a:r>
                <a:r>
                  <a:rPr lang="en-US" dirty="0">
                    <a:solidFill>
                      <a:srgbClr val="C00000"/>
                    </a:solidFill>
                  </a:rPr>
                  <a:t>pay only the interest </a:t>
                </a:r>
                <a:r>
                  <a:rPr lang="en-US" dirty="0"/>
                  <a:t>charged for that month.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be the value of Shirley’s </a:t>
                </a:r>
                <a:r>
                  <a:rPr lang="en-US" dirty="0">
                    <a:solidFill>
                      <a:srgbClr val="C00000"/>
                    </a:solidFill>
                  </a:rPr>
                  <a:t>loan</a:t>
                </a:r>
                <a:r>
                  <a:rPr lang="en-US" dirty="0"/>
                  <a:t>, in dollars, after n months.</a:t>
                </a:r>
              </a:p>
              <a:p>
                <a:r>
                  <a:rPr lang="en-US" dirty="0"/>
                  <a:t>A </a:t>
                </a:r>
                <a:r>
                  <a:rPr lang="en-US" dirty="0">
                    <a:solidFill>
                      <a:srgbClr val="C00000"/>
                    </a:solidFill>
                  </a:rPr>
                  <a:t>recurrence relation </a:t>
                </a:r>
                <a:r>
                  <a:rPr lang="en-US" dirty="0"/>
                  <a:t>that models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</a:t>
                </a:r>
              </a:p>
              <a:p>
                <a:r>
                  <a:rPr lang="en-US" dirty="0"/>
                  <a:t>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225000,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1.003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225000,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1.036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C.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225000,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1.003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– 8100</a:t>
                </a:r>
              </a:p>
              <a:p>
                <a:r>
                  <a:rPr lang="en-US" dirty="0"/>
                  <a:t>D.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225000,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1.003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– 675</a:t>
                </a:r>
              </a:p>
              <a:p>
                <a:r>
                  <a:rPr lang="en-US" dirty="0"/>
                  <a:t>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 225000,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1.036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– 675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𝑛𝑛𝑢𝑚</m:t>
                        </m:r>
                      </m:sub>
                    </m:sSub>
                  </m:oMath>
                </a14:m>
                <a:r>
                  <a:rPr lang="en-US" dirty="0"/>
                  <a:t>=3.6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𝑜𝑛𝑡h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3.6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dirty="0"/>
                  <a:t> =0.3</a:t>
                </a:r>
              </a:p>
              <a:p>
                <a:r>
                  <a:rPr lang="en-US" dirty="0"/>
                  <a:t>R=1+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= 1+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0.3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=1.003</a:t>
                </a:r>
              </a:p>
              <a:p>
                <a:pPr marL="0" indent="0">
                  <a:buNone/>
                </a:pPr>
                <a:r>
                  <a:rPr lang="en-US" dirty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0.3</m:t>
                        </m:r>
                      </m:num>
                      <m:den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AU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225000 </m:t>
                    </m:r>
                  </m:oMath>
                </a14:m>
                <a:r>
                  <a:rPr lang="en-AU" dirty="0"/>
                  <a:t>= 675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FF322-D1E1-41A1-A616-6EE00B5099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42220"/>
                <a:ext cx="12192000" cy="5316911"/>
              </a:xfrm>
              <a:blipFill>
                <a:blip r:embed="rId4"/>
                <a:stretch>
                  <a:fillRect l="-650" t="-24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3E91CBB-C220-4074-A357-BF284FB92F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9023" y="3160956"/>
            <a:ext cx="6425400" cy="275482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F52EC14-7B97-4A0D-BD1C-B42DF7AB6378}"/>
              </a:ext>
            </a:extLst>
          </p:cNvPr>
          <p:cNvSpPr/>
          <p:nvPr/>
        </p:nvSpPr>
        <p:spPr>
          <a:xfrm>
            <a:off x="103030" y="4043967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894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AA735-F033-418B-8C46-3D7CB7FF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8216"/>
          </a:xfrm>
        </p:spPr>
        <p:txBody>
          <a:bodyPr/>
          <a:lstStyle/>
          <a:p>
            <a:r>
              <a:rPr lang="en-US" dirty="0"/>
              <a:t>2014 exam 2 Q2b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F322-D1E1-41A1-A616-6EE00B509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83" y="640769"/>
            <a:ext cx="11899005" cy="4351338"/>
          </a:xfrm>
        </p:spPr>
        <p:txBody>
          <a:bodyPr/>
          <a:lstStyle/>
          <a:p>
            <a:r>
              <a:rPr lang="en-US" dirty="0"/>
              <a:t>A sponsor of the cricket club has invested $</a:t>
            </a:r>
            <a:r>
              <a:rPr lang="en-US" dirty="0">
                <a:solidFill>
                  <a:srgbClr val="C00000"/>
                </a:solidFill>
              </a:rPr>
              <a:t>20 000 </a:t>
            </a:r>
            <a:r>
              <a:rPr lang="en-US" dirty="0"/>
              <a:t>in a </a:t>
            </a:r>
            <a:r>
              <a:rPr lang="en-US" dirty="0">
                <a:solidFill>
                  <a:srgbClr val="C00000"/>
                </a:solidFill>
              </a:rPr>
              <a:t>perpetuity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annual</a:t>
            </a:r>
            <a:r>
              <a:rPr lang="en-US" dirty="0"/>
              <a:t> interest from this perpetuity is $750.</a:t>
            </a:r>
          </a:p>
          <a:p>
            <a:r>
              <a:rPr lang="en-US" dirty="0"/>
              <a:t>The interest from the perpetuity is given to the best player in the club every year, for a period of</a:t>
            </a:r>
          </a:p>
          <a:p>
            <a:r>
              <a:rPr lang="en-US" dirty="0">
                <a:solidFill>
                  <a:srgbClr val="C00000"/>
                </a:solidFill>
              </a:rPr>
              <a:t>10</a:t>
            </a:r>
            <a:r>
              <a:rPr lang="en-US" dirty="0"/>
              <a:t> years.</a:t>
            </a:r>
          </a:p>
          <a:p>
            <a:r>
              <a:rPr lang="en-US" dirty="0"/>
              <a:t>b. After 10 years, how much money is still invested in the perpetuity?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4A1601-A7A0-42F1-8F8E-067622DED1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9872" y="3896127"/>
            <a:ext cx="9208377" cy="219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AA735-F033-418B-8C46-3D7CB7FF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5185"/>
          </a:xfrm>
        </p:spPr>
        <p:txBody>
          <a:bodyPr>
            <a:normAutofit fontScale="90000"/>
          </a:bodyPr>
          <a:lstStyle/>
          <a:p>
            <a:r>
              <a:rPr lang="en-US" dirty="0"/>
              <a:t>2018 exam 2 Q6a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FF322-D1E1-41A1-A616-6EE00B5099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665185"/>
                <a:ext cx="12192000" cy="498864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Julie has retired from work and has received a superannuation payment of $</a:t>
                </a:r>
                <a:r>
                  <a:rPr lang="en-US" dirty="0">
                    <a:solidFill>
                      <a:srgbClr val="C00000"/>
                    </a:solidFill>
                  </a:rPr>
                  <a:t>492800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She has two options for investing her money.</a:t>
                </a:r>
              </a:p>
              <a:p>
                <a:r>
                  <a:rPr lang="en-US" dirty="0"/>
                  <a:t>Option 1</a:t>
                </a:r>
              </a:p>
              <a:p>
                <a:r>
                  <a:rPr lang="en-US" dirty="0"/>
                  <a:t>Julie could invest the $</a:t>
                </a:r>
                <a:r>
                  <a:rPr lang="en-US" dirty="0">
                    <a:solidFill>
                      <a:srgbClr val="C00000"/>
                    </a:solidFill>
                  </a:rPr>
                  <a:t>492800</a:t>
                </a:r>
                <a:r>
                  <a:rPr lang="en-US" dirty="0"/>
                  <a:t> in a </a:t>
                </a:r>
                <a:r>
                  <a:rPr lang="en-US" dirty="0">
                    <a:solidFill>
                      <a:srgbClr val="C00000"/>
                    </a:solidFill>
                  </a:rPr>
                  <a:t>perpetuity</a:t>
                </a:r>
                <a:r>
                  <a:rPr lang="en-US" dirty="0"/>
                  <a:t>. She would then receive $887.04 each </a:t>
                </a:r>
                <a:r>
                  <a:rPr lang="en-US" dirty="0">
                    <a:solidFill>
                      <a:srgbClr val="C00000"/>
                    </a:solidFill>
                  </a:rPr>
                  <a:t>fortnight</a:t>
                </a:r>
                <a:r>
                  <a:rPr lang="en-US" dirty="0"/>
                  <a:t> for the rest of her life.</a:t>
                </a:r>
              </a:p>
              <a:p>
                <a:r>
                  <a:rPr lang="en-US" dirty="0"/>
                  <a:t>a. At what annual percentage rate is interest earned by this perpetuity?</a:t>
                </a:r>
              </a:p>
              <a:p>
                <a:r>
                  <a:rPr lang="en-US" dirty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AU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AU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492800 </m:t>
                    </m:r>
                  </m:oMath>
                </a14:m>
                <a:r>
                  <a:rPr lang="en-AU" dirty="0"/>
                  <a:t>= 887.04</a:t>
                </a:r>
              </a:p>
              <a:p>
                <a:r>
                  <a:rPr lang="en-US" b="0" dirty="0">
                    <a:solidFill>
                      <a:schemeClr val="tx1"/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</m:t>
                    </m:r>
                    <m:r>
                      <a:rPr lang="en-AU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4928</m:t>
                    </m:r>
                  </m:oMath>
                </a14:m>
                <a:r>
                  <a:rPr lang="en-AU" dirty="0"/>
                  <a:t>=887.04</a:t>
                </a:r>
              </a:p>
              <a:p>
                <a:r>
                  <a:rPr lang="en-AU" dirty="0"/>
                  <a:t>                         r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887.04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4928</m:t>
                        </m:r>
                      </m:den>
                    </m:f>
                  </m:oMath>
                </a14:m>
                <a:r>
                  <a:rPr lang="en-AU" dirty="0"/>
                  <a:t> = 0.18   </a:t>
                </a:r>
                <a:r>
                  <a:rPr lang="en-AU" dirty="0">
                    <a:solidFill>
                      <a:srgbClr val="C00000"/>
                    </a:solidFill>
                  </a:rPr>
                  <a:t>Fortnight</a:t>
                </a:r>
              </a:p>
              <a:p>
                <a:r>
                  <a:rPr lang="en-AU" dirty="0">
                    <a:solidFill>
                      <a:srgbClr val="C00000"/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𝑛𝑛𝑢𝑚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rgbClr val="C00000"/>
                    </a:solidFill>
                  </a:rPr>
                  <a:t> = 0.18 *26 = 4.68    </a:t>
                </a:r>
              </a:p>
              <a:p>
                <a:r>
                  <a:rPr lang="en-US" dirty="0"/>
                  <a:t>annual percentage rate is 4.68%.</a:t>
                </a:r>
                <a:r>
                  <a:rPr lang="en-AU" dirty="0">
                    <a:solidFill>
                      <a:srgbClr val="C00000"/>
                    </a:solidFill>
                  </a:rPr>
                  <a:t>    </a:t>
                </a:r>
              </a:p>
              <a:p>
                <a:endParaRPr lang="en-AU" dirty="0"/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FF322-D1E1-41A1-A616-6EE00B5099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65185"/>
                <a:ext cx="12192000" cy="4988640"/>
              </a:xfrm>
              <a:blipFill>
                <a:blip r:embed="rId4"/>
                <a:stretch>
                  <a:fillRect l="-750" t="-2445" b="-29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68BA322-9C9E-4F56-B0F9-667A76DA56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8049" y="5232679"/>
            <a:ext cx="6827941" cy="162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30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AA735-F033-418B-8C46-3D7CB7FF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3821"/>
          </a:xfrm>
        </p:spPr>
        <p:txBody>
          <a:bodyPr/>
          <a:lstStyle/>
          <a:p>
            <a:r>
              <a:rPr lang="en-US" dirty="0"/>
              <a:t>2018 NHT Exam 2 Q9a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FF322-D1E1-41A1-A616-6EE00B5099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225" y="703822"/>
                <a:ext cx="11963399" cy="518182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Andrew will also join Roslyn and Richard on the holiday.</a:t>
                </a:r>
              </a:p>
              <a:p>
                <a:r>
                  <a:rPr lang="en-US" dirty="0"/>
                  <a:t>Andrew borrowed $</a:t>
                </a:r>
                <a:r>
                  <a:rPr lang="en-US" dirty="0">
                    <a:solidFill>
                      <a:srgbClr val="C00000"/>
                    </a:solidFill>
                  </a:rPr>
                  <a:t>10000 </a:t>
                </a:r>
                <a:r>
                  <a:rPr lang="en-US" dirty="0"/>
                  <a:t>to pay for the holiday and for other expenses.</a:t>
                </a:r>
              </a:p>
              <a:p>
                <a:r>
                  <a:rPr lang="en-US" dirty="0"/>
                  <a:t>Interest on this loan will be charged at the rate of </a:t>
                </a:r>
                <a:r>
                  <a:rPr lang="en-US" dirty="0">
                    <a:solidFill>
                      <a:srgbClr val="C00000"/>
                    </a:solidFill>
                  </a:rPr>
                  <a:t>12.9% per annum</a:t>
                </a:r>
                <a:r>
                  <a:rPr lang="en-US" dirty="0"/>
                  <a:t>, </a:t>
                </a:r>
                <a:r>
                  <a:rPr lang="en-US" dirty="0">
                    <a:solidFill>
                      <a:srgbClr val="C00000"/>
                    </a:solidFill>
                  </a:rPr>
                  <a:t>compounding monthly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Immediately after the interest has been calculated and charged each month, Andrew will make a repayment.</a:t>
                </a:r>
              </a:p>
              <a:p>
                <a:r>
                  <a:rPr lang="en-US" dirty="0"/>
                  <a:t>a. For the first year of this loan, Andrew will make </a:t>
                </a:r>
                <a:r>
                  <a:rPr lang="en-US" dirty="0">
                    <a:solidFill>
                      <a:srgbClr val="C00000"/>
                    </a:solidFill>
                  </a:rPr>
                  <a:t>interest-only repayments </a:t>
                </a:r>
                <a:r>
                  <a:rPr lang="en-US" dirty="0"/>
                  <a:t>each month.</a:t>
                </a:r>
              </a:p>
              <a:p>
                <a:r>
                  <a:rPr lang="en-US" dirty="0"/>
                  <a:t>What is the </a:t>
                </a:r>
                <a:r>
                  <a:rPr lang="en-US" dirty="0">
                    <a:solidFill>
                      <a:srgbClr val="C00000"/>
                    </a:solidFill>
                  </a:rPr>
                  <a:t>value</a:t>
                </a:r>
                <a:r>
                  <a:rPr lang="en-US" dirty="0"/>
                  <a:t> of each interest-only repayment?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𝑎𝑛𝑛𝑢𝑚</m:t>
                        </m:r>
                      </m:sub>
                    </m:sSub>
                  </m:oMath>
                </a14:m>
                <a:r>
                  <a:rPr lang="en-US" dirty="0"/>
                  <a:t>=12.9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𝑚𝑜𝑛𝑡h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12.9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dirty="0"/>
                  <a:t> =1.075</a:t>
                </a:r>
              </a:p>
              <a:p>
                <a:r>
                  <a:rPr lang="en-US" dirty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AU" dirty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1.075</m:t>
                        </m:r>
                      </m:num>
                      <m:den>
                        <m:r>
                          <a:rPr lang="en-AU" dirty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AU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000 </m:t>
                    </m:r>
                  </m:oMath>
                </a14:m>
                <a:r>
                  <a:rPr lang="en-AU" dirty="0"/>
                  <a:t>= 107.5</a:t>
                </a:r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FF322-D1E1-41A1-A616-6EE00B5099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225" y="703822"/>
                <a:ext cx="11963399" cy="5181824"/>
              </a:xfrm>
              <a:blipFill>
                <a:blip r:embed="rId4"/>
                <a:stretch>
                  <a:fillRect l="-917" t="-25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64E5850-DF1F-4F27-BBC8-3E4799D072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8122" y="4564325"/>
            <a:ext cx="5707713" cy="206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5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459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Interest only loans and perpetuities</vt:lpstr>
      <vt:lpstr>2017 Exam 1 Q20</vt:lpstr>
      <vt:lpstr>2014 exam 2 Q2b</vt:lpstr>
      <vt:lpstr>2018 exam 2 Q6a</vt:lpstr>
      <vt:lpstr>2018 NHT Exam 2 Q9a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 only loans and perpetuities</dc:title>
  <dc:creator>Lyn ZHANG</dc:creator>
  <cp:lastModifiedBy>Lyn ZHANG</cp:lastModifiedBy>
  <cp:revision>9</cp:revision>
  <dcterms:created xsi:type="dcterms:W3CDTF">2021-10-05T22:42:11Z</dcterms:created>
  <dcterms:modified xsi:type="dcterms:W3CDTF">2021-12-13T20:45:58Z</dcterms:modified>
</cp:coreProperties>
</file>