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4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07437-5260-44B7-935D-70BD9A783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CDE552-649A-4267-BC4A-ED33C3812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51F2D-5559-4F35-9B7E-48AE2E34F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B1F38-BE12-40CE-89E7-F0AD3FD30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90C4E-5014-413F-89C6-A07C74DE8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07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82DDE-5D0A-463B-90C8-CE5BA38E6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34770D-81DE-4382-A27D-6501771AA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F8FB3-4FEA-408D-96A3-FB03CB876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56ADD-B03B-4BFC-B6BC-0036EB43E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8575E-CE12-49E4-B06C-FC5178EDD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260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209455-5D5B-4EC7-9C5B-F779698E1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86DC6D-FD8B-4192-B18F-81AD55F9A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DFD03-91E2-4679-A25F-80E26C446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1DFC6-15B2-4AB8-A651-2851E21B8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910D3-9816-40D9-906A-BFEA68AB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51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06581-FE56-4AD9-ACB0-A5B8BEB33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F70CE-5F33-4921-A3E8-7E2DFF4C8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26B97-8F97-4D0F-B191-69F0E8516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9FE73-5548-4366-8731-96FF01214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26C26-B809-4105-8538-51A8212AD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4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8D682-6776-458A-86A6-2FB5E4B01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AE34F9-86C1-49F9-9F21-C9BE6AC2F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9D6F6-A1A3-4D30-85FD-BB97DB8FE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B51BA-CB17-42D0-9411-CCD34D1E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240B2-254E-4C1D-9E9C-44D778689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617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069F9-DEBF-40CB-AD6A-4383B9443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C0E9B-0E03-4FB2-93E8-2FD2BA2642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29AEE-1396-4CBB-BDCA-96136BA06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FBFA3-61F4-499A-B4A5-84B148C6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3046E9-1757-405C-BA68-39F41DA32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1F5F2-001C-4592-8079-2C4A064A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405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386B0-72A2-4EDE-985E-BAEF937C9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84C54-DE2B-441E-A9C7-841F5A09A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77BC98-CF86-4BA1-825E-72AC26E47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A9B82C-F5F4-4610-B41A-47F3C3422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B4B86-4B1D-48AD-811C-676F54731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A254FB-714C-45EC-9FB9-CEE2DDA40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C6773B-784B-4992-A6C9-A15D4E38B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52CCD8-3E98-446B-A708-783C619E3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776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E2C14-AD1C-4700-AA3C-58960A3B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4DED6D-20A2-4BEF-93A5-D6D5508D4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7121AB-B2A1-433A-B07D-A9E34A2CC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087B14-0650-49B7-816D-68A3DFA0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073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8E949D-7258-4219-8BE2-D0F5ED545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75924C-60ED-4846-8EFB-01CDDD351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1EB6C-6CD0-4994-895B-0551BAB7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900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7A9F9-32CD-4BAD-A6CF-D6EDE7A2C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AE17F-6514-4ADB-872A-0AF27B364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61962-4FD8-4C15-8E0D-6EAFB9B5E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D3121-AF65-480C-8700-2AF12585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15C27-672B-449B-A7D3-7BB2516B8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694DE-888A-4139-A8D5-7522FBCFD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2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4C1D6-6A62-47DF-AB91-2E7BD74F0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6600BE-E835-47FE-8227-20B5A40C1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67BF7-D954-4BB3-B019-46E817282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788EB-0B9B-46D5-BA60-49F72332C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7E9B8-9463-4F7B-BC43-AE71B7F1D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95675-D0A4-48AF-B453-8058E122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30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researchleap.com/contemporary-data-science-finance-students-comparative-study-essential-features-commonly-used-statistical-software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5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107F39-E247-4F5F-8F0A-BC9EB25B1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0DC57F-C6EF-4E08-8B00-00DB98061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B864F-71A5-434F-BB2B-09168708C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FB4B4-0B19-4531-A4AD-6ADDCC37A404}" type="datetimeFigureOut">
              <a:rPr lang="en-AU" smtClean="0"/>
              <a:t>13/12/2021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B78ED-ED4B-42E5-AD23-21EA42FB7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18320-90AD-4A80-ACDF-262DE7C4C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6F96F-3248-4B4D-A811-DDCBAFB1C3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768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leap.com/contemporary-data-science-finance-students-comparative-study-essential-features-commonly-used-statistical-softwar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leap.com/contemporary-data-science-finance-students-comparative-study-essential-features-commonly-used-statistical-softwar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leap.com/contemporary-data-science-finance-students-comparative-study-essential-features-commonly-used-statistical-softwar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leap.com/contemporary-data-science-finance-students-comparative-study-essential-features-commonly-used-statistical-softwar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leap.com/contemporary-data-science-finance-students-comparative-study-essential-features-commonly-used-statistical-softwar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leap.com/contemporary-data-science-finance-students-comparative-study-essential-features-commonly-used-statistical-softwar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leap.com/contemporary-data-science-finance-students-comparative-study-essential-features-commonly-used-statistical-softwar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2C284-84BD-4400-AEEB-A8C5D0D744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Finance Solver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EC7218-6993-4DB1-BAAA-C885ED5D9E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Mathematica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638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FD5CB-6805-4516-B5C6-0E450585C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267"/>
            <a:ext cx="10515600" cy="595770"/>
          </a:xfrm>
        </p:spPr>
        <p:txBody>
          <a:bodyPr>
            <a:normAutofit fontScale="90000"/>
          </a:bodyPr>
          <a:lstStyle/>
          <a:p>
            <a:r>
              <a:rPr lang="en-US" dirty="0"/>
              <a:t>2018 NHT Exam 2 Q9b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492D2-3FDB-4320-8126-8BF3B440D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9231"/>
            <a:ext cx="12192000" cy="559806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Andrew will also join Roslyn and Richard on the holiday.</a:t>
            </a:r>
          </a:p>
          <a:p>
            <a:r>
              <a:rPr lang="en-US" dirty="0"/>
              <a:t>Andrew borrowed $</a:t>
            </a:r>
            <a:r>
              <a:rPr lang="en-US" dirty="0">
                <a:solidFill>
                  <a:srgbClr val="FF0000"/>
                </a:solidFill>
              </a:rPr>
              <a:t>10000</a:t>
            </a:r>
            <a:r>
              <a:rPr lang="en-US" dirty="0"/>
              <a:t> to pay for the holiday and for other expenses.</a:t>
            </a:r>
          </a:p>
          <a:p>
            <a:r>
              <a:rPr lang="en-US" dirty="0"/>
              <a:t>Interest on this loan will be charged at the rate of </a:t>
            </a:r>
            <a:r>
              <a:rPr lang="en-US" dirty="0">
                <a:solidFill>
                  <a:srgbClr val="FF0000"/>
                </a:solidFill>
              </a:rPr>
              <a:t>12.9</a:t>
            </a:r>
            <a:r>
              <a:rPr lang="en-US" dirty="0"/>
              <a:t>% per </a:t>
            </a:r>
            <a:r>
              <a:rPr lang="en-US" dirty="0">
                <a:solidFill>
                  <a:srgbClr val="FF0000"/>
                </a:solidFill>
              </a:rPr>
              <a:t>annum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compounding monthly</a:t>
            </a:r>
            <a:r>
              <a:rPr lang="en-US" dirty="0"/>
              <a:t>.</a:t>
            </a:r>
          </a:p>
          <a:p>
            <a:r>
              <a:rPr lang="en-US" dirty="0"/>
              <a:t>Immediately after the interest has been calculated and charged each month, Andrew will make a repayment.</a:t>
            </a:r>
          </a:p>
          <a:p>
            <a:r>
              <a:rPr lang="en-US" dirty="0"/>
              <a:t>b.	 For the next </a:t>
            </a:r>
            <a:r>
              <a:rPr lang="en-US" dirty="0">
                <a:solidFill>
                  <a:srgbClr val="FF0000"/>
                </a:solidFill>
              </a:rPr>
              <a:t>three</a:t>
            </a:r>
            <a:r>
              <a:rPr lang="en-US" dirty="0"/>
              <a:t> years of this loan, Andrew will make equal monthly repayments.</a:t>
            </a:r>
          </a:p>
          <a:p>
            <a:r>
              <a:rPr lang="en-US" dirty="0"/>
              <a:t>After these three years, the </a:t>
            </a:r>
            <a:r>
              <a:rPr lang="en-US" dirty="0">
                <a:solidFill>
                  <a:srgbClr val="FF0000"/>
                </a:solidFill>
              </a:rPr>
              <a:t>balance</a:t>
            </a:r>
            <a:r>
              <a:rPr lang="en-US" dirty="0"/>
              <a:t> of Andrew’s loan will be $</a:t>
            </a:r>
            <a:r>
              <a:rPr lang="en-US" dirty="0">
                <a:solidFill>
                  <a:srgbClr val="FF0000"/>
                </a:solidFill>
              </a:rPr>
              <a:t>3776.15</a:t>
            </a:r>
          </a:p>
          <a:p>
            <a:r>
              <a:rPr lang="en-US" dirty="0"/>
              <a:t>What amount, in dollars, will Andrew </a:t>
            </a:r>
            <a:r>
              <a:rPr lang="en-US" dirty="0">
                <a:solidFill>
                  <a:srgbClr val="FF0000"/>
                </a:solidFill>
              </a:rPr>
              <a:t>repay each month </a:t>
            </a:r>
            <a:r>
              <a:rPr lang="en-US" dirty="0"/>
              <a:t>during these three years?</a:t>
            </a:r>
          </a:p>
          <a:p>
            <a:endParaRPr lang="en-US" dirty="0"/>
          </a:p>
          <a:p>
            <a:r>
              <a:rPr lang="en-US" dirty="0" err="1"/>
              <a:t>Prin</a:t>
            </a:r>
            <a:r>
              <a:rPr lang="en-US" dirty="0"/>
              <a:t>=10000, r=12.9, n=12, t=3, </a:t>
            </a:r>
            <a:r>
              <a:rPr lang="en-US" dirty="0" err="1"/>
              <a:t>payt</a:t>
            </a:r>
            <a:r>
              <a:rPr lang="en-US" dirty="0"/>
              <a:t>=?, Future Value=3776.15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Payt</a:t>
            </a:r>
            <a:r>
              <a:rPr lang="en-US" dirty="0"/>
              <a:t>=250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CC4FF4-5CB2-486E-A491-87DACF4775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2413" y="3572708"/>
            <a:ext cx="5169142" cy="21968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8B7883-8917-4D91-A749-679C663291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360" y="4025462"/>
            <a:ext cx="5839640" cy="16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42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FD5CB-6805-4516-B5C6-0E450585C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0238"/>
          </a:xfrm>
        </p:spPr>
        <p:txBody>
          <a:bodyPr/>
          <a:lstStyle/>
          <a:p>
            <a:r>
              <a:rPr lang="en-US" dirty="0"/>
              <a:t>2016 Exam 1 Q24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492D2-3FDB-4320-8126-8BF3B440D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07390"/>
            <a:ext cx="12192000" cy="516957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Mai invests in an </a:t>
            </a:r>
            <a:r>
              <a:rPr lang="en-US" dirty="0">
                <a:solidFill>
                  <a:srgbClr val="FF0000"/>
                </a:solidFill>
              </a:rPr>
              <a:t>annuity</a:t>
            </a:r>
            <a:r>
              <a:rPr lang="en-US" dirty="0"/>
              <a:t> that earns interest at the rate of </a:t>
            </a:r>
            <a:r>
              <a:rPr lang="en-US" dirty="0">
                <a:solidFill>
                  <a:srgbClr val="FF0000"/>
                </a:solidFill>
              </a:rPr>
              <a:t>5.2% per annum compounding monthly</a:t>
            </a:r>
            <a:r>
              <a:rPr lang="en-US" dirty="0"/>
              <a:t>.</a:t>
            </a:r>
          </a:p>
          <a:p>
            <a:r>
              <a:rPr lang="en-US" dirty="0"/>
              <a:t>Monthly payments are received from the annuity.</a:t>
            </a:r>
          </a:p>
          <a:p>
            <a:r>
              <a:rPr lang="en-US" dirty="0"/>
              <a:t>The balance of the annuity will be $</a:t>
            </a:r>
            <a:r>
              <a:rPr lang="en-US" dirty="0">
                <a:solidFill>
                  <a:srgbClr val="FF0000"/>
                </a:solidFill>
              </a:rPr>
              <a:t>130784.93 </a:t>
            </a:r>
            <a:r>
              <a:rPr lang="en-US" dirty="0"/>
              <a:t>after </a:t>
            </a:r>
            <a:r>
              <a:rPr lang="en-US" dirty="0">
                <a:solidFill>
                  <a:srgbClr val="FF0000"/>
                </a:solidFill>
              </a:rPr>
              <a:t>five</a:t>
            </a:r>
            <a:r>
              <a:rPr lang="en-US" dirty="0"/>
              <a:t> years.</a:t>
            </a:r>
          </a:p>
          <a:p>
            <a:r>
              <a:rPr lang="en-US" dirty="0"/>
              <a:t>The balance of the annuity will be $</a:t>
            </a:r>
            <a:r>
              <a:rPr lang="en-US" dirty="0">
                <a:solidFill>
                  <a:srgbClr val="FF0000"/>
                </a:solidFill>
              </a:rPr>
              <a:t>66992.27</a:t>
            </a:r>
            <a:r>
              <a:rPr lang="en-US" dirty="0"/>
              <a:t> after </a:t>
            </a:r>
            <a:r>
              <a:rPr lang="en-US" dirty="0">
                <a:solidFill>
                  <a:srgbClr val="FF0000"/>
                </a:solidFill>
              </a:rPr>
              <a:t>10</a:t>
            </a:r>
            <a:r>
              <a:rPr lang="en-US" dirty="0"/>
              <a:t> years.</a:t>
            </a:r>
          </a:p>
          <a:p>
            <a:r>
              <a:rPr lang="en-US" dirty="0"/>
              <a:t>The monthly payment that Mai receives from the annuity is closest to</a:t>
            </a:r>
          </a:p>
          <a:p>
            <a:r>
              <a:rPr lang="en-US" dirty="0"/>
              <a:t>A.	 $1270</a:t>
            </a:r>
          </a:p>
          <a:p>
            <a:r>
              <a:rPr lang="en-US" dirty="0"/>
              <a:t>B.	 $1400</a:t>
            </a:r>
          </a:p>
          <a:p>
            <a:r>
              <a:rPr lang="en-US" dirty="0"/>
              <a:t>C.	 $1500</a:t>
            </a:r>
          </a:p>
          <a:p>
            <a:r>
              <a:rPr lang="en-US" dirty="0"/>
              <a:t>D.	 $2480</a:t>
            </a:r>
          </a:p>
          <a:p>
            <a:r>
              <a:rPr lang="en-US" dirty="0"/>
              <a:t>E.	 $3460</a:t>
            </a:r>
          </a:p>
          <a:p>
            <a:r>
              <a:rPr lang="en-US" dirty="0" err="1"/>
              <a:t>Prin</a:t>
            </a:r>
            <a:r>
              <a:rPr lang="en-US" dirty="0"/>
              <a:t>=130784.93, r=5.2, n=12, t=5, </a:t>
            </a:r>
            <a:r>
              <a:rPr lang="en-US" dirty="0" err="1"/>
              <a:t>payt</a:t>
            </a:r>
            <a:r>
              <a:rPr lang="en-US" dirty="0"/>
              <a:t>=?, Future Value=66992.27</a:t>
            </a:r>
          </a:p>
          <a:p>
            <a:r>
              <a:rPr lang="en-US" dirty="0" err="1"/>
              <a:t>Payt</a:t>
            </a:r>
            <a:r>
              <a:rPr lang="en-US" dirty="0"/>
              <a:t>=1500</a:t>
            </a:r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616BA8-25E4-4D13-B63B-BBBFB1410A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9323" y="3429000"/>
            <a:ext cx="5839640" cy="160042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88EC663-2F0B-45CA-BEF2-6EC5FF864C77}"/>
              </a:ext>
            </a:extLst>
          </p:cNvPr>
          <p:cNvSpPr/>
          <p:nvPr/>
        </p:nvSpPr>
        <p:spPr>
          <a:xfrm>
            <a:off x="128788" y="4042467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938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FD5CB-6805-4516-B5C6-0E450585C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8244"/>
          </a:xfrm>
        </p:spPr>
        <p:txBody>
          <a:bodyPr/>
          <a:lstStyle/>
          <a:p>
            <a:r>
              <a:rPr lang="en-US" dirty="0"/>
              <a:t>2019 Exam 2 Q9a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492D2-3FDB-4320-8126-8BF3B440D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78751"/>
            <a:ext cx="12192000" cy="5443080"/>
          </a:xfrm>
        </p:spPr>
        <p:txBody>
          <a:bodyPr/>
          <a:lstStyle/>
          <a:p>
            <a:r>
              <a:rPr lang="en-US" dirty="0"/>
              <a:t>Phil would like to purchase a block of land.</a:t>
            </a:r>
          </a:p>
          <a:p>
            <a:r>
              <a:rPr lang="en-US" dirty="0"/>
              <a:t>He will </a:t>
            </a:r>
            <a:r>
              <a:rPr lang="en-US" dirty="0">
                <a:solidFill>
                  <a:srgbClr val="FF0000"/>
                </a:solidFill>
              </a:rPr>
              <a:t>borrow</a:t>
            </a:r>
            <a:r>
              <a:rPr lang="en-US" dirty="0"/>
              <a:t> $</a:t>
            </a:r>
            <a:r>
              <a:rPr lang="en-US" dirty="0">
                <a:solidFill>
                  <a:srgbClr val="FF0000"/>
                </a:solidFill>
              </a:rPr>
              <a:t>350 000 </a:t>
            </a:r>
            <a:r>
              <a:rPr lang="en-US" dirty="0"/>
              <a:t>to make this purchase.</a:t>
            </a:r>
          </a:p>
          <a:p>
            <a:r>
              <a:rPr lang="en-US" dirty="0"/>
              <a:t>Interest on this loan will be charged at the rate of </a:t>
            </a:r>
            <a:r>
              <a:rPr lang="en-US" dirty="0">
                <a:solidFill>
                  <a:srgbClr val="FF0000"/>
                </a:solidFill>
              </a:rPr>
              <a:t>4.9% per annum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compounding fortnightly</a:t>
            </a:r>
            <a:r>
              <a:rPr lang="en-US" dirty="0"/>
              <a:t>.</a:t>
            </a:r>
          </a:p>
          <a:p>
            <a:r>
              <a:rPr lang="en-US" dirty="0"/>
              <a:t>After </a:t>
            </a:r>
            <a:r>
              <a:rPr lang="en-US" dirty="0">
                <a:solidFill>
                  <a:srgbClr val="FF0000"/>
                </a:solidFill>
              </a:rPr>
              <a:t>three</a:t>
            </a:r>
            <a:r>
              <a:rPr lang="en-US" dirty="0"/>
              <a:t> years of equal fortnightly repayments, the balance of Phil’s loan will be $</a:t>
            </a:r>
            <a:r>
              <a:rPr lang="en-US" dirty="0">
                <a:solidFill>
                  <a:srgbClr val="FF0000"/>
                </a:solidFill>
              </a:rPr>
              <a:t>262332.33</a:t>
            </a:r>
          </a:p>
          <a:p>
            <a:r>
              <a:rPr lang="en-US" dirty="0"/>
              <a:t>a.	 What is the value of each </a:t>
            </a:r>
            <a:r>
              <a:rPr lang="en-US" dirty="0">
                <a:solidFill>
                  <a:srgbClr val="FF0000"/>
                </a:solidFill>
              </a:rPr>
              <a:t>fortnightly repayment </a:t>
            </a:r>
            <a:r>
              <a:rPr lang="en-US" dirty="0"/>
              <a:t>Phil will make?</a:t>
            </a:r>
          </a:p>
          <a:p>
            <a:r>
              <a:rPr lang="en-US" dirty="0"/>
              <a:t>	 Round your answer to the nearest cent.</a:t>
            </a:r>
          </a:p>
          <a:p>
            <a:r>
              <a:rPr lang="en-US" dirty="0" err="1"/>
              <a:t>Prin</a:t>
            </a:r>
            <a:r>
              <a:rPr lang="en-US" dirty="0"/>
              <a:t>=350000, r=4.9, n=26, t=3, </a:t>
            </a:r>
            <a:r>
              <a:rPr lang="en-US" dirty="0" err="1"/>
              <a:t>payt</a:t>
            </a:r>
            <a:r>
              <a:rPr lang="en-US" dirty="0"/>
              <a:t>=?, Future Value=262332.33</a:t>
            </a:r>
          </a:p>
          <a:p>
            <a:r>
              <a:rPr lang="en-US" dirty="0" err="1"/>
              <a:t>Payt</a:t>
            </a:r>
            <a:r>
              <a:rPr lang="en-US" dirty="0"/>
              <a:t>= 1704.03</a:t>
            </a:r>
          </a:p>
          <a:p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8F432C-5BC4-4424-943E-B574EC2503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5014180"/>
            <a:ext cx="5839640" cy="16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8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FD5CB-6805-4516-B5C6-0E450585C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3743"/>
          </a:xfrm>
        </p:spPr>
        <p:txBody>
          <a:bodyPr/>
          <a:lstStyle/>
          <a:p>
            <a:r>
              <a:rPr lang="en-US" dirty="0"/>
              <a:t>2019 Exam 2 Q9b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492D2-3FDB-4320-8126-8BF3B440D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3742"/>
            <a:ext cx="12192000" cy="513860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Phil would like to purchase a block of land.</a:t>
            </a:r>
          </a:p>
          <a:p>
            <a:r>
              <a:rPr lang="en-US" dirty="0"/>
              <a:t>He will </a:t>
            </a:r>
            <a:r>
              <a:rPr lang="en-US" dirty="0">
                <a:solidFill>
                  <a:srgbClr val="FF0000"/>
                </a:solidFill>
              </a:rPr>
              <a:t>borrow</a:t>
            </a:r>
            <a:r>
              <a:rPr lang="en-US" dirty="0"/>
              <a:t> $</a:t>
            </a:r>
            <a:r>
              <a:rPr lang="en-US" dirty="0">
                <a:solidFill>
                  <a:srgbClr val="FF0000"/>
                </a:solidFill>
              </a:rPr>
              <a:t>350 000 </a:t>
            </a:r>
            <a:r>
              <a:rPr lang="en-US" dirty="0"/>
              <a:t>to make this purchase.</a:t>
            </a:r>
          </a:p>
          <a:p>
            <a:r>
              <a:rPr lang="en-US" dirty="0"/>
              <a:t>Interest on this loan will be charged at the rate of </a:t>
            </a:r>
            <a:r>
              <a:rPr lang="en-US" dirty="0">
                <a:solidFill>
                  <a:srgbClr val="FF0000"/>
                </a:solidFill>
              </a:rPr>
              <a:t>4.9% per annum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compounding fortnightly</a:t>
            </a:r>
            <a:r>
              <a:rPr lang="en-US" dirty="0"/>
              <a:t>.</a:t>
            </a:r>
          </a:p>
          <a:p>
            <a:r>
              <a:rPr lang="en-US" dirty="0"/>
              <a:t>After </a:t>
            </a:r>
            <a:r>
              <a:rPr lang="en-US" dirty="0">
                <a:solidFill>
                  <a:srgbClr val="FF0000"/>
                </a:solidFill>
              </a:rPr>
              <a:t>three</a:t>
            </a:r>
            <a:r>
              <a:rPr lang="en-US" dirty="0"/>
              <a:t> years of equal fortnightly repayments, the balance of Phil’s loan will be $</a:t>
            </a:r>
            <a:r>
              <a:rPr lang="en-US" dirty="0">
                <a:solidFill>
                  <a:srgbClr val="FF0000"/>
                </a:solidFill>
              </a:rPr>
              <a:t>262332.33</a:t>
            </a:r>
          </a:p>
          <a:p>
            <a:r>
              <a:rPr lang="en-US" dirty="0"/>
              <a:t>b.	 What is the </a:t>
            </a:r>
            <a:r>
              <a:rPr lang="en-US" dirty="0">
                <a:solidFill>
                  <a:srgbClr val="FF0000"/>
                </a:solidFill>
              </a:rPr>
              <a:t>total interest </a:t>
            </a:r>
            <a:r>
              <a:rPr lang="en-US" dirty="0"/>
              <a:t>Phil will have paid after three years?</a:t>
            </a:r>
          </a:p>
          <a:p>
            <a:r>
              <a:rPr lang="en-US" dirty="0"/>
              <a:t>	 Round your answer to the nearest cent.</a:t>
            </a:r>
          </a:p>
          <a:p>
            <a:endParaRPr lang="en-US" dirty="0"/>
          </a:p>
          <a:p>
            <a:r>
              <a:rPr lang="en-US" dirty="0"/>
              <a:t>Payment over 3 years =1704.03*26*3= 132 914.34</a:t>
            </a:r>
          </a:p>
          <a:p>
            <a:r>
              <a:rPr lang="en-AU" dirty="0"/>
              <a:t>Principal deduction= 350000 – 262332.33 = 87667.67</a:t>
            </a:r>
          </a:p>
          <a:p>
            <a:r>
              <a:rPr lang="en-AU" dirty="0"/>
              <a:t>Total interest paid = </a:t>
            </a:r>
            <a:r>
              <a:rPr lang="en-US" dirty="0"/>
              <a:t>132 914.34</a:t>
            </a:r>
            <a:r>
              <a:rPr lang="en-AU" dirty="0"/>
              <a:t> –87667.67= 45 246.67</a:t>
            </a:r>
          </a:p>
        </p:txBody>
      </p:sp>
    </p:spTree>
    <p:extLst>
      <p:ext uri="{BB962C8B-B14F-4D97-AF65-F5344CB8AC3E}">
        <p14:creationId xmlns:p14="http://schemas.microsoft.com/office/powerpoint/2010/main" val="186837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FD5CB-6805-4516-B5C6-0E450585C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3743"/>
          </a:xfrm>
        </p:spPr>
        <p:txBody>
          <a:bodyPr/>
          <a:lstStyle/>
          <a:p>
            <a:r>
              <a:rPr lang="en-US" dirty="0"/>
              <a:t>2019 Exam 1 Q23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B492D2-3FDB-4320-8126-8BF3B440D1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843742"/>
                <a:ext cx="12192000" cy="506111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Joseph borrowed $</a:t>
                </a:r>
                <a:r>
                  <a:rPr lang="en-US" dirty="0">
                    <a:solidFill>
                      <a:srgbClr val="FF0000"/>
                    </a:solidFill>
                  </a:rPr>
                  <a:t>50 000 </a:t>
                </a:r>
                <a:r>
                  <a:rPr lang="en-US" dirty="0"/>
                  <a:t>to buy a new car.</a:t>
                </a:r>
              </a:p>
              <a:p>
                <a:r>
                  <a:rPr lang="en-US" dirty="0"/>
                  <a:t>Interest on this loan is charged at the rate of </a:t>
                </a:r>
                <a:r>
                  <a:rPr lang="en-US" dirty="0">
                    <a:solidFill>
                      <a:srgbClr val="FF0000"/>
                    </a:solidFill>
                  </a:rPr>
                  <a:t>7.5% per annum</a:t>
                </a:r>
                <a:r>
                  <a:rPr lang="en-US" dirty="0"/>
                  <a:t>, </a:t>
                </a:r>
                <a:r>
                  <a:rPr lang="en-US" dirty="0">
                    <a:solidFill>
                      <a:srgbClr val="FF0000"/>
                    </a:solidFill>
                  </a:rPr>
                  <a:t>compounding monthly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Joseph will fully repay this loan with </a:t>
                </a:r>
                <a:r>
                  <a:rPr lang="en-US" dirty="0">
                    <a:solidFill>
                      <a:srgbClr val="FF0000"/>
                    </a:solidFill>
                  </a:rPr>
                  <a:t>60</a:t>
                </a:r>
                <a:r>
                  <a:rPr lang="en-US" dirty="0"/>
                  <a:t> monthly repayments over five years.</a:t>
                </a:r>
              </a:p>
              <a:p>
                <a:r>
                  <a:rPr lang="en-US" dirty="0"/>
                  <a:t>Immediately after the 59th repayment is made, Joseph still owes $</a:t>
                </a:r>
                <a:r>
                  <a:rPr lang="en-US" dirty="0">
                    <a:solidFill>
                      <a:srgbClr val="FF0000"/>
                    </a:solidFill>
                  </a:rPr>
                  <a:t>995.49</a:t>
                </a:r>
              </a:p>
              <a:p>
                <a:r>
                  <a:rPr lang="en-US" dirty="0"/>
                  <a:t>The value of his final repayment, to the nearest cent, will be</a:t>
                </a:r>
              </a:p>
              <a:p>
                <a:r>
                  <a:rPr lang="en-US" dirty="0"/>
                  <a:t>A. $995.49</a:t>
                </a:r>
              </a:p>
              <a:p>
                <a:r>
                  <a:rPr lang="en-US" dirty="0"/>
                  <a:t>B. $998.36</a:t>
                </a:r>
              </a:p>
              <a:p>
                <a:r>
                  <a:rPr lang="en-US" dirty="0"/>
                  <a:t>C. $1001.71</a:t>
                </a:r>
              </a:p>
              <a:p>
                <a:r>
                  <a:rPr lang="en-US" dirty="0"/>
                  <a:t>D. $1001.90</a:t>
                </a:r>
              </a:p>
              <a:p>
                <a:r>
                  <a:rPr lang="en-US" dirty="0"/>
                  <a:t>E. $1070.15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𝑛𝑛𝑢𝑚</m:t>
                        </m:r>
                      </m:sub>
                    </m:sSub>
                  </m:oMath>
                </a14:m>
                <a:r>
                  <a:rPr lang="en-US" dirty="0"/>
                  <a:t>=7.5  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𝑚𝑜𝑛𝑡h</m:t>
                        </m:r>
                      </m:sub>
                    </m:sSub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7.5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= 0.625</a:t>
                </a:r>
              </a:p>
              <a:p>
                <a:r>
                  <a:rPr lang="en-US" dirty="0"/>
                  <a:t>Last month interest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/>
                  <a:t> X 995.49=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0.625</m:t>
                        </m:r>
                      </m:num>
                      <m:den>
                        <m:r>
                          <a:rPr lang="en-AU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/>
                  <a:t> X 995.49 =6.22</a:t>
                </a:r>
              </a:p>
              <a:p>
                <a:r>
                  <a:rPr lang="en-AU" dirty="0"/>
                  <a:t>Last payment = 6.22+995.49= 1001.71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B492D2-3FDB-4320-8126-8BF3B440D1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843742"/>
                <a:ext cx="12192000" cy="5061111"/>
              </a:xfrm>
              <a:blipFill>
                <a:blip r:embed="rId4"/>
                <a:stretch>
                  <a:fillRect l="-450" t="-216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BF510390-5ECE-4092-B8FA-4040905AAE5D}"/>
              </a:ext>
            </a:extLst>
          </p:cNvPr>
          <p:cNvSpPr/>
          <p:nvPr/>
        </p:nvSpPr>
        <p:spPr>
          <a:xfrm>
            <a:off x="0" y="3187553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03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FD5CB-6805-4516-B5C6-0E450585C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21234"/>
          </a:xfrm>
        </p:spPr>
        <p:txBody>
          <a:bodyPr/>
          <a:lstStyle/>
          <a:p>
            <a:r>
              <a:rPr lang="en-US" dirty="0"/>
              <a:t>2018 NHT Exam 2 Q9c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B492D2-3FDB-4320-8126-8BF3B440D1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40744"/>
                <a:ext cx="12192000" cy="553607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Andrew will also join Roslyn and Richard on the holiday.</a:t>
                </a:r>
              </a:p>
              <a:p>
                <a:r>
                  <a:rPr lang="en-US" dirty="0"/>
                  <a:t>Andrew borrowed $</a:t>
                </a:r>
                <a:r>
                  <a:rPr lang="en-US" dirty="0">
                    <a:solidFill>
                      <a:srgbClr val="FF0000"/>
                    </a:solidFill>
                  </a:rPr>
                  <a:t>10000</a:t>
                </a:r>
                <a:r>
                  <a:rPr lang="en-US" dirty="0"/>
                  <a:t> to pay for the holiday and for other expenses.</a:t>
                </a:r>
              </a:p>
              <a:p>
                <a:r>
                  <a:rPr lang="en-US" dirty="0"/>
                  <a:t>Interest on this loan will be charged at the rate of </a:t>
                </a:r>
                <a:r>
                  <a:rPr lang="en-US" dirty="0">
                    <a:solidFill>
                      <a:srgbClr val="FF0000"/>
                    </a:solidFill>
                  </a:rPr>
                  <a:t>12.9% per annum, compounding monthly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Immediately after the interest has been calculated and charged each month, Andrew will make a</a:t>
                </a:r>
              </a:p>
              <a:p>
                <a:r>
                  <a:rPr lang="en-US" dirty="0"/>
                  <a:t>repayment.</a:t>
                </a:r>
              </a:p>
              <a:p>
                <a:r>
                  <a:rPr lang="en-US" dirty="0"/>
                  <a:t>c. Andrew will fully repay the outstanding balance of $</a:t>
                </a:r>
                <a:r>
                  <a:rPr lang="en-US" dirty="0">
                    <a:solidFill>
                      <a:srgbClr val="FF0000"/>
                    </a:solidFill>
                  </a:rPr>
                  <a:t>3776.15</a:t>
                </a:r>
                <a:r>
                  <a:rPr lang="en-US" dirty="0"/>
                  <a:t> with a further </a:t>
                </a:r>
                <a:r>
                  <a:rPr lang="en-US" dirty="0">
                    <a:solidFill>
                      <a:srgbClr val="FF0000"/>
                    </a:solidFill>
                  </a:rPr>
                  <a:t>12 monthly </a:t>
                </a:r>
                <a:r>
                  <a:rPr lang="en-US" dirty="0"/>
                  <a:t>repayments.</a:t>
                </a:r>
              </a:p>
              <a:p>
                <a:r>
                  <a:rPr lang="en-US" dirty="0"/>
                  <a:t>The first 11 repayments will each be $</a:t>
                </a:r>
                <a:r>
                  <a:rPr lang="en-US" dirty="0">
                    <a:solidFill>
                      <a:srgbClr val="FF0000"/>
                    </a:solidFill>
                  </a:rPr>
                  <a:t>330</a:t>
                </a:r>
                <a:r>
                  <a:rPr lang="en-US" dirty="0"/>
                  <a:t>. The twelfth repayment will have a different value to ensure the loan is repaid exactly to the nearest cent.</a:t>
                </a:r>
              </a:p>
              <a:p>
                <a:r>
                  <a:rPr lang="en-US" dirty="0"/>
                  <a:t>What is the value of the twelfth repayment?</a:t>
                </a:r>
              </a:p>
              <a:p>
                <a:r>
                  <a:rPr lang="en-US" dirty="0"/>
                  <a:t>Round your answer to the nearest cent.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Prin=3776.15, r=12.9, n=12, t=11/12, </a:t>
                </a:r>
                <a:r>
                  <a:rPr lang="en-US" dirty="0" err="1">
                    <a:solidFill>
                      <a:srgbClr val="00B050"/>
                    </a:solidFill>
                  </a:rPr>
                  <a:t>payt</a:t>
                </a:r>
                <a:r>
                  <a:rPr lang="en-US" dirty="0">
                    <a:solidFill>
                      <a:srgbClr val="00B050"/>
                    </a:solidFill>
                  </a:rPr>
                  <a:t>=330, Future Value=?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Future Value = 415.93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𝑛𝑛𝑢𝑚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=12.9   </a:t>
                </a:r>
                <a:r>
                  <a:rPr lang="en-US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𝑚𝑜𝑛𝑡h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12.9</m:t>
                        </m:r>
                      </m:num>
                      <m:den>
                        <m:r>
                          <a:rPr lang="en-AU" i="0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= 1.075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Last month interest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AU" i="0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 X 415.93=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1.075</m:t>
                        </m:r>
                      </m:num>
                      <m:den>
                        <m:r>
                          <a:rPr lang="en-AU" i="0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 X 415.93 =4.47</a:t>
                </a:r>
              </a:p>
              <a:p>
                <a:r>
                  <a:rPr lang="en-AU" dirty="0">
                    <a:solidFill>
                      <a:srgbClr val="00B050"/>
                    </a:solidFill>
                  </a:rPr>
                  <a:t>Last payment = 4.47+415.93= 420.40</a:t>
                </a:r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AB492D2-3FDB-4320-8126-8BF3B440D1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40744"/>
                <a:ext cx="12192000" cy="5536070"/>
              </a:xfrm>
              <a:blipFill>
                <a:blip r:embed="rId4"/>
                <a:stretch>
                  <a:fillRect l="-550" t="-2313" b="-11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67801F1-07CB-48B8-AEFE-1B9EC6F801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3905" y="5147998"/>
            <a:ext cx="5109275" cy="140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32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FD5CB-6805-4516-B5C6-0E450585C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20" y="6014257"/>
            <a:ext cx="10515600" cy="843743"/>
          </a:xfrm>
        </p:spPr>
        <p:txBody>
          <a:bodyPr/>
          <a:lstStyle/>
          <a:p>
            <a:r>
              <a:rPr lang="en-US" dirty="0"/>
              <a:t>2018 Exam 2 Q6b2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492D2-3FDB-4320-8126-8BF3B440D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587385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Julie has retired from work and has received a superannuation payment of $</a:t>
            </a:r>
            <a:r>
              <a:rPr lang="en-US" dirty="0">
                <a:solidFill>
                  <a:srgbClr val="FF0000"/>
                </a:solidFill>
              </a:rPr>
              <a:t>492800.</a:t>
            </a:r>
          </a:p>
          <a:p>
            <a:r>
              <a:rPr lang="en-US" dirty="0"/>
              <a:t>She has two options for investing her money.</a:t>
            </a:r>
          </a:p>
          <a:p>
            <a:r>
              <a:rPr lang="en-US" dirty="0"/>
              <a:t>Option 2</a:t>
            </a:r>
          </a:p>
          <a:p>
            <a:r>
              <a:rPr lang="en-US" dirty="0"/>
              <a:t>Julie could invest the $</a:t>
            </a:r>
            <a:r>
              <a:rPr lang="en-US" dirty="0">
                <a:solidFill>
                  <a:srgbClr val="FF0000"/>
                </a:solidFill>
              </a:rPr>
              <a:t>492800</a:t>
            </a:r>
            <a:r>
              <a:rPr lang="en-US" dirty="0"/>
              <a:t> in an </a:t>
            </a:r>
            <a:r>
              <a:rPr lang="en-US" dirty="0">
                <a:solidFill>
                  <a:srgbClr val="FF0000"/>
                </a:solidFill>
              </a:rPr>
              <a:t>annuity</a:t>
            </a:r>
            <a:r>
              <a:rPr lang="en-US" dirty="0"/>
              <a:t>, instead of a perpetuity.</a:t>
            </a:r>
          </a:p>
          <a:p>
            <a:r>
              <a:rPr lang="en-US" dirty="0"/>
              <a:t>The annuity earns interest at the rate of </a:t>
            </a:r>
            <a:r>
              <a:rPr lang="en-US" dirty="0">
                <a:solidFill>
                  <a:srgbClr val="FF0000"/>
                </a:solidFill>
              </a:rPr>
              <a:t>4.32% per annum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compounding monthly</a:t>
            </a:r>
            <a:r>
              <a:rPr lang="en-US" dirty="0"/>
              <a:t>.</a:t>
            </a:r>
          </a:p>
          <a:p>
            <a:r>
              <a:rPr lang="en-US" dirty="0"/>
              <a:t>The balance of Julie’s annuity at the end of the first year of investment would be $</a:t>
            </a:r>
            <a:r>
              <a:rPr lang="en-US" dirty="0">
                <a:solidFill>
                  <a:srgbClr val="FF0000"/>
                </a:solidFill>
              </a:rPr>
              <a:t>480242.25</a:t>
            </a:r>
          </a:p>
          <a:p>
            <a:r>
              <a:rPr lang="en-US" dirty="0"/>
              <a:t>b. </a:t>
            </a:r>
            <a:r>
              <a:rPr lang="en-US" dirty="0" err="1"/>
              <a:t>i</a:t>
            </a:r>
            <a:r>
              <a:rPr lang="en-US" dirty="0"/>
              <a:t>. What monthly payment, in dollars, would Julie receive? </a:t>
            </a:r>
          </a:p>
          <a:p>
            <a:r>
              <a:rPr lang="en-US" dirty="0"/>
              <a:t>ii. How much interest would Julie’s annuity earn in the second year of investment?</a:t>
            </a:r>
          </a:p>
          <a:p>
            <a:r>
              <a:rPr lang="en-US" dirty="0"/>
              <a:t> Round your answer to the nearest cent.</a:t>
            </a:r>
          </a:p>
          <a:p>
            <a:r>
              <a:rPr lang="en-US" dirty="0" err="1">
                <a:solidFill>
                  <a:srgbClr val="00B050"/>
                </a:solidFill>
              </a:rPr>
              <a:t>Prin</a:t>
            </a:r>
            <a:r>
              <a:rPr lang="en-US" dirty="0">
                <a:solidFill>
                  <a:srgbClr val="00B050"/>
                </a:solidFill>
              </a:rPr>
              <a:t>=492800, r=4.32, n=12, t=1, </a:t>
            </a:r>
            <a:r>
              <a:rPr lang="en-US" dirty="0" err="1">
                <a:solidFill>
                  <a:srgbClr val="00B050"/>
                </a:solidFill>
              </a:rPr>
              <a:t>payt</a:t>
            </a:r>
            <a:r>
              <a:rPr lang="en-US" dirty="0">
                <a:solidFill>
                  <a:srgbClr val="00B050"/>
                </a:solidFill>
              </a:rPr>
              <a:t>=?, Future Value=480242.25</a:t>
            </a:r>
          </a:p>
          <a:p>
            <a:r>
              <a:rPr lang="en-US" dirty="0" err="1">
                <a:solidFill>
                  <a:srgbClr val="00B050"/>
                </a:solidFill>
              </a:rPr>
              <a:t>Payt</a:t>
            </a:r>
            <a:r>
              <a:rPr lang="en-US" dirty="0">
                <a:solidFill>
                  <a:srgbClr val="00B050"/>
                </a:solidFill>
              </a:rPr>
              <a:t>= 2800</a:t>
            </a:r>
          </a:p>
          <a:p>
            <a:r>
              <a:rPr lang="en-US" dirty="0" err="1">
                <a:solidFill>
                  <a:srgbClr val="00B050"/>
                </a:solidFill>
              </a:rPr>
              <a:t>Prin</a:t>
            </a:r>
            <a:r>
              <a:rPr lang="en-US" dirty="0">
                <a:solidFill>
                  <a:srgbClr val="00B050"/>
                </a:solidFill>
              </a:rPr>
              <a:t>=492800, r=4.32, n=12, t=2, </a:t>
            </a:r>
            <a:r>
              <a:rPr lang="en-US" dirty="0" err="1">
                <a:solidFill>
                  <a:srgbClr val="00B050"/>
                </a:solidFill>
              </a:rPr>
              <a:t>payt</a:t>
            </a:r>
            <a:r>
              <a:rPr lang="en-US" dirty="0">
                <a:solidFill>
                  <a:srgbClr val="00B050"/>
                </a:solidFill>
              </a:rPr>
              <a:t>=2800, Future Value=?</a:t>
            </a:r>
          </a:p>
          <a:p>
            <a:r>
              <a:rPr lang="en-US" dirty="0">
                <a:solidFill>
                  <a:srgbClr val="00B050"/>
                </a:solidFill>
              </a:rPr>
              <a:t>FV=467131</a:t>
            </a:r>
          </a:p>
          <a:p>
            <a:r>
              <a:rPr lang="en-US" dirty="0">
                <a:solidFill>
                  <a:srgbClr val="00B050"/>
                </a:solidFill>
              </a:rPr>
              <a:t>Payment over 1 year =2800*12= 33600</a:t>
            </a:r>
          </a:p>
          <a:p>
            <a:r>
              <a:rPr lang="en-AU" dirty="0">
                <a:solidFill>
                  <a:srgbClr val="00B050"/>
                </a:solidFill>
              </a:rPr>
              <a:t>Principal deduction= </a:t>
            </a:r>
            <a:r>
              <a:rPr lang="en-US" dirty="0">
                <a:solidFill>
                  <a:srgbClr val="00B050"/>
                </a:solidFill>
              </a:rPr>
              <a:t>480242.25</a:t>
            </a:r>
            <a:r>
              <a:rPr lang="en-AU" dirty="0">
                <a:solidFill>
                  <a:srgbClr val="00B050"/>
                </a:solidFill>
              </a:rPr>
              <a:t> – </a:t>
            </a:r>
            <a:r>
              <a:rPr lang="en-US" dirty="0">
                <a:solidFill>
                  <a:srgbClr val="00B050"/>
                </a:solidFill>
              </a:rPr>
              <a:t>467131</a:t>
            </a:r>
            <a:r>
              <a:rPr lang="en-AU" dirty="0">
                <a:solidFill>
                  <a:srgbClr val="00B050"/>
                </a:solidFill>
              </a:rPr>
              <a:t> = 13111.25</a:t>
            </a:r>
          </a:p>
          <a:p>
            <a:r>
              <a:rPr lang="en-AU" dirty="0">
                <a:solidFill>
                  <a:srgbClr val="00B050"/>
                </a:solidFill>
              </a:rPr>
              <a:t>Total interest paid = </a:t>
            </a:r>
            <a:r>
              <a:rPr lang="en-US" dirty="0">
                <a:solidFill>
                  <a:srgbClr val="00B050"/>
                </a:solidFill>
              </a:rPr>
              <a:t>33600</a:t>
            </a:r>
            <a:r>
              <a:rPr lang="en-AU" dirty="0">
                <a:solidFill>
                  <a:srgbClr val="00B050"/>
                </a:solidFill>
              </a:rPr>
              <a:t>–13111.25= 20488.75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CD7A32-72F2-47FF-887C-D1FA1DD37C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2725" y="5457742"/>
            <a:ext cx="5109275" cy="140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18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1002</Words>
  <Application>Microsoft Office PowerPoint</Application>
  <PresentationFormat>Widescreen</PresentationFormat>
  <Paragraphs>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Finance Solver</vt:lpstr>
      <vt:lpstr>2018 NHT Exam 2 Q9b</vt:lpstr>
      <vt:lpstr>2016 Exam 1 Q24</vt:lpstr>
      <vt:lpstr>2019 Exam 2 Q9a</vt:lpstr>
      <vt:lpstr>2019 Exam 2 Q9b</vt:lpstr>
      <vt:lpstr>2019 Exam 1 Q23</vt:lpstr>
      <vt:lpstr>2018 NHT Exam 2 Q9c</vt:lpstr>
      <vt:lpstr>2018 Exam 2 Q6b2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Solver</dc:title>
  <dc:creator>Lyn ZHANG</dc:creator>
  <cp:lastModifiedBy>Lyn ZHANG</cp:lastModifiedBy>
  <cp:revision>14</cp:revision>
  <dcterms:created xsi:type="dcterms:W3CDTF">2021-10-06T04:02:20Z</dcterms:created>
  <dcterms:modified xsi:type="dcterms:W3CDTF">2021-12-13T21:05:29Z</dcterms:modified>
</cp:coreProperties>
</file>