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8449-C446-4B52-93FA-AD799E988A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28E0B-1C40-4A4E-BB57-C84FF5097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597EB-27FE-4934-8E95-E443A15C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F655F-3CFD-43F3-9633-1D2805709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B3327-A298-403A-9367-BE526EE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097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5E843-AB81-4002-9C5D-14352767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C48175-254A-48A6-8E08-CA96CE430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3F531-456E-4249-ABD2-ED3D01FC8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CB23D-5C9D-48B1-866D-85E5054E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9CD8A-5367-4EF5-99A2-0E54FBDC6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205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6AB39A-DBD9-492A-8E2D-6D7EE9EE9B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2D88F-4345-4498-ABD0-27920805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982A0-2152-4002-B678-A0E2F8C5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ADE7F-8DAD-4394-B411-77674FAAD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D6EAD-B9DD-4C47-97E8-2DCEAFF6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43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9934E-46F6-4970-9CD6-B4A502B8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21354-EBB5-42DB-8551-10EC2D601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D21BB-8D5A-4E94-9A2F-E6C66C4ED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9AA68-E044-480F-AF44-A7E2CF4F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13C5C-FB6E-42DD-854D-DE44238F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46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6F3A3-E2AF-4EDD-A0BF-777207DCB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9EB408-BCBE-4573-9E35-D15303584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5C7C8-827F-485D-A1FD-848497F2E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0D48F-5A7B-4180-893B-F2DFCD48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7CAE6-4D5E-4FC8-9E91-5119CD4D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96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A234F-463C-4900-B68C-36143BD6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7723B-AE9C-4693-8767-4411E0C0D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4DC13-A615-4179-8182-3ADB4E12F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9B578-6CB7-4E68-97BF-0471D7AD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A8DBA-524E-403C-9A6E-B0CD83D62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A17E5-B28F-4498-B3C3-EE4791659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950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DE7A-221E-45CD-B290-C961BA24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F4EF7-2E0F-4637-95FF-036DA4EF4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BBC7F4-C293-43E2-A5AD-E63478FF7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460EAF-6A09-4F5F-9309-349C88A80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E3AD50-4DCD-4B5F-B76F-30C92A5EF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5D9850-F434-417A-B369-BBFC12A93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2263E-D167-48C6-98AD-A3BCB7C22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8B9D58-081F-45BC-9789-04E818ED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045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12B4-31FE-4365-947B-774EE80A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80DB30-5FC5-4375-897E-9B655C99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09D72-A1DA-4346-92C3-A7C960FD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FFCC6D-E7A8-4D39-80F9-C432897BD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840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46D391-88A2-44C7-BC36-5DA33D1B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6E49A-A7CD-49AB-9155-BF2C28F14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FB15D-C088-47AF-B766-704540DE9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445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3803-6824-454E-9C85-DDB1CC2B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1E3FA-61F2-4243-B3F9-C903B8E69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BBE05-3578-4F90-824D-CB9175E244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CEDCF-BF2B-4D1D-9D97-7F9C58ED2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8746B-9573-4801-9D1C-9397F117F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B31F7-CD3E-4B5B-B212-5FD617EF4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798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8453A-A594-4FD0-94DF-98D8C1BE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86B776-5561-4B25-9660-53341B6FD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D4253-B4B3-4FCC-9ED5-38C76003F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35FFC-21CB-4588-ACFC-98726DF97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47DD7-C6D0-4D51-9DE1-B2AA40D5A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ED23A-DB18-45A4-AD60-C3A31632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355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insmes.com/2018/08/how-channel-finance-can-facilitate-the-supply-chain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521B0-888B-4A72-A725-592373071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C16AD2-D1FC-4D71-93C5-6530D5B58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D00C6-B8B1-4A21-AC6C-9A8B8FE30D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2AE33-B971-4D6C-B317-D989697F9798}" type="datetimeFigureOut">
              <a:rPr lang="en-AU" smtClean="0"/>
              <a:t>14/12/2021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77810-5850-4C97-9287-C6B97AB56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FF69DC-8A82-4F48-BF1B-99F6AE62D0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7619-3AF8-42BB-A05C-6DE04CEC97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64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smes.com/2018/08/how-channel-finance-can-facilitate-the-supply-chain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smes.com/2018/08/how-channel-finance-can-facilitate-the-supply-chain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ACB4-2624-4A93-873A-F8E984E6D7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Finance Solver with changing condition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26EAF1-D2A3-4BE5-9137-42145CF41F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Mathematica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51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774-778D-462F-96F7-4AE92563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66251"/>
          </a:xfrm>
        </p:spPr>
        <p:txBody>
          <a:bodyPr/>
          <a:lstStyle/>
          <a:p>
            <a:r>
              <a:rPr lang="en-US" dirty="0"/>
              <a:t>2018 Exam 1 Q24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28B8-05A0-4C23-AC29-9E7009B7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6251"/>
            <a:ext cx="12192000" cy="549506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Mariska plans to retire from work </a:t>
            </a:r>
            <a:r>
              <a:rPr lang="en-US" dirty="0">
                <a:solidFill>
                  <a:srgbClr val="FF0000"/>
                </a:solidFill>
              </a:rPr>
              <a:t>10 </a:t>
            </a:r>
            <a:r>
              <a:rPr lang="en-US" dirty="0"/>
              <a:t>years from now.</a:t>
            </a:r>
          </a:p>
          <a:p>
            <a:r>
              <a:rPr lang="en-US" dirty="0"/>
              <a:t>Her retirement goal is to have a balance of $</a:t>
            </a:r>
            <a:r>
              <a:rPr lang="en-US" dirty="0">
                <a:solidFill>
                  <a:srgbClr val="FF0000"/>
                </a:solidFill>
              </a:rPr>
              <a:t>600 000</a:t>
            </a:r>
            <a:r>
              <a:rPr lang="en-US" dirty="0"/>
              <a:t> in an </a:t>
            </a:r>
            <a:r>
              <a:rPr lang="en-US" dirty="0">
                <a:solidFill>
                  <a:srgbClr val="FF0000"/>
                </a:solidFill>
              </a:rPr>
              <a:t>annuity investment </a:t>
            </a:r>
            <a:r>
              <a:rPr lang="en-US" dirty="0"/>
              <a:t>at that time.</a:t>
            </a:r>
          </a:p>
          <a:p>
            <a:r>
              <a:rPr lang="en-US" dirty="0"/>
              <a:t>The present value of this annuity investment is $</a:t>
            </a:r>
            <a:r>
              <a:rPr lang="en-US" dirty="0">
                <a:solidFill>
                  <a:srgbClr val="FF0000"/>
                </a:solidFill>
              </a:rPr>
              <a:t>265298.48</a:t>
            </a:r>
            <a:r>
              <a:rPr lang="en-US" dirty="0"/>
              <a:t>, on which she earns interest at the rate of </a:t>
            </a:r>
            <a:r>
              <a:rPr lang="en-US" dirty="0">
                <a:solidFill>
                  <a:srgbClr val="FF0000"/>
                </a:solidFill>
              </a:rPr>
              <a:t>3.24% per annum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compounding monthly</a:t>
            </a:r>
            <a:r>
              <a:rPr lang="en-US" dirty="0"/>
              <a:t>.</a:t>
            </a:r>
          </a:p>
          <a:p>
            <a:r>
              <a:rPr lang="en-US" dirty="0"/>
              <a:t>To make this investment grow faster, Mariska will add a $</a:t>
            </a:r>
            <a:r>
              <a:rPr lang="en-US" dirty="0">
                <a:solidFill>
                  <a:srgbClr val="FF0000"/>
                </a:solidFill>
              </a:rPr>
              <a:t>1000 payment </a:t>
            </a:r>
            <a:r>
              <a:rPr lang="en-US" dirty="0"/>
              <a:t>at the end of every month.</a:t>
            </a:r>
          </a:p>
          <a:p>
            <a:r>
              <a:rPr lang="en-US" dirty="0">
                <a:solidFill>
                  <a:srgbClr val="FF0000"/>
                </a:solidFill>
              </a:rPr>
              <a:t>Two</a:t>
            </a:r>
            <a:r>
              <a:rPr lang="en-US" dirty="0"/>
              <a:t> years from now, she expects the interest rate of this investment to fall to </a:t>
            </a:r>
            <a:r>
              <a:rPr lang="en-US" dirty="0">
                <a:solidFill>
                  <a:srgbClr val="FF0000"/>
                </a:solidFill>
              </a:rPr>
              <a:t>3.20% per annum</a:t>
            </a:r>
            <a:r>
              <a:rPr lang="en-US" dirty="0"/>
              <a:t>, compounding monthly. It is expected to remain at this rate until Mariska retires.</a:t>
            </a:r>
          </a:p>
          <a:p>
            <a:r>
              <a:rPr lang="en-US" dirty="0"/>
              <a:t>When the interest rate drops, she must increase her monthly payment if she is to reach her retirement goal.</a:t>
            </a:r>
          </a:p>
          <a:p>
            <a:r>
              <a:rPr lang="en-US" dirty="0"/>
              <a:t>The value of this new monthly payment will be closest to</a:t>
            </a:r>
          </a:p>
          <a:p>
            <a:r>
              <a:rPr lang="en-US" dirty="0"/>
              <a:t>A. $1234</a:t>
            </a:r>
          </a:p>
          <a:p>
            <a:r>
              <a:rPr lang="en-US" dirty="0"/>
              <a:t>B. $1250</a:t>
            </a:r>
          </a:p>
          <a:p>
            <a:r>
              <a:rPr lang="en-US" dirty="0"/>
              <a:t>C. $1649</a:t>
            </a:r>
          </a:p>
          <a:p>
            <a:r>
              <a:rPr lang="en-US" dirty="0"/>
              <a:t>D. $1839</a:t>
            </a:r>
          </a:p>
          <a:p>
            <a:r>
              <a:rPr lang="en-US" dirty="0"/>
              <a:t>E. $1854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B5D798-6D25-41F6-9FD8-AFDE140FDAFF}"/>
              </a:ext>
            </a:extLst>
          </p:cNvPr>
          <p:cNvSpPr txBox="1"/>
          <p:nvPr/>
        </p:nvSpPr>
        <p:spPr>
          <a:xfrm>
            <a:off x="2185261" y="4231037"/>
            <a:ext cx="967094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First 2 years: </a:t>
            </a:r>
            <a:r>
              <a:rPr lang="en-US" sz="2200" dirty="0" err="1"/>
              <a:t>Prin</a:t>
            </a:r>
            <a:r>
              <a:rPr lang="en-US" sz="2200" dirty="0"/>
              <a:t>=265298.48, r=3.24, n=12, t=2, </a:t>
            </a:r>
            <a:r>
              <a:rPr lang="en-US" sz="2200" dirty="0" err="1"/>
              <a:t>payt</a:t>
            </a:r>
            <a:r>
              <a:rPr lang="en-US" sz="2200" dirty="0"/>
              <a:t>=1000, Future Value</a:t>
            </a:r>
            <a:r>
              <a:rPr lang="en-US" sz="2200" dirty="0">
                <a:solidFill>
                  <a:srgbClr val="FF0000"/>
                </a:solidFill>
              </a:rPr>
              <a:t>=?</a:t>
            </a:r>
          </a:p>
          <a:p>
            <a:r>
              <a:rPr lang="en-US" sz="2200" dirty="0"/>
              <a:t>Future Value after 2 years = 307794</a:t>
            </a:r>
          </a:p>
          <a:p>
            <a:endParaRPr lang="en-US" sz="2200" dirty="0"/>
          </a:p>
          <a:p>
            <a:r>
              <a:rPr lang="en-US" sz="2200" dirty="0"/>
              <a:t>The rest 8 years: </a:t>
            </a:r>
            <a:r>
              <a:rPr lang="en-US" sz="2200" dirty="0" err="1"/>
              <a:t>Prin</a:t>
            </a:r>
            <a:r>
              <a:rPr lang="en-US" sz="2200" dirty="0"/>
              <a:t>= 307794 , r=3.20, n=12, t=8, </a:t>
            </a:r>
            <a:r>
              <a:rPr lang="en-US" sz="2200" dirty="0" err="1"/>
              <a:t>payt</a:t>
            </a:r>
            <a:r>
              <a:rPr lang="en-US" sz="2200" dirty="0"/>
              <a:t>=?, Future Value=600 000</a:t>
            </a:r>
          </a:p>
          <a:p>
            <a:r>
              <a:rPr lang="en-AU" sz="2200" dirty="0" err="1"/>
              <a:t>Payt</a:t>
            </a:r>
            <a:r>
              <a:rPr lang="en-AU" sz="2200" dirty="0"/>
              <a:t>= 1854.06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4AB8E3F-7164-43A9-8746-E78CD0E88344}"/>
              </a:ext>
            </a:extLst>
          </p:cNvPr>
          <p:cNvCxnSpPr>
            <a:cxnSpLocks/>
          </p:cNvCxnSpPr>
          <p:nvPr/>
        </p:nvCxnSpPr>
        <p:spPr>
          <a:xfrm flipH="1">
            <a:off x="5114442" y="4943959"/>
            <a:ext cx="480446" cy="418455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1FA7DDD1-AC7E-44FE-80E2-7EEBA8B239F3}"/>
              </a:ext>
            </a:extLst>
          </p:cNvPr>
          <p:cNvSpPr/>
          <p:nvPr/>
        </p:nvSpPr>
        <p:spPr>
          <a:xfrm>
            <a:off x="78219" y="5362414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9F1080-F932-4614-9C53-66EC924B43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2360" y="35913"/>
            <a:ext cx="5275899" cy="112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8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774-778D-462F-96F7-4AE92563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0753"/>
          </a:xfrm>
        </p:spPr>
        <p:txBody>
          <a:bodyPr/>
          <a:lstStyle/>
          <a:p>
            <a:r>
              <a:rPr lang="en-US" dirty="0"/>
              <a:t>2016 Exam 2 Q7b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28B8-05A0-4C23-AC29-9E7009B79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0753"/>
            <a:ext cx="12192000" cy="366626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Ken has borrowed $</a:t>
            </a:r>
            <a:r>
              <a:rPr lang="en-US" dirty="0">
                <a:solidFill>
                  <a:srgbClr val="FF0000"/>
                </a:solidFill>
              </a:rPr>
              <a:t>70000</a:t>
            </a:r>
            <a:r>
              <a:rPr lang="en-US" dirty="0"/>
              <a:t> to buy a </a:t>
            </a:r>
            <a:r>
              <a:rPr lang="en-US" dirty="0">
                <a:solidFill>
                  <a:srgbClr val="FF0000"/>
                </a:solidFill>
              </a:rPr>
              <a:t>new caravan</a:t>
            </a:r>
            <a:r>
              <a:rPr lang="en-US" dirty="0"/>
              <a:t>.</a:t>
            </a:r>
          </a:p>
          <a:p>
            <a:r>
              <a:rPr lang="en-US" dirty="0"/>
              <a:t>He will be charged interest at the rate of </a:t>
            </a:r>
            <a:r>
              <a:rPr lang="en-US" dirty="0">
                <a:solidFill>
                  <a:srgbClr val="FF0000"/>
                </a:solidFill>
              </a:rPr>
              <a:t>6.9% per annum, compounding monthly.</a:t>
            </a:r>
          </a:p>
          <a:p>
            <a:r>
              <a:rPr lang="en-US" dirty="0"/>
              <a:t>b. After </a:t>
            </a:r>
            <a:r>
              <a:rPr lang="en-US" dirty="0">
                <a:solidFill>
                  <a:srgbClr val="FF0000"/>
                </a:solidFill>
              </a:rPr>
              <a:t>three</a:t>
            </a:r>
            <a:r>
              <a:rPr lang="en-US" dirty="0"/>
              <a:t> years, Ken will make a lump sum payment of </a:t>
            </a:r>
            <a:r>
              <a:rPr lang="en-US" dirty="0">
                <a:solidFill>
                  <a:srgbClr val="FF0000"/>
                </a:solidFill>
              </a:rPr>
              <a:t>$L</a:t>
            </a:r>
            <a:r>
              <a:rPr lang="en-US" dirty="0"/>
              <a:t> in order to reduce the balance of his loan.</a:t>
            </a:r>
          </a:p>
          <a:p>
            <a:r>
              <a:rPr lang="en-US" dirty="0"/>
              <a:t>This lump sum payment will ensure that Ken’s loan is fully repaid in a </a:t>
            </a:r>
            <a:r>
              <a:rPr lang="en-US" dirty="0">
                <a:solidFill>
                  <a:srgbClr val="FF0000"/>
                </a:solidFill>
              </a:rPr>
              <a:t>further three </a:t>
            </a:r>
            <a:r>
              <a:rPr lang="en-US" dirty="0"/>
              <a:t>years.</a:t>
            </a:r>
          </a:p>
          <a:p>
            <a:r>
              <a:rPr lang="en-US" dirty="0"/>
              <a:t>Ken’s repayment amount remains at $</a:t>
            </a:r>
            <a:r>
              <a:rPr lang="en-US" dirty="0">
                <a:solidFill>
                  <a:srgbClr val="FF0000"/>
                </a:solidFill>
              </a:rPr>
              <a:t>800</a:t>
            </a:r>
            <a:r>
              <a:rPr lang="en-US" dirty="0"/>
              <a:t> per month and the interest rate remains at </a:t>
            </a:r>
            <a:r>
              <a:rPr lang="en-US" dirty="0">
                <a:solidFill>
                  <a:srgbClr val="FF0000"/>
                </a:solidFill>
              </a:rPr>
              <a:t>6.9% per annum</a:t>
            </a:r>
            <a:r>
              <a:rPr lang="en-US" dirty="0"/>
              <a:t>, compounding monthly.</a:t>
            </a:r>
          </a:p>
          <a:p>
            <a:r>
              <a:rPr lang="en-US" dirty="0"/>
              <a:t>What is the value of Ken’s lump sum payment, </a:t>
            </a:r>
            <a:r>
              <a:rPr lang="en-US" dirty="0">
                <a:solidFill>
                  <a:srgbClr val="FF0000"/>
                </a:solidFill>
              </a:rPr>
              <a:t>$L</a:t>
            </a:r>
            <a:r>
              <a:rPr lang="en-US" dirty="0"/>
              <a:t>?</a:t>
            </a:r>
          </a:p>
          <a:p>
            <a:r>
              <a:rPr lang="en-US" dirty="0"/>
              <a:t>Round your answer to the nearest dollar.</a:t>
            </a:r>
            <a:endParaRPr lang="en-A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05CD6B-CC23-4602-88BE-E7772E1BD6D2}"/>
              </a:ext>
            </a:extLst>
          </p:cNvPr>
          <p:cNvSpPr txBox="1"/>
          <p:nvPr/>
        </p:nvSpPr>
        <p:spPr>
          <a:xfrm>
            <a:off x="1425844" y="4417017"/>
            <a:ext cx="967094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First 3 years: </a:t>
            </a:r>
            <a:r>
              <a:rPr lang="en-US" sz="2200" dirty="0" err="1"/>
              <a:t>Prin</a:t>
            </a:r>
            <a:r>
              <a:rPr lang="en-US" sz="2200" dirty="0"/>
              <a:t>=70000, r=6.9, n=12, t=3, </a:t>
            </a:r>
            <a:r>
              <a:rPr lang="en-US" sz="2200" dirty="0" err="1"/>
              <a:t>payt</a:t>
            </a:r>
            <a:r>
              <a:rPr lang="en-US" sz="2200" dirty="0"/>
              <a:t>=800, Future Value</a:t>
            </a:r>
            <a:r>
              <a:rPr lang="en-US" sz="2200" dirty="0">
                <a:solidFill>
                  <a:srgbClr val="FF0000"/>
                </a:solidFill>
              </a:rPr>
              <a:t>=?</a:t>
            </a:r>
          </a:p>
          <a:p>
            <a:r>
              <a:rPr lang="en-US" sz="2200" dirty="0"/>
              <a:t>Future Value after 3 years = 54151.6</a:t>
            </a:r>
          </a:p>
          <a:p>
            <a:r>
              <a:rPr lang="en-US" sz="2200" dirty="0"/>
              <a:t>The rest 3 years: </a:t>
            </a:r>
            <a:r>
              <a:rPr lang="en-US" sz="2200" dirty="0" err="1"/>
              <a:t>Prin</a:t>
            </a:r>
            <a:r>
              <a:rPr lang="en-US" sz="2200" dirty="0"/>
              <a:t>= ? , r=6.9, n=12, t=3, </a:t>
            </a:r>
            <a:r>
              <a:rPr lang="en-US" sz="2200" dirty="0" err="1"/>
              <a:t>payt</a:t>
            </a:r>
            <a:r>
              <a:rPr lang="en-US" sz="2200" dirty="0"/>
              <a:t>=800, Future Value= 0</a:t>
            </a:r>
          </a:p>
          <a:p>
            <a:r>
              <a:rPr lang="en-AU" sz="2200" dirty="0" err="1"/>
              <a:t>Prin</a:t>
            </a:r>
            <a:r>
              <a:rPr lang="en-AU" sz="2200" dirty="0"/>
              <a:t>= 25947.6</a:t>
            </a:r>
          </a:p>
          <a:p>
            <a:r>
              <a:rPr lang="en-AU" sz="2200" dirty="0"/>
              <a:t>$L= Lump sum payment= 54151.6 – 25947.6 = $28204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97EE67-B6ED-4954-90CC-DED944975C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5543" y="2685142"/>
            <a:ext cx="4775199" cy="151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443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Finance Solver with changing condition</vt:lpstr>
      <vt:lpstr>2018 Exam 1 Q24</vt:lpstr>
      <vt:lpstr>2016 Exam 2 Q7b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Solver with changing condition</dc:title>
  <dc:creator>Lyn ZHANG</dc:creator>
  <cp:lastModifiedBy>Lyn ZHANG</cp:lastModifiedBy>
  <cp:revision>12</cp:revision>
  <dcterms:created xsi:type="dcterms:W3CDTF">2021-10-06T05:38:36Z</dcterms:created>
  <dcterms:modified xsi:type="dcterms:W3CDTF">2021-12-13T21:22:09Z</dcterms:modified>
</cp:coreProperties>
</file>