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1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77ED-7EA0-4852-95C6-9FF3ACB686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7E642CF-0278-45DC-AC54-F46599762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B2C869D-E0F2-4424-A062-2B2B59F4C9E7}"/>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5" name="Footer Placeholder 4">
            <a:extLst>
              <a:ext uri="{FF2B5EF4-FFF2-40B4-BE49-F238E27FC236}">
                <a16:creationId xmlns:a16="http://schemas.microsoft.com/office/drawing/2014/main" id="{DE104300-DEBC-4B24-A007-C1996923DB5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A8C47F9-EB5B-4F8A-BC37-3CCA8A5E6EE9}"/>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332396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B06B-CC2F-4809-909C-DA440A6EDA0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7728CB-174E-435B-8F77-922EB6FE3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4F80052-48AF-443E-85B7-61DDEAE2FD3B}"/>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5" name="Footer Placeholder 4">
            <a:extLst>
              <a:ext uri="{FF2B5EF4-FFF2-40B4-BE49-F238E27FC236}">
                <a16:creationId xmlns:a16="http://schemas.microsoft.com/office/drawing/2014/main" id="{6318D45A-0BC4-4221-8703-E5553C0ECD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909FB21-191B-4EC6-8E3A-C4D8D78702F8}"/>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253213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F9B89-B510-48BC-84BC-39CF56E5AB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5EB91BE-2B73-4044-96AB-F1AAE4689E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E1CE94-D7B0-4D08-AE20-1BEA95F7669A}"/>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5" name="Footer Placeholder 4">
            <a:extLst>
              <a:ext uri="{FF2B5EF4-FFF2-40B4-BE49-F238E27FC236}">
                <a16:creationId xmlns:a16="http://schemas.microsoft.com/office/drawing/2014/main" id="{97ED93B1-BE35-405F-9F5A-7F54A5E226E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16B25C-94A2-44DD-98BD-92AB84353EE5}"/>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388776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019F-6B27-44BE-BE99-5777021F4E0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F345512-6888-4419-9D93-92FF90A21B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A9EEAC-C585-48F1-A6E2-DD449CB0C3CC}"/>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5" name="Footer Placeholder 4">
            <a:extLst>
              <a:ext uri="{FF2B5EF4-FFF2-40B4-BE49-F238E27FC236}">
                <a16:creationId xmlns:a16="http://schemas.microsoft.com/office/drawing/2014/main" id="{5AA759E7-9288-49F9-A62C-97446C8132F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CB4E851-17A7-49A1-938B-3601B6A6AE8D}"/>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215605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1AD-E638-478D-AFE9-71C1692286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7611330-1AB9-45C6-BDDF-D8C5830A8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E9103-B783-4203-A645-52F2B438B669}"/>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5" name="Footer Placeholder 4">
            <a:extLst>
              <a:ext uri="{FF2B5EF4-FFF2-40B4-BE49-F238E27FC236}">
                <a16:creationId xmlns:a16="http://schemas.microsoft.com/office/drawing/2014/main" id="{A413744F-45A3-463C-970F-22A001AC0FD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A87C4F-E29D-42B3-96B4-787A8F004824}"/>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147449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20EB-F485-43F5-87CF-D175641E05E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A117424-CB6B-415B-965B-DE252AE460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6F27E97-8C4F-47E1-B914-17ACF2626D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0DFAFC8-DDB8-4217-AD01-9E287C7EF79F}"/>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6" name="Footer Placeholder 5">
            <a:extLst>
              <a:ext uri="{FF2B5EF4-FFF2-40B4-BE49-F238E27FC236}">
                <a16:creationId xmlns:a16="http://schemas.microsoft.com/office/drawing/2014/main" id="{AA441D4F-D64D-4B16-B100-03755AA0D9D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5BF4FF5-45B8-4175-8BC1-F24FDD81DFFB}"/>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392035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A126-9711-4B0B-B322-9D612BC0C87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1AA9B4E-F094-4D8D-A9DF-898A30620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518832-9AC7-4774-BA58-05B72386D7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4DCAA7B-8085-4191-8CA4-23DCBEB51F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50C545-9AEF-41A9-8E75-63334B4AC7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A704534-5131-4935-929F-F3FBA432B488}"/>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8" name="Footer Placeholder 7">
            <a:extLst>
              <a:ext uri="{FF2B5EF4-FFF2-40B4-BE49-F238E27FC236}">
                <a16:creationId xmlns:a16="http://schemas.microsoft.com/office/drawing/2014/main" id="{21FA286E-CED2-4EB7-9A94-EFCB2A6879D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F04E4C0-B827-4176-84DA-DDD7129F8ED1}"/>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262420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387C-4C9E-49BD-B5D5-527B0F2721D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309C8D7-DDB8-4BBF-AF59-2AE4933029A9}"/>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4" name="Footer Placeholder 3">
            <a:extLst>
              <a:ext uri="{FF2B5EF4-FFF2-40B4-BE49-F238E27FC236}">
                <a16:creationId xmlns:a16="http://schemas.microsoft.com/office/drawing/2014/main" id="{BBB9598F-AAE6-4331-81BA-2F3557E80D0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35ACEE0-87B3-4FE9-82FD-32A2C2719AE1}"/>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134969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A52C3-A98A-4589-8A91-D6F64B6A48AA}"/>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3" name="Footer Placeholder 2">
            <a:extLst>
              <a:ext uri="{FF2B5EF4-FFF2-40B4-BE49-F238E27FC236}">
                <a16:creationId xmlns:a16="http://schemas.microsoft.com/office/drawing/2014/main" id="{39761910-49C7-451E-8AB4-11786FD5BF0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27B66CC-158C-485C-97C5-9F1F316DD508}"/>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2210750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6048-DAEF-4F1A-9D53-46AA55BFD2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53C7A51-89D7-45AC-B709-80284FFE16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8975AC7-DBCA-4578-98A1-FB853B556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010F6-7408-40BA-B034-BA30C332F475}"/>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6" name="Footer Placeholder 5">
            <a:extLst>
              <a:ext uri="{FF2B5EF4-FFF2-40B4-BE49-F238E27FC236}">
                <a16:creationId xmlns:a16="http://schemas.microsoft.com/office/drawing/2014/main" id="{50A8112D-E5D2-4231-9408-DA992A6E396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07ECBB8-E807-4DDD-87E6-E90DA3B3855E}"/>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325161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7453-ECEF-46AF-92FD-3FCE40344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E49A96E-FEE7-4052-BA6E-03ED3052C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2E31B74-A848-4CD3-A70F-C9B6E10983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C9D88-339A-40F6-BDE1-9D225D70662F}"/>
              </a:ext>
            </a:extLst>
          </p:cNvPr>
          <p:cNvSpPr>
            <a:spLocks noGrp="1"/>
          </p:cNvSpPr>
          <p:nvPr>
            <p:ph type="dt" sz="half" idx="10"/>
          </p:nvPr>
        </p:nvSpPr>
        <p:spPr/>
        <p:txBody>
          <a:bodyPr/>
          <a:lstStyle/>
          <a:p>
            <a:fld id="{69C77B82-43ED-4742-B4C0-6F11DF8368B4}" type="datetimeFigureOut">
              <a:rPr lang="en-AU" smtClean="0"/>
              <a:t>15/12/2021</a:t>
            </a:fld>
            <a:endParaRPr lang="en-AU"/>
          </a:p>
        </p:txBody>
      </p:sp>
      <p:sp>
        <p:nvSpPr>
          <p:cNvPr id="6" name="Footer Placeholder 5">
            <a:extLst>
              <a:ext uri="{FF2B5EF4-FFF2-40B4-BE49-F238E27FC236}">
                <a16:creationId xmlns:a16="http://schemas.microsoft.com/office/drawing/2014/main" id="{B253717F-B251-4D1C-BEDA-2A3CD3B0273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F04040B-FCFC-44AE-84C2-1BE2F2980008}"/>
              </a:ext>
            </a:extLst>
          </p:cNvPr>
          <p:cNvSpPr>
            <a:spLocks noGrp="1"/>
          </p:cNvSpPr>
          <p:nvPr>
            <p:ph type="sldNum" sz="quarter" idx="12"/>
          </p:nvPr>
        </p:nvSpPr>
        <p:spPr/>
        <p:txBody>
          <a:bodyPr/>
          <a:lstStyle/>
          <a:p>
            <a:fld id="{B847CDAC-969B-4E09-8C52-473CED3DE37E}" type="slidenum">
              <a:rPr lang="en-AU" smtClean="0"/>
              <a:t>‹#›</a:t>
            </a:fld>
            <a:endParaRPr lang="en-AU"/>
          </a:p>
        </p:txBody>
      </p:sp>
    </p:spTree>
    <p:extLst>
      <p:ext uri="{BB962C8B-B14F-4D97-AF65-F5344CB8AC3E}">
        <p14:creationId xmlns:p14="http://schemas.microsoft.com/office/powerpoint/2010/main" val="367846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prophotostock.deviantart.com/art/Binary-Technology-and-Business-424997705"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extLst>
              <a:ext uri="{837473B0-CC2E-450A-ABE3-18F120FF3D39}">
                <a1611:picAttrSrcUrl xmlns:a1611="http://schemas.microsoft.com/office/drawing/2016/11/main" r:i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30F583-A711-4BF2-8EE3-5FA99EDF1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51A0C98-CE60-42D0-A655-B9A0B3F6FE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023D76-0C01-4433-829F-178223AC9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77B82-43ED-4742-B4C0-6F11DF8368B4}" type="datetimeFigureOut">
              <a:rPr lang="en-AU" smtClean="0"/>
              <a:t>15/12/2021</a:t>
            </a:fld>
            <a:endParaRPr lang="en-AU"/>
          </a:p>
        </p:txBody>
      </p:sp>
      <p:sp>
        <p:nvSpPr>
          <p:cNvPr id="5" name="Footer Placeholder 4">
            <a:extLst>
              <a:ext uri="{FF2B5EF4-FFF2-40B4-BE49-F238E27FC236}">
                <a16:creationId xmlns:a16="http://schemas.microsoft.com/office/drawing/2014/main" id="{38920F9C-7044-4B09-BF79-94550E3DA5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EE0DCD9-D630-46C1-B592-3EA239DE0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7CDAC-969B-4E09-8C52-473CED3DE37E}" type="slidenum">
              <a:rPr lang="en-AU" smtClean="0"/>
              <a:t>‹#›</a:t>
            </a:fld>
            <a:endParaRPr lang="en-AU"/>
          </a:p>
        </p:txBody>
      </p:sp>
    </p:spTree>
    <p:extLst>
      <p:ext uri="{BB962C8B-B14F-4D97-AF65-F5344CB8AC3E}">
        <p14:creationId xmlns:p14="http://schemas.microsoft.com/office/powerpoint/2010/main" val="108701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rophotostock.deviantart.com/art/Binary-Technology-and-Business-42499770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8FF0-5C1C-4DB8-A7A7-C1D3D777D433}"/>
              </a:ext>
            </a:extLst>
          </p:cNvPr>
          <p:cNvSpPr>
            <a:spLocks noGrp="1"/>
          </p:cNvSpPr>
          <p:nvPr>
            <p:ph type="ctrTitle"/>
          </p:nvPr>
        </p:nvSpPr>
        <p:spPr>
          <a:xfrm>
            <a:off x="2934345" y="2362228"/>
            <a:ext cx="9144000" cy="2387600"/>
          </a:xfrm>
        </p:spPr>
        <p:txBody>
          <a:bodyPr>
            <a:normAutofit fontScale="90000"/>
          </a:bodyPr>
          <a:lstStyle/>
          <a:p>
            <a:r>
              <a:rPr lang="en-AU" dirty="0"/>
              <a:t>Binary permutation communication and dominance matrices</a:t>
            </a:r>
          </a:p>
        </p:txBody>
      </p:sp>
      <p:sp>
        <p:nvSpPr>
          <p:cNvPr id="3" name="Subtitle 2">
            <a:extLst>
              <a:ext uri="{FF2B5EF4-FFF2-40B4-BE49-F238E27FC236}">
                <a16:creationId xmlns:a16="http://schemas.microsoft.com/office/drawing/2014/main" id="{40DA1598-E95D-4795-BE44-E158DF404645}"/>
              </a:ext>
            </a:extLst>
          </p:cNvPr>
          <p:cNvSpPr>
            <a:spLocks noGrp="1"/>
          </p:cNvSpPr>
          <p:nvPr>
            <p:ph type="subTitle" idx="1"/>
          </p:nvPr>
        </p:nvSpPr>
        <p:spPr>
          <a:xfrm>
            <a:off x="1524000" y="5295632"/>
            <a:ext cx="9144000" cy="1655762"/>
          </a:xfrm>
        </p:spPr>
        <p:txBody>
          <a:bodyPr/>
          <a:lstStyle/>
          <a:p>
            <a:r>
              <a:rPr lang="en-US" dirty="0"/>
              <a:t>Past Exam Paper</a:t>
            </a:r>
            <a:endParaRPr lang="en-AU" dirty="0"/>
          </a:p>
        </p:txBody>
      </p:sp>
    </p:spTree>
    <p:extLst>
      <p:ext uri="{BB962C8B-B14F-4D97-AF65-F5344CB8AC3E}">
        <p14:creationId xmlns:p14="http://schemas.microsoft.com/office/powerpoint/2010/main" val="8663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6A30-27B9-4DF3-8356-3CE2B2E8C900}"/>
              </a:ext>
            </a:extLst>
          </p:cNvPr>
          <p:cNvSpPr>
            <a:spLocks noGrp="1"/>
          </p:cNvSpPr>
          <p:nvPr>
            <p:ph type="title"/>
          </p:nvPr>
        </p:nvSpPr>
        <p:spPr>
          <a:xfrm>
            <a:off x="109779" y="6107247"/>
            <a:ext cx="10515600" cy="750753"/>
          </a:xfrm>
        </p:spPr>
        <p:txBody>
          <a:bodyPr/>
          <a:lstStyle/>
          <a:p>
            <a:r>
              <a:rPr lang="en-US" dirty="0"/>
              <a:t>2019 Exam 2 Q2d</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4B113A-F3E1-4123-8E70-E6C941B4C6E5}"/>
                  </a:ext>
                </a:extLst>
              </p:cNvPr>
              <p:cNvSpPr>
                <a:spLocks noGrp="1"/>
              </p:cNvSpPr>
              <p:nvPr>
                <p:ph idx="1"/>
              </p:nvPr>
            </p:nvSpPr>
            <p:spPr>
              <a:xfrm>
                <a:off x="0" y="182803"/>
                <a:ext cx="12192000" cy="6047516"/>
              </a:xfrm>
            </p:spPr>
            <p:txBody>
              <a:bodyPr>
                <a:normAutofit fontScale="55000" lnSpcReduction="20000"/>
              </a:bodyPr>
              <a:lstStyle/>
              <a:p>
                <a:pPr>
                  <a:lnSpc>
                    <a:spcPct val="120000"/>
                  </a:lnSpc>
                  <a:spcBef>
                    <a:spcPts val="200"/>
                  </a:spcBef>
                </a:pPr>
                <a:r>
                  <a:rPr lang="en-US" dirty="0"/>
                  <a:t>The theme park has four locations, Air World (A), Food World (F), Ground World (G) and Water World (W). The number of visitors at each of the four locations is counted every hour.</a:t>
                </a:r>
              </a:p>
              <a:p>
                <a:pPr>
                  <a:lnSpc>
                    <a:spcPct val="120000"/>
                  </a:lnSpc>
                  <a:spcBef>
                    <a:spcPts val="200"/>
                  </a:spcBef>
                </a:pPr>
                <a:r>
                  <a:rPr lang="en-US" dirty="0"/>
                  <a:t>By 10 am on Saturday the park had reached its capacity of 2000 visitors and could take no more visitors. The park stayed at capacity until the end of the day.</a:t>
                </a:r>
              </a:p>
              <a:p>
                <a:pPr>
                  <a:lnSpc>
                    <a:spcPct val="120000"/>
                  </a:lnSpc>
                  <a:spcBef>
                    <a:spcPts val="200"/>
                  </a:spcBef>
                </a:pPr>
                <a:r>
                  <a:rPr lang="en-US" dirty="0"/>
                  <a:t>The state matrix, </a:t>
                </a:r>
                <a14:m>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𝑆</m:t>
                        </m:r>
                      </m:e>
                      <m:sub>
                        <m:r>
                          <a:rPr lang="en-US" i="0" dirty="0" smtClean="0">
                            <a:solidFill>
                              <a:schemeClr val="tx1"/>
                            </a:solidFill>
                            <a:latin typeface="Cambria Math" panose="02040503050406030204" pitchFamily="18" charset="0"/>
                          </a:rPr>
                          <m:t>0</m:t>
                        </m:r>
                      </m:sub>
                    </m:sSub>
                  </m:oMath>
                </a14:m>
                <a:r>
                  <a:rPr lang="en-US" dirty="0"/>
                  <a:t>, below, shows the number of visitors at each location at 10 am on Saturday.</a:t>
                </a:r>
              </a:p>
              <a:p>
                <a:pPr>
                  <a:lnSpc>
                    <a:spcPct val="120000"/>
                  </a:lnSpc>
                  <a:spcBef>
                    <a:spcPts val="200"/>
                  </a:spcBef>
                </a:pPr>
                <a14:m>
                  <m:oMath xmlns:m="http://schemas.openxmlformats.org/officeDocument/2006/math">
                    <m:sSub>
                      <m:sSubPr>
                        <m:ctrlPr>
                          <a:rPr lang="en-US" i="1" dirty="0" smtClean="0">
                            <a:solidFill>
                              <a:schemeClr val="tx1"/>
                            </a:solidFill>
                            <a:latin typeface="Cambria Math" panose="02040503050406030204" pitchFamily="18" charset="0"/>
                          </a:rPr>
                        </m:ctrlPr>
                      </m:sSubPr>
                      <m:e>
                        <m:r>
                          <a:rPr lang="en-US" b="0" i="1" dirty="0" smtClean="0">
                            <a:solidFill>
                              <a:schemeClr val="tx1"/>
                            </a:solidFill>
                            <a:latin typeface="Cambria Math" panose="02040503050406030204" pitchFamily="18" charset="0"/>
                          </a:rPr>
                          <m:t>𝑆</m:t>
                        </m:r>
                      </m:e>
                      <m:sub>
                        <m:r>
                          <a:rPr lang="en-US" i="0" dirty="0" smtClean="0">
                            <a:solidFill>
                              <a:schemeClr val="tx1"/>
                            </a:solidFill>
                            <a:latin typeface="Cambria Math" panose="02040503050406030204" pitchFamily="18" charset="0"/>
                          </a:rPr>
                          <m:t>0</m:t>
                        </m:r>
                      </m:sub>
                    </m:sSub>
                    <m:r>
                      <a:rPr lang="en-US" i="0" dirty="0" smtClean="0">
                        <a:solidFill>
                          <a:schemeClr val="tx1"/>
                        </a:solidFill>
                        <a:latin typeface="Cambria Math" panose="02040503050406030204" pitchFamily="18" charset="0"/>
                      </a:rPr>
                      <m:t>=</m:t>
                    </m:r>
                    <m:d>
                      <m:dPr>
                        <m:begChr m:val="["/>
                        <m:endChr m:val="]"/>
                        <m:ctrlPr>
                          <a:rPr lang="en-US" i="1" dirty="0" smtClean="0">
                            <a:solidFill>
                              <a:schemeClr val="tx1"/>
                            </a:solidFill>
                            <a:latin typeface="Cambria Math" panose="02040503050406030204" pitchFamily="18" charset="0"/>
                          </a:rPr>
                        </m:ctrlPr>
                      </m:dPr>
                      <m:e>
                        <m:m>
                          <m:mPr>
                            <m:plcHide m:val="on"/>
                            <m:mcs>
                              <m:mc>
                                <m:mcPr>
                                  <m:count m:val="1"/>
                                  <m:mcJc m:val="center"/>
                                </m:mcPr>
                              </m:mc>
                            </m:mcs>
                            <m:ctrlPr>
                              <a:rPr lang="en-US" i="1" dirty="0" smtClean="0">
                                <a:solidFill>
                                  <a:schemeClr val="tx1"/>
                                </a:solidFill>
                                <a:latin typeface="Cambria Math" panose="02040503050406030204" pitchFamily="18" charset="0"/>
                              </a:rPr>
                            </m:ctrlPr>
                          </m:mPr>
                          <m:mr>
                            <m:e>
                              <m:r>
                                <a:rPr lang="en-US" i="0" dirty="0" smtClean="0">
                                  <a:solidFill>
                                    <a:schemeClr val="tx1"/>
                                  </a:solidFill>
                                  <a:latin typeface="Cambria Math" panose="02040503050406030204" pitchFamily="18" charset="0"/>
                                </a:rPr>
                                <m:t>600</m:t>
                              </m:r>
                            </m:e>
                          </m:mr>
                          <m:mr>
                            <m:e>
                              <m:r>
                                <a:rPr lang="en-US" i="0" dirty="0" smtClean="0">
                                  <a:solidFill>
                                    <a:schemeClr val="tx1"/>
                                  </a:solidFill>
                                  <a:latin typeface="Cambria Math" panose="02040503050406030204" pitchFamily="18" charset="0"/>
                                </a:rPr>
                                <m:t>600</m:t>
                              </m:r>
                            </m:e>
                          </m:mr>
                          <m:mr>
                            <m:e>
                              <m:r>
                                <a:rPr lang="en-US" i="0" dirty="0" smtClean="0">
                                  <a:solidFill>
                                    <a:schemeClr val="tx1"/>
                                  </a:solidFill>
                                  <a:latin typeface="Cambria Math" panose="02040503050406030204" pitchFamily="18" charset="0"/>
                                </a:rPr>
                                <m:t>400</m:t>
                              </m:r>
                            </m:e>
                          </m:mr>
                          <m:mr>
                            <m:e>
                              <m:r>
                                <a:rPr lang="en-US" i="0" dirty="0" smtClean="0">
                                  <a:solidFill>
                                    <a:schemeClr val="tx1"/>
                                  </a:solidFill>
                                  <a:latin typeface="Cambria Math" panose="02040503050406030204" pitchFamily="18" charset="0"/>
                                </a:rPr>
                                <m:t>400</m:t>
                              </m:r>
                            </m:e>
                          </m:mr>
                        </m:m>
                      </m:e>
                    </m:d>
                  </m:oMath>
                </a14:m>
                <a:r>
                  <a:rPr lang="en-US" dirty="0"/>
                  <a:t> </a:t>
                </a:r>
                <a14:m>
                  <m:oMath xmlns:m="http://schemas.openxmlformats.org/officeDocument/2006/math">
                    <m:m>
                      <m:mPr>
                        <m:plcHide m:val="on"/>
                        <m:mcs>
                          <m:mc>
                            <m:mcPr>
                              <m:count m:val="1"/>
                              <m:mcJc m:val="center"/>
                            </m:mcPr>
                          </m:mc>
                        </m:mcs>
                        <m:ctrlPr>
                          <a:rPr lang="en-US" i="1" dirty="0">
                            <a:latin typeface="Cambria Math" panose="02040503050406030204" pitchFamily="18" charset="0"/>
                          </a:rPr>
                        </m:ctrlPr>
                      </m:mPr>
                      <m:mr>
                        <m:e>
                          <m:r>
                            <m:rPr>
                              <m:sty m:val="p"/>
                            </m:rPr>
                            <a:rPr lang="en-US" b="0" i="0" dirty="0" smtClean="0">
                              <a:latin typeface="Cambria Math" panose="02040503050406030204" pitchFamily="18" charset="0"/>
                            </a:rPr>
                            <m:t>A</m:t>
                          </m:r>
                        </m:e>
                      </m:mr>
                      <m:mr>
                        <m:e>
                          <m:r>
                            <m:rPr>
                              <m:sty m:val="p"/>
                            </m:rPr>
                            <a:rPr lang="en-US" b="0" i="0" dirty="0" smtClean="0">
                              <a:latin typeface="Cambria Math" panose="02040503050406030204" pitchFamily="18" charset="0"/>
                            </a:rPr>
                            <m:t>F</m:t>
                          </m:r>
                        </m:e>
                      </m:mr>
                      <m:mr>
                        <m:e>
                          <m:r>
                            <m:rPr>
                              <m:sty m:val="p"/>
                            </m:rPr>
                            <a:rPr lang="en-US" b="0" i="0" dirty="0" smtClean="0">
                              <a:latin typeface="Cambria Math" panose="02040503050406030204" pitchFamily="18" charset="0"/>
                            </a:rPr>
                            <m:t>G</m:t>
                          </m:r>
                        </m:e>
                      </m:mr>
                      <m:mr>
                        <m:e>
                          <m:r>
                            <m:rPr>
                              <m:sty m:val="p"/>
                            </m:rPr>
                            <a:rPr lang="en-US" b="0" i="0" dirty="0" smtClean="0">
                              <a:latin typeface="Cambria Math" panose="02040503050406030204" pitchFamily="18" charset="0"/>
                            </a:rPr>
                            <m:t>W</m:t>
                          </m:r>
                        </m:e>
                      </m:mr>
                    </m:m>
                  </m:oMath>
                </a14:m>
                <a:endParaRPr lang="en-US" dirty="0"/>
              </a:p>
              <a:p>
                <a:pPr marL="0" indent="0">
                  <a:lnSpc>
                    <a:spcPct val="120000"/>
                  </a:lnSpc>
                  <a:spcBef>
                    <a:spcPts val="200"/>
                  </a:spcBef>
                  <a:buNone/>
                </a:pPr>
                <a:r>
                  <a:rPr lang="en-US" dirty="0"/>
                  <a:t>d.  The proportion of visitors moving from one location to another each hour on Sunday is different from Saturday.       </a:t>
                </a:r>
              </a:p>
              <a:p>
                <a:pPr>
                  <a:lnSpc>
                    <a:spcPct val="120000"/>
                  </a:lnSpc>
                  <a:spcBef>
                    <a:spcPts val="200"/>
                  </a:spcBef>
                </a:pPr>
                <a:r>
                  <a:rPr lang="en-US" dirty="0"/>
                  <a:t>Matrix V, below, shows the proportion of visitors moving from one location to another each hour after 10 am on Sunday.</a:t>
                </a:r>
              </a:p>
              <a:p>
                <a:pPr>
                  <a:lnSpc>
                    <a:spcPct val="120000"/>
                  </a:lnSpc>
                  <a:spcBef>
                    <a:spcPts val="200"/>
                  </a:spcBef>
                </a:pPr>
                <a:r>
                  <a:rPr lang="en-US" dirty="0"/>
                  <a:t>                     this hour</a:t>
                </a:r>
              </a:p>
              <a:p>
                <a:pPr>
                  <a:lnSpc>
                    <a:spcPct val="120000"/>
                  </a:lnSpc>
                  <a:spcBef>
                    <a:spcPts val="200"/>
                  </a:spcBef>
                </a:pPr>
                <a:r>
                  <a:rPr lang="en-US" dirty="0"/>
                  <a:t>           A         F        G      W</a:t>
                </a:r>
              </a:p>
              <a:p>
                <a:pPr>
                  <a:lnSpc>
                    <a:spcPct val="120000"/>
                  </a:lnSpc>
                  <a:spcBef>
                    <a:spcPts val="200"/>
                  </a:spcBef>
                </a:pPr>
                <a:r>
                  <a:rPr lang="en-US" dirty="0">
                    <a:solidFill>
                      <a:schemeClr val="tx1"/>
                    </a:solidFill>
                  </a:rPr>
                  <a:t>V </a:t>
                </a:r>
                <a14:m>
                  <m:oMath xmlns:m="http://schemas.openxmlformats.org/officeDocument/2006/math">
                    <m:r>
                      <a:rPr lang="en-US" i="0" dirty="0" smtClean="0">
                        <a:solidFill>
                          <a:schemeClr val="tx1"/>
                        </a:solidFill>
                        <a:latin typeface="Cambria Math" panose="02040503050406030204" pitchFamily="18" charset="0"/>
                      </a:rPr>
                      <m:t>=</m:t>
                    </m:r>
                    <m:d>
                      <m:dPr>
                        <m:begChr m:val="["/>
                        <m:endChr m:val="]"/>
                        <m:ctrlPr>
                          <a:rPr lang="en-US" i="1" dirty="0" smtClean="0">
                            <a:solidFill>
                              <a:schemeClr val="tx1"/>
                            </a:solidFill>
                            <a:latin typeface="Cambria Math" panose="02040503050406030204" pitchFamily="18" charset="0"/>
                          </a:rPr>
                        </m:ctrlPr>
                      </m:dPr>
                      <m:e>
                        <m:m>
                          <m:mPr>
                            <m:plcHide m:val="on"/>
                            <m:mcs>
                              <m:mc>
                                <m:mcPr>
                                  <m:count m:val="4"/>
                                  <m:mcJc m:val="center"/>
                                </m:mcPr>
                              </m:mc>
                            </m:mcs>
                            <m:ctrlPr>
                              <a:rPr lang="en-US" i="1" dirty="0" smtClean="0">
                                <a:solidFill>
                                  <a:schemeClr val="tx1"/>
                                </a:solidFill>
                                <a:latin typeface="Cambria Math" panose="02040503050406030204" pitchFamily="18" charset="0"/>
                              </a:rPr>
                            </m:ctrlPr>
                          </m:mPr>
                          <m:mr>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3</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4</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6</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3</m:t>
                              </m:r>
                            </m:e>
                          </m:mr>
                          <m:mr>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1</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2</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1</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2</m:t>
                              </m:r>
                            </m:e>
                          </m:mr>
                          <m:mr>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1</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2</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2</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1</m:t>
                              </m:r>
                            </m:e>
                          </m:mr>
                          <m:mr>
                            <m:e>
                              <m:r>
                                <a:rPr lang="en-US" b="0" i="1" dirty="0" smtClean="0">
                                  <a:solidFill>
                                    <a:schemeClr val="tx1"/>
                                  </a:solidFill>
                                  <a:latin typeface="Cambria Math" panose="02040503050406030204" pitchFamily="18" charset="0"/>
                                </a:rPr>
                                <m:t>0.</m:t>
                              </m:r>
                              <m:r>
                                <a:rPr lang="en-US" b="0" i="0" dirty="0" smtClean="0">
                                  <a:solidFill>
                                    <a:schemeClr val="tx1"/>
                                  </a:solidFill>
                                  <a:latin typeface="Cambria Math" panose="02040503050406030204" pitchFamily="18" charset="0"/>
                                </a:rPr>
                                <m:t>5</m:t>
                              </m:r>
                            </m:e>
                            <m:e>
                              <m:r>
                                <a:rPr lang="en-US" b="0" i="0" dirty="0" smtClean="0">
                                  <a:solidFill>
                                    <a:schemeClr val="tx1"/>
                                  </a:solidFill>
                                  <a:latin typeface="Cambria Math" panose="02040503050406030204" pitchFamily="18" charset="0"/>
                                </a:rPr>
                                <m:t>0.2</m:t>
                              </m:r>
                            </m:e>
                            <m:e>
                              <m:r>
                                <a:rPr lang="en-US" b="0" i="0" dirty="0" smtClean="0">
                                  <a:solidFill>
                                    <a:schemeClr val="tx1"/>
                                  </a:solidFill>
                                  <a:latin typeface="Cambria Math" panose="02040503050406030204" pitchFamily="18" charset="0"/>
                                </a:rPr>
                                <m:t>0.1</m:t>
                              </m:r>
                            </m:e>
                            <m:e>
                              <m:r>
                                <a:rPr lang="en-US" b="0" i="0" dirty="0" smtClean="0">
                                  <a:solidFill>
                                    <a:schemeClr val="tx1"/>
                                  </a:solidFill>
                                  <a:latin typeface="Cambria Math" panose="02040503050406030204" pitchFamily="18" charset="0"/>
                                </a:rPr>
                                <m:t>0.4</m:t>
                              </m:r>
                            </m:e>
                          </m:mr>
                        </m:m>
                      </m:e>
                    </m:d>
                  </m:oMath>
                </a14:m>
                <a:r>
                  <a:rPr lang="en-US" dirty="0"/>
                  <a:t> </a:t>
                </a:r>
                <a14:m>
                  <m:oMath xmlns:m="http://schemas.openxmlformats.org/officeDocument/2006/math">
                    <m:m>
                      <m:mPr>
                        <m:plcHide m:val="on"/>
                        <m:mcs>
                          <m:mc>
                            <m:mcPr>
                              <m:count m:val="1"/>
                              <m:mcJc m:val="center"/>
                            </m:mcPr>
                          </m:mc>
                        </m:mcs>
                        <m:ctrlPr>
                          <a:rPr lang="en-US" i="1" dirty="0">
                            <a:latin typeface="Cambria Math" panose="02040503050406030204" pitchFamily="18" charset="0"/>
                          </a:rPr>
                        </m:ctrlPr>
                      </m:mPr>
                      <m:mr>
                        <m:e>
                          <m:r>
                            <m:rPr>
                              <m:sty m:val="p"/>
                            </m:rPr>
                            <a:rPr lang="en-US" dirty="0">
                              <a:latin typeface="Cambria Math" panose="02040503050406030204" pitchFamily="18" charset="0"/>
                            </a:rPr>
                            <m:t>A</m:t>
                          </m:r>
                        </m:e>
                      </m:mr>
                      <m:mr>
                        <m:e>
                          <m:r>
                            <m:rPr>
                              <m:sty m:val="p"/>
                            </m:rPr>
                            <a:rPr lang="en-US" dirty="0">
                              <a:latin typeface="Cambria Math" panose="02040503050406030204" pitchFamily="18" charset="0"/>
                            </a:rPr>
                            <m:t>F</m:t>
                          </m:r>
                        </m:e>
                      </m:mr>
                      <m:mr>
                        <m:e>
                          <m:r>
                            <m:rPr>
                              <m:sty m:val="p"/>
                            </m:rPr>
                            <a:rPr lang="en-US" dirty="0">
                              <a:latin typeface="Cambria Math" panose="02040503050406030204" pitchFamily="18" charset="0"/>
                            </a:rPr>
                            <m:t>G</m:t>
                          </m:r>
                        </m:e>
                      </m:mr>
                      <m:mr>
                        <m:e>
                          <m:r>
                            <m:rPr>
                              <m:sty m:val="p"/>
                            </m:rPr>
                            <a:rPr lang="en-US" dirty="0">
                              <a:latin typeface="Cambria Math" panose="02040503050406030204" pitchFamily="18" charset="0"/>
                            </a:rPr>
                            <m:t>W</m:t>
                          </m:r>
                        </m:e>
                      </m:mr>
                    </m:m>
                  </m:oMath>
                </a14:m>
                <a:r>
                  <a:rPr lang="en-US" dirty="0"/>
                  <a:t>  next hour</a:t>
                </a:r>
              </a:p>
              <a:p>
                <a:pPr>
                  <a:lnSpc>
                    <a:spcPct val="120000"/>
                  </a:lnSpc>
                  <a:spcBef>
                    <a:spcPts val="200"/>
                  </a:spcBef>
                </a:pPr>
                <a:r>
                  <a:rPr lang="en-US" dirty="0"/>
                  <a:t>Matrix V is similar to matrix T but has the </a:t>
                </a:r>
                <a:r>
                  <a:rPr lang="en-US" dirty="0">
                    <a:solidFill>
                      <a:srgbClr val="FF0000"/>
                    </a:solidFill>
                  </a:rPr>
                  <a:t>first two rows</a:t>
                </a:r>
                <a:r>
                  <a:rPr lang="en-US" dirty="0"/>
                  <a:t> of matrix T </a:t>
                </a:r>
                <a:r>
                  <a:rPr lang="en-US" dirty="0">
                    <a:solidFill>
                      <a:srgbClr val="FF0000"/>
                    </a:solidFill>
                  </a:rPr>
                  <a:t>interchanged</a:t>
                </a:r>
                <a:r>
                  <a:rPr lang="en-US" dirty="0"/>
                  <a:t>.</a:t>
                </a:r>
              </a:p>
              <a:p>
                <a:pPr>
                  <a:lnSpc>
                    <a:spcPct val="120000"/>
                  </a:lnSpc>
                  <a:spcBef>
                    <a:spcPts val="200"/>
                  </a:spcBef>
                </a:pPr>
                <a:r>
                  <a:rPr lang="en-US" dirty="0"/>
                  <a:t>The matrix product that will generate matrix V from matrix T is               V = M × T</a:t>
                </a:r>
              </a:p>
              <a:p>
                <a:pPr>
                  <a:lnSpc>
                    <a:spcPct val="120000"/>
                  </a:lnSpc>
                  <a:spcBef>
                    <a:spcPts val="200"/>
                  </a:spcBef>
                </a:pPr>
                <a:r>
                  <a:rPr lang="en-US" dirty="0"/>
                  <a:t> where matrix M is a binary matrix.</a:t>
                </a:r>
              </a:p>
              <a:p>
                <a:pPr>
                  <a:lnSpc>
                    <a:spcPct val="120000"/>
                  </a:lnSpc>
                  <a:spcBef>
                    <a:spcPts val="200"/>
                  </a:spcBef>
                </a:pPr>
                <a:r>
                  <a:rPr lang="en-US" dirty="0"/>
                  <a:t> Write down matrix M.  M=</a:t>
                </a:r>
                <a14:m>
                  <m:oMath xmlns:m="http://schemas.openxmlformats.org/officeDocument/2006/math">
                    <m:d>
                      <m:dPr>
                        <m:begChr m:val="["/>
                        <m:endChr m:val="]"/>
                        <m:ctrlPr>
                          <a:rPr lang="en-US" i="1" dirty="0">
                            <a:latin typeface="Cambria Math" panose="02040503050406030204" pitchFamily="18" charset="0"/>
                          </a:rPr>
                        </m:ctrlPr>
                      </m:dPr>
                      <m:e>
                        <m:m>
                          <m:mPr>
                            <m:plcHide m:val="on"/>
                            <m:mcs>
                              <m:mc>
                                <m:mcPr>
                                  <m:count m:val="4"/>
                                  <m:mcJc m:val="center"/>
                                </m:mcPr>
                              </m:mc>
                            </m:mcs>
                            <m:ctrlPr>
                              <a:rPr lang="en-US" i="1" dirty="0" smtClean="0">
                                <a:solidFill>
                                  <a:schemeClr val="bg1"/>
                                </a:solidFill>
                                <a:latin typeface="Cambria Math" panose="02040503050406030204" pitchFamily="18" charset="0"/>
                              </a:rPr>
                            </m:ctrlPr>
                          </m:mPr>
                          <m:mr>
                            <m:e>
                              <m:r>
                                <a:rPr lang="en-US" dirty="0">
                                  <a:solidFill>
                                    <a:schemeClr val="bg1"/>
                                  </a:solidFill>
                                  <a:latin typeface="Cambria Math" panose="02040503050406030204" pitchFamily="18" charset="0"/>
                                </a:rPr>
                                <m:t>0.3</m:t>
                              </m:r>
                            </m:e>
                            <m:e>
                              <m:r>
                                <a:rPr lang="en-US" dirty="0">
                                  <a:solidFill>
                                    <a:schemeClr val="bg1"/>
                                  </a:solidFill>
                                  <a:latin typeface="Cambria Math" panose="02040503050406030204" pitchFamily="18" charset="0"/>
                                </a:rPr>
                                <m:t>0.4</m:t>
                              </m:r>
                            </m:e>
                            <m:e>
                              <m:r>
                                <a:rPr lang="en-US" dirty="0">
                                  <a:solidFill>
                                    <a:schemeClr val="bg1"/>
                                  </a:solidFill>
                                  <a:latin typeface="Cambria Math" panose="02040503050406030204" pitchFamily="18" charset="0"/>
                                </a:rPr>
                                <m:t>0.6</m:t>
                              </m:r>
                            </m:e>
                            <m:e>
                              <m:r>
                                <a:rPr lang="en-US" dirty="0">
                                  <a:solidFill>
                                    <a:schemeClr val="bg1"/>
                                  </a:solidFill>
                                  <a:latin typeface="Cambria Math" panose="02040503050406030204" pitchFamily="18" charset="0"/>
                                </a:rPr>
                                <m:t>0.3</m:t>
                              </m:r>
                            </m:e>
                          </m:mr>
                          <m:mr>
                            <m:e>
                              <m:r>
                                <a:rPr lang="en-US" dirty="0">
                                  <a:solidFill>
                                    <a:schemeClr val="bg1"/>
                                  </a:solidFill>
                                  <a:latin typeface="Cambria Math" panose="02040503050406030204" pitchFamily="18" charset="0"/>
                                </a:rPr>
                                <m:t>0.1</m:t>
                              </m:r>
                            </m:e>
                            <m:e>
                              <m:r>
                                <a:rPr lang="en-US" dirty="0">
                                  <a:solidFill>
                                    <a:schemeClr val="bg1"/>
                                  </a:solidFill>
                                  <a:latin typeface="Cambria Math" panose="02040503050406030204" pitchFamily="18" charset="0"/>
                                </a:rPr>
                                <m:t>0.2</m:t>
                              </m:r>
                            </m:e>
                            <m:e>
                              <m:r>
                                <a:rPr lang="en-US" dirty="0">
                                  <a:solidFill>
                                    <a:schemeClr val="bg1"/>
                                  </a:solidFill>
                                  <a:latin typeface="Cambria Math" panose="02040503050406030204" pitchFamily="18" charset="0"/>
                                </a:rPr>
                                <m:t>0.1</m:t>
                              </m:r>
                            </m:e>
                            <m:e>
                              <m:r>
                                <a:rPr lang="en-US" dirty="0">
                                  <a:solidFill>
                                    <a:schemeClr val="bg1"/>
                                  </a:solidFill>
                                  <a:latin typeface="Cambria Math" panose="02040503050406030204" pitchFamily="18" charset="0"/>
                                </a:rPr>
                                <m:t>0.2</m:t>
                              </m:r>
                            </m:e>
                          </m:mr>
                          <m:mr>
                            <m:e>
                              <m:r>
                                <a:rPr lang="en-US" dirty="0">
                                  <a:solidFill>
                                    <a:schemeClr val="bg1"/>
                                  </a:solidFill>
                                  <a:latin typeface="Cambria Math" panose="02040503050406030204" pitchFamily="18" charset="0"/>
                                </a:rPr>
                                <m:t>0.1</m:t>
                              </m:r>
                            </m:e>
                            <m:e>
                              <m:r>
                                <a:rPr lang="en-US" dirty="0">
                                  <a:solidFill>
                                    <a:schemeClr val="bg1"/>
                                  </a:solidFill>
                                  <a:latin typeface="Cambria Math" panose="02040503050406030204" pitchFamily="18" charset="0"/>
                                </a:rPr>
                                <m:t>0.2</m:t>
                              </m:r>
                            </m:e>
                            <m:e>
                              <m:r>
                                <a:rPr lang="en-US" dirty="0">
                                  <a:solidFill>
                                    <a:schemeClr val="bg1"/>
                                  </a:solidFill>
                                  <a:latin typeface="Cambria Math" panose="02040503050406030204" pitchFamily="18" charset="0"/>
                                </a:rPr>
                                <m:t>0.2</m:t>
                              </m:r>
                            </m:e>
                            <m:e>
                              <m:r>
                                <a:rPr lang="en-US" dirty="0">
                                  <a:solidFill>
                                    <a:schemeClr val="bg1"/>
                                  </a:solidFill>
                                  <a:latin typeface="Cambria Math" panose="02040503050406030204" pitchFamily="18" charset="0"/>
                                </a:rPr>
                                <m:t>0.1</m:t>
                              </m:r>
                            </m:e>
                          </m:mr>
                          <m:mr>
                            <m:e>
                              <m:r>
                                <a:rPr lang="en-US" i="1" dirty="0">
                                  <a:solidFill>
                                    <a:schemeClr val="bg1"/>
                                  </a:solidFill>
                                  <a:latin typeface="Cambria Math" panose="02040503050406030204" pitchFamily="18" charset="0"/>
                                </a:rPr>
                                <m:t>0.</m:t>
                              </m:r>
                              <m:r>
                                <a:rPr lang="en-US" dirty="0">
                                  <a:solidFill>
                                    <a:schemeClr val="bg1"/>
                                  </a:solidFill>
                                  <a:latin typeface="Cambria Math" panose="02040503050406030204" pitchFamily="18" charset="0"/>
                                </a:rPr>
                                <m:t>5</m:t>
                              </m:r>
                            </m:e>
                            <m:e>
                              <m:r>
                                <a:rPr lang="en-US" dirty="0">
                                  <a:solidFill>
                                    <a:schemeClr val="bg1"/>
                                  </a:solidFill>
                                  <a:latin typeface="Cambria Math" panose="02040503050406030204" pitchFamily="18" charset="0"/>
                                </a:rPr>
                                <m:t>0.2</m:t>
                              </m:r>
                            </m:e>
                            <m:e>
                              <m:r>
                                <a:rPr lang="en-US" dirty="0">
                                  <a:solidFill>
                                    <a:schemeClr val="bg1"/>
                                  </a:solidFill>
                                  <a:latin typeface="Cambria Math" panose="02040503050406030204" pitchFamily="18" charset="0"/>
                                </a:rPr>
                                <m:t>0.1</m:t>
                              </m:r>
                            </m:e>
                            <m:e>
                              <m:r>
                                <a:rPr lang="en-US" dirty="0">
                                  <a:solidFill>
                                    <a:schemeClr val="bg1"/>
                                  </a:solidFill>
                                  <a:latin typeface="Cambria Math" panose="02040503050406030204" pitchFamily="18" charset="0"/>
                                </a:rPr>
                                <m:t>0.4</m:t>
                              </m:r>
                            </m:e>
                          </m:mr>
                        </m:m>
                      </m:e>
                    </m:d>
                  </m:oMath>
                </a14:m>
                <a:endParaRPr lang="en-AU" dirty="0"/>
              </a:p>
            </p:txBody>
          </p:sp>
        </mc:Choice>
        <mc:Fallback xmlns="">
          <p:sp>
            <p:nvSpPr>
              <p:cNvPr id="3" name="Content Placeholder 2">
                <a:extLst>
                  <a:ext uri="{FF2B5EF4-FFF2-40B4-BE49-F238E27FC236}">
                    <a16:creationId xmlns:a16="http://schemas.microsoft.com/office/drawing/2014/main" id="{574B113A-F3E1-4123-8E70-E6C941B4C6E5}"/>
                  </a:ext>
                </a:extLst>
              </p:cNvPr>
              <p:cNvSpPr>
                <a:spLocks noGrp="1" noRot="1" noChangeAspect="1" noMove="1" noResize="1" noEditPoints="1" noAdjustHandles="1" noChangeArrowheads="1" noChangeShapeType="1" noTextEdit="1"/>
              </p:cNvSpPr>
              <p:nvPr>
                <p:ph idx="1"/>
              </p:nvPr>
            </p:nvSpPr>
            <p:spPr>
              <a:xfrm>
                <a:off x="0" y="182803"/>
                <a:ext cx="12192000" cy="6047516"/>
              </a:xfrm>
              <a:blipFill>
                <a:blip r:embed="rId2"/>
                <a:stretch>
                  <a:fillRect l="-200" t="-20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7A7DB58-68E6-4D41-A30D-7AE315276442}"/>
                  </a:ext>
                </a:extLst>
              </p:cNvPr>
              <p:cNvSpPr txBox="1"/>
              <p:nvPr/>
            </p:nvSpPr>
            <p:spPr>
              <a:xfrm>
                <a:off x="8905739" y="1130731"/>
                <a:ext cx="2891308" cy="1112805"/>
              </a:xfrm>
              <a:prstGeom prst="rect">
                <a:avLst/>
              </a:prstGeom>
              <a:noFill/>
            </p:spPr>
            <p:txBody>
              <a:bodyPr wrap="square">
                <a:spAutoFit/>
              </a:bodyPr>
              <a:lstStyle/>
              <a:p>
                <a:r>
                  <a:rPr lang="en-AU" dirty="0">
                    <a:solidFill>
                      <a:schemeClr val="tx1"/>
                    </a:solidFill>
                  </a:rPr>
                  <a:t>T</a:t>
                </a:r>
                <a:r>
                  <a:rPr lang="en-US" dirty="0">
                    <a:solidFill>
                      <a:schemeClr val="tx1"/>
                    </a:solidFill>
                  </a:rPr>
                  <a:t> </a:t>
                </a:r>
                <a14:m>
                  <m:oMath xmlns:m="http://schemas.openxmlformats.org/officeDocument/2006/math">
                    <m:r>
                      <a:rPr lang="en-US" i="0" dirty="0" smtClean="0">
                        <a:solidFill>
                          <a:schemeClr val="tx1"/>
                        </a:solidFill>
                        <a:latin typeface="Cambria Math" panose="02040503050406030204" pitchFamily="18" charset="0"/>
                      </a:rPr>
                      <m:t>=</m:t>
                    </m:r>
                    <m:d>
                      <m:dPr>
                        <m:begChr m:val="["/>
                        <m:endChr m:val="]"/>
                        <m:ctrlPr>
                          <a:rPr lang="en-US" i="1" dirty="0" smtClean="0">
                            <a:solidFill>
                              <a:schemeClr val="tx1"/>
                            </a:solidFill>
                            <a:latin typeface="Cambria Math" panose="02040503050406030204" pitchFamily="18" charset="0"/>
                          </a:rPr>
                        </m:ctrlPr>
                      </m:dPr>
                      <m:e>
                        <m:m>
                          <m:mPr>
                            <m:plcHide m:val="on"/>
                            <m:mcs>
                              <m:mc>
                                <m:mcPr>
                                  <m:count m:val="4"/>
                                  <m:mcJc m:val="center"/>
                                </m:mcPr>
                              </m:mc>
                            </m:mcs>
                            <m:ctrlPr>
                              <a:rPr lang="en-US" i="1" dirty="0" smtClean="0">
                                <a:solidFill>
                                  <a:schemeClr val="tx1"/>
                                </a:solidFill>
                                <a:latin typeface="Cambria Math" panose="02040503050406030204" pitchFamily="18" charset="0"/>
                              </a:rPr>
                            </m:ctrlPr>
                          </m:mPr>
                          <m:mr>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1</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2</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1</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2</m:t>
                              </m:r>
                            </m:e>
                          </m:mr>
                          <m:mr>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3</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4</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6</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3</m:t>
                              </m:r>
                            </m:e>
                          </m:mr>
                          <m:mr>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1</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2</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2</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1</m:t>
                              </m:r>
                            </m:e>
                          </m:mr>
                          <m:mr>
                            <m:e>
                              <m:r>
                                <a:rPr lang="en-US" b="0" i="1" dirty="0" smtClean="0">
                                  <a:solidFill>
                                    <a:schemeClr val="tx1"/>
                                  </a:solidFill>
                                  <a:latin typeface="Cambria Math" panose="02040503050406030204" pitchFamily="18" charset="0"/>
                                </a:rPr>
                                <m:t>0.</m:t>
                              </m:r>
                              <m:r>
                                <a:rPr lang="en-US" b="0" i="0" dirty="0" smtClean="0">
                                  <a:solidFill>
                                    <a:schemeClr val="tx1"/>
                                  </a:solidFill>
                                  <a:latin typeface="Cambria Math" panose="02040503050406030204" pitchFamily="18" charset="0"/>
                                </a:rPr>
                                <m:t>5</m:t>
                              </m:r>
                            </m:e>
                            <m:e>
                              <m:r>
                                <a:rPr lang="en-US" b="0" i="0" dirty="0" smtClean="0">
                                  <a:solidFill>
                                    <a:schemeClr val="tx1"/>
                                  </a:solidFill>
                                  <a:latin typeface="Cambria Math" panose="02040503050406030204" pitchFamily="18" charset="0"/>
                                </a:rPr>
                                <m:t>0.2</m:t>
                              </m:r>
                            </m:e>
                            <m:e>
                              <m:r>
                                <a:rPr lang="en-US" b="0" i="0" dirty="0" smtClean="0">
                                  <a:solidFill>
                                    <a:schemeClr val="tx1"/>
                                  </a:solidFill>
                                  <a:latin typeface="Cambria Math" panose="02040503050406030204" pitchFamily="18" charset="0"/>
                                </a:rPr>
                                <m:t>0.1</m:t>
                              </m:r>
                            </m:e>
                            <m:e>
                              <m:r>
                                <a:rPr lang="en-US" b="0" i="0" dirty="0" smtClean="0">
                                  <a:solidFill>
                                    <a:schemeClr val="tx1"/>
                                  </a:solidFill>
                                  <a:latin typeface="Cambria Math" panose="02040503050406030204" pitchFamily="18" charset="0"/>
                                </a:rPr>
                                <m:t>0.4</m:t>
                              </m:r>
                            </m:e>
                          </m:mr>
                        </m:m>
                      </m:e>
                    </m:d>
                  </m:oMath>
                </a14:m>
                <a:endParaRPr lang="en-AU" dirty="0"/>
              </a:p>
            </p:txBody>
          </p:sp>
        </mc:Choice>
        <mc:Fallback xmlns="">
          <p:sp>
            <p:nvSpPr>
              <p:cNvPr id="5" name="TextBox 4">
                <a:extLst>
                  <a:ext uri="{FF2B5EF4-FFF2-40B4-BE49-F238E27FC236}">
                    <a16:creationId xmlns:a16="http://schemas.microsoft.com/office/drawing/2014/main" id="{07A7DB58-68E6-4D41-A30D-7AE315276442}"/>
                  </a:ext>
                </a:extLst>
              </p:cNvPr>
              <p:cNvSpPr txBox="1">
                <a:spLocks noRot="1" noChangeAspect="1" noMove="1" noResize="1" noEditPoints="1" noAdjustHandles="1" noChangeArrowheads="1" noChangeShapeType="1" noTextEdit="1"/>
              </p:cNvSpPr>
              <p:nvPr/>
            </p:nvSpPr>
            <p:spPr>
              <a:xfrm>
                <a:off x="8905739" y="1130731"/>
                <a:ext cx="2891308" cy="1112805"/>
              </a:xfrm>
              <a:prstGeom prst="rect">
                <a:avLst/>
              </a:prstGeom>
              <a:blipFill>
                <a:blip r:embed="rId3"/>
                <a:stretch>
                  <a:fillRect l="-189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0DE1237-491D-4B48-AB32-C426A6D6FD2C}"/>
                  </a:ext>
                </a:extLst>
              </p:cNvPr>
              <p:cNvSpPr txBox="1"/>
              <p:nvPr/>
            </p:nvSpPr>
            <p:spPr>
              <a:xfrm>
                <a:off x="3982790" y="2872597"/>
                <a:ext cx="7608195" cy="1112805"/>
              </a:xfrm>
              <a:prstGeom prst="rect">
                <a:avLst/>
              </a:prstGeom>
              <a:noFill/>
            </p:spPr>
            <p:txBody>
              <a:bodyPr wrap="square">
                <a:spAutoFit/>
              </a:bodyPr>
              <a:lstStyle/>
              <a:p>
                <a14:m>
                  <m:oMath xmlns:m="http://schemas.openxmlformats.org/officeDocument/2006/math">
                    <m:d>
                      <m:dPr>
                        <m:begChr m:val="["/>
                        <m:endChr m:val="]"/>
                        <m:ctrlPr>
                          <a:rPr lang="en-US" i="1" dirty="0" smtClean="0">
                            <a:solidFill>
                              <a:schemeClr val="tx1"/>
                            </a:solidFill>
                            <a:latin typeface="Cambria Math" panose="02040503050406030204" pitchFamily="18" charset="0"/>
                          </a:rPr>
                        </m:ctrlPr>
                      </m:dPr>
                      <m:e>
                        <m:m>
                          <m:mPr>
                            <m:plcHide m:val="on"/>
                            <m:mcs>
                              <m:mc>
                                <m:mcPr>
                                  <m:count m:val="4"/>
                                  <m:mcJc m:val="center"/>
                                </m:mcPr>
                              </m:mc>
                            </m:mcs>
                            <m:ctrlPr>
                              <a:rPr lang="en-US" i="1" dirty="0" smtClean="0">
                                <a:solidFill>
                                  <a:schemeClr val="tx1"/>
                                </a:solidFill>
                                <a:latin typeface="Cambria Math" panose="02040503050406030204" pitchFamily="18" charset="0"/>
                              </a:rPr>
                            </m:ctrlPr>
                          </m:mPr>
                          <m:mr>
                            <m:e>
                              <m:r>
                                <a:rPr lang="en-AU" b="0" i="0" dirty="0" smtClean="0">
                                  <a:solidFill>
                                    <a:schemeClr val="tx1"/>
                                  </a:solidFill>
                                  <a:latin typeface="Cambria Math" panose="02040503050406030204" pitchFamily="18" charset="0"/>
                                </a:rPr>
                                <m:t>1</m:t>
                              </m:r>
                            </m:e>
                            <m:e>
                              <m:r>
                                <a:rPr lang="en-AU"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0</m:t>
                              </m:r>
                            </m:e>
                          </m:mr>
                          <m:mr>
                            <m:e>
                              <m:r>
                                <a:rPr lang="en-US"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1</m:t>
                              </m:r>
                            </m:e>
                            <m:e>
                              <m:r>
                                <a:rPr lang="en-US" b="0" i="0" dirty="0" smtClean="0">
                                  <a:solidFill>
                                    <a:schemeClr val="tx1"/>
                                  </a:solidFill>
                                  <a:latin typeface="Cambria Math" panose="02040503050406030204" pitchFamily="18" charset="0"/>
                                </a:rPr>
                                <m:t>0</m:t>
                              </m:r>
                            </m:e>
                            <m:e>
                              <m:r>
                                <a:rPr lang="en-US" b="0" i="0" dirty="0" smtClean="0">
                                  <a:solidFill>
                                    <a:schemeClr val="tx1"/>
                                  </a:solidFill>
                                  <a:latin typeface="Cambria Math" panose="02040503050406030204" pitchFamily="18" charset="0"/>
                                </a:rPr>
                                <m:t>0</m:t>
                              </m:r>
                            </m:e>
                          </m:mr>
                          <m:mr>
                            <m:e>
                              <m:r>
                                <a:rPr lang="en-US" b="0" i="0" dirty="0" smtClean="0">
                                  <a:solidFill>
                                    <a:schemeClr val="tx1"/>
                                  </a:solidFill>
                                  <a:latin typeface="Cambria Math" panose="02040503050406030204" pitchFamily="18" charset="0"/>
                                </a:rPr>
                                <m:t>0</m:t>
                              </m:r>
                              <m:r>
                                <a:rPr lang="en-US" i="1" dirty="0" smtClean="0">
                                  <a:solidFill>
                                    <a:schemeClr val="tx1"/>
                                  </a:solidFill>
                                  <a:latin typeface="Cambria Math" panose="02040503050406030204" pitchFamily="18" charset="0"/>
                                </a:rPr>
                                <m:t> </m:t>
                              </m:r>
                            </m:e>
                            <m:e>
                              <m:r>
                                <a:rPr lang="en-US"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1</m:t>
                              </m:r>
                            </m:e>
                            <m:e>
                              <m:r>
                                <a:rPr lang="en-US" b="0" i="0" dirty="0" smtClean="0">
                                  <a:solidFill>
                                    <a:schemeClr val="tx1"/>
                                  </a:solidFill>
                                  <a:latin typeface="Cambria Math" panose="02040503050406030204" pitchFamily="18" charset="0"/>
                                </a:rPr>
                                <m:t>0</m:t>
                              </m:r>
                            </m:e>
                          </m:mr>
                          <m:mr>
                            <m:e>
                              <m:r>
                                <a:rPr lang="en-US" b="0" i="1" dirty="0" smtClean="0">
                                  <a:solidFill>
                                    <a:schemeClr val="tx1"/>
                                  </a:solidFill>
                                  <a:latin typeface="Cambria Math" panose="02040503050406030204" pitchFamily="18" charset="0"/>
                                </a:rPr>
                                <m:t>0</m:t>
                              </m:r>
                            </m:e>
                            <m:e>
                              <m:r>
                                <a:rPr lang="en-US" b="0" i="0" dirty="0" smtClean="0">
                                  <a:solidFill>
                                    <a:schemeClr val="tx1"/>
                                  </a:solidFill>
                                  <a:latin typeface="Cambria Math" panose="02040503050406030204" pitchFamily="18" charset="0"/>
                                </a:rPr>
                                <m:t>0</m:t>
                              </m:r>
                            </m:e>
                            <m:e>
                              <m:r>
                                <a:rPr lang="en-US"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1</m:t>
                              </m:r>
                            </m:e>
                          </m:mr>
                        </m:m>
                      </m:e>
                    </m:d>
                  </m:oMath>
                </a14:m>
                <a:r>
                  <a:rPr lang="en-US" dirty="0"/>
                  <a:t> × </a:t>
                </a:r>
                <a14:m>
                  <m:oMath xmlns:m="http://schemas.openxmlformats.org/officeDocument/2006/math">
                    <m:d>
                      <m:dPr>
                        <m:begChr m:val="["/>
                        <m:endChr m:val="]"/>
                        <m:ctrlPr>
                          <a:rPr lang="en-US" i="1" dirty="0">
                            <a:latin typeface="Cambria Math" panose="02040503050406030204" pitchFamily="18" charset="0"/>
                          </a:rPr>
                        </m:ctrlPr>
                      </m:dPr>
                      <m:e>
                        <m:m>
                          <m:mPr>
                            <m:plcHide m:val="on"/>
                            <m:mcs>
                              <m:mc>
                                <m:mcPr>
                                  <m:count m:val="4"/>
                                  <m:mcJc m:val="center"/>
                                </m:mcPr>
                              </m:mc>
                            </m:mcs>
                            <m:ctrlPr>
                              <a:rPr lang="en-US" i="1" dirty="0">
                                <a:latin typeface="Cambria Math" panose="02040503050406030204" pitchFamily="18" charset="0"/>
                              </a:rPr>
                            </m:ctrlPr>
                          </m:mPr>
                          <m:mr>
                            <m:e>
                              <m:r>
                                <a:rPr lang="en-US" dirty="0">
                                  <a:latin typeface="Cambria Math" panose="02040503050406030204" pitchFamily="18" charset="0"/>
                                </a:rPr>
                                <m:t>0.3</m:t>
                              </m:r>
                            </m:e>
                            <m:e>
                              <m:r>
                                <a:rPr lang="en-US" dirty="0">
                                  <a:latin typeface="Cambria Math" panose="02040503050406030204" pitchFamily="18" charset="0"/>
                                </a:rPr>
                                <m:t>0.4</m:t>
                              </m:r>
                            </m:e>
                            <m:e>
                              <m:r>
                                <a:rPr lang="en-US" dirty="0">
                                  <a:latin typeface="Cambria Math" panose="02040503050406030204" pitchFamily="18" charset="0"/>
                                </a:rPr>
                                <m:t>0.6</m:t>
                              </m:r>
                            </m:e>
                            <m:e>
                              <m:r>
                                <a:rPr lang="en-US" dirty="0">
                                  <a:latin typeface="Cambria Math" panose="02040503050406030204" pitchFamily="18" charset="0"/>
                                </a:rPr>
                                <m:t>0.3</m:t>
                              </m:r>
                            </m:e>
                          </m:mr>
                          <m:mr>
                            <m:e>
                              <m:r>
                                <a:rPr lang="en-US" dirty="0">
                                  <a:latin typeface="Cambria Math" panose="02040503050406030204" pitchFamily="18" charset="0"/>
                                </a:rPr>
                                <m:t>0.1</m:t>
                              </m:r>
                            </m:e>
                            <m:e>
                              <m:r>
                                <a:rPr lang="en-US" dirty="0">
                                  <a:latin typeface="Cambria Math" panose="02040503050406030204" pitchFamily="18" charset="0"/>
                                </a:rPr>
                                <m:t>0.2</m:t>
                              </m:r>
                            </m:e>
                            <m:e>
                              <m:r>
                                <a:rPr lang="en-US" dirty="0">
                                  <a:latin typeface="Cambria Math" panose="02040503050406030204" pitchFamily="18" charset="0"/>
                                </a:rPr>
                                <m:t>0.1</m:t>
                              </m:r>
                            </m:e>
                            <m:e>
                              <m:r>
                                <a:rPr lang="en-US" dirty="0">
                                  <a:latin typeface="Cambria Math" panose="02040503050406030204" pitchFamily="18" charset="0"/>
                                </a:rPr>
                                <m:t>0.2</m:t>
                              </m:r>
                            </m:e>
                          </m:mr>
                          <m:mr>
                            <m:e>
                              <m:r>
                                <a:rPr lang="en-US" dirty="0">
                                  <a:latin typeface="Cambria Math" panose="02040503050406030204" pitchFamily="18" charset="0"/>
                                </a:rPr>
                                <m:t>0.1</m:t>
                              </m:r>
                            </m:e>
                            <m:e>
                              <m:r>
                                <a:rPr lang="en-US" dirty="0">
                                  <a:latin typeface="Cambria Math" panose="02040503050406030204" pitchFamily="18" charset="0"/>
                                </a:rPr>
                                <m:t>0.2</m:t>
                              </m:r>
                            </m:e>
                            <m:e>
                              <m:r>
                                <a:rPr lang="en-US" dirty="0">
                                  <a:latin typeface="Cambria Math" panose="02040503050406030204" pitchFamily="18" charset="0"/>
                                </a:rPr>
                                <m:t>0.2</m:t>
                              </m:r>
                            </m:e>
                            <m:e>
                              <m:r>
                                <a:rPr lang="en-US" dirty="0">
                                  <a:latin typeface="Cambria Math" panose="02040503050406030204" pitchFamily="18" charset="0"/>
                                </a:rPr>
                                <m:t>0.1</m:t>
                              </m:r>
                            </m:e>
                          </m:mr>
                          <m:mr>
                            <m:e>
                              <m:r>
                                <a:rPr lang="en-US" i="1" dirty="0">
                                  <a:latin typeface="Cambria Math" panose="02040503050406030204" pitchFamily="18" charset="0"/>
                                </a:rPr>
                                <m:t>0.</m:t>
                              </m:r>
                              <m:r>
                                <a:rPr lang="en-US" dirty="0">
                                  <a:latin typeface="Cambria Math" panose="02040503050406030204" pitchFamily="18" charset="0"/>
                                </a:rPr>
                                <m:t>5</m:t>
                              </m:r>
                            </m:e>
                            <m:e>
                              <m:r>
                                <a:rPr lang="en-US" dirty="0">
                                  <a:latin typeface="Cambria Math" panose="02040503050406030204" pitchFamily="18" charset="0"/>
                                </a:rPr>
                                <m:t>0.2</m:t>
                              </m:r>
                            </m:e>
                            <m:e>
                              <m:r>
                                <a:rPr lang="en-US" dirty="0">
                                  <a:latin typeface="Cambria Math" panose="02040503050406030204" pitchFamily="18" charset="0"/>
                                </a:rPr>
                                <m:t>0.1</m:t>
                              </m:r>
                            </m:e>
                            <m:e>
                              <m:r>
                                <a:rPr lang="en-US" dirty="0">
                                  <a:latin typeface="Cambria Math" panose="02040503050406030204" pitchFamily="18" charset="0"/>
                                </a:rPr>
                                <m:t>0.4</m:t>
                              </m:r>
                            </m:e>
                          </m:mr>
                        </m:m>
                      </m:e>
                    </m:d>
                  </m:oMath>
                </a14:m>
                <a:r>
                  <a:rPr lang="en-AU" dirty="0"/>
                  <a:t>=</a:t>
                </a:r>
                <a:r>
                  <a:rPr lang="en-US" dirty="0"/>
                  <a:t> </a:t>
                </a:r>
                <a14:m>
                  <m:oMath xmlns:m="http://schemas.openxmlformats.org/officeDocument/2006/math">
                    <m:d>
                      <m:dPr>
                        <m:begChr m:val="["/>
                        <m:endChr m:val="]"/>
                        <m:ctrlPr>
                          <a:rPr lang="en-US" i="1" dirty="0">
                            <a:latin typeface="Cambria Math" panose="02040503050406030204" pitchFamily="18" charset="0"/>
                          </a:rPr>
                        </m:ctrlPr>
                      </m:dPr>
                      <m:e>
                        <m:m>
                          <m:mPr>
                            <m:plcHide m:val="on"/>
                            <m:mcs>
                              <m:mc>
                                <m:mcPr>
                                  <m:count m:val="4"/>
                                  <m:mcJc m:val="center"/>
                                </m:mcPr>
                              </m:mc>
                            </m:mcs>
                            <m:ctrlPr>
                              <a:rPr lang="en-US" i="1" dirty="0">
                                <a:latin typeface="Cambria Math" panose="02040503050406030204" pitchFamily="18" charset="0"/>
                              </a:rPr>
                            </m:ctrlPr>
                          </m:mPr>
                          <m:mr>
                            <m:e>
                              <m:r>
                                <a:rPr lang="en-US" dirty="0">
                                  <a:latin typeface="Cambria Math" panose="02040503050406030204" pitchFamily="18" charset="0"/>
                                </a:rPr>
                                <m:t>0.3</m:t>
                              </m:r>
                            </m:e>
                            <m:e>
                              <m:r>
                                <a:rPr lang="en-US" dirty="0">
                                  <a:latin typeface="Cambria Math" panose="02040503050406030204" pitchFamily="18" charset="0"/>
                                </a:rPr>
                                <m:t>0.4</m:t>
                              </m:r>
                            </m:e>
                            <m:e>
                              <m:r>
                                <a:rPr lang="en-US" dirty="0">
                                  <a:latin typeface="Cambria Math" panose="02040503050406030204" pitchFamily="18" charset="0"/>
                                </a:rPr>
                                <m:t>0.6</m:t>
                              </m:r>
                            </m:e>
                            <m:e>
                              <m:r>
                                <a:rPr lang="en-US" dirty="0">
                                  <a:latin typeface="Cambria Math" panose="02040503050406030204" pitchFamily="18" charset="0"/>
                                </a:rPr>
                                <m:t>0.3</m:t>
                              </m:r>
                            </m:e>
                          </m:mr>
                          <m:mr>
                            <m:e>
                              <m:r>
                                <a:rPr lang="en-US" dirty="0">
                                  <a:latin typeface="Cambria Math" panose="02040503050406030204" pitchFamily="18" charset="0"/>
                                </a:rPr>
                                <m:t>0.1</m:t>
                              </m:r>
                            </m:e>
                            <m:e>
                              <m:r>
                                <a:rPr lang="en-US" dirty="0">
                                  <a:latin typeface="Cambria Math" panose="02040503050406030204" pitchFamily="18" charset="0"/>
                                </a:rPr>
                                <m:t>0.2</m:t>
                              </m:r>
                            </m:e>
                            <m:e>
                              <m:r>
                                <a:rPr lang="en-US" dirty="0">
                                  <a:latin typeface="Cambria Math" panose="02040503050406030204" pitchFamily="18" charset="0"/>
                                </a:rPr>
                                <m:t>0.1</m:t>
                              </m:r>
                            </m:e>
                            <m:e>
                              <m:r>
                                <a:rPr lang="en-US" dirty="0">
                                  <a:latin typeface="Cambria Math" panose="02040503050406030204" pitchFamily="18" charset="0"/>
                                </a:rPr>
                                <m:t>0.2</m:t>
                              </m:r>
                            </m:e>
                          </m:mr>
                          <m:mr>
                            <m:e>
                              <m:r>
                                <a:rPr lang="en-US" dirty="0">
                                  <a:latin typeface="Cambria Math" panose="02040503050406030204" pitchFamily="18" charset="0"/>
                                </a:rPr>
                                <m:t>0.1</m:t>
                              </m:r>
                            </m:e>
                            <m:e>
                              <m:r>
                                <a:rPr lang="en-US" dirty="0">
                                  <a:latin typeface="Cambria Math" panose="02040503050406030204" pitchFamily="18" charset="0"/>
                                </a:rPr>
                                <m:t>0.2</m:t>
                              </m:r>
                            </m:e>
                            <m:e>
                              <m:r>
                                <a:rPr lang="en-US" dirty="0">
                                  <a:latin typeface="Cambria Math" panose="02040503050406030204" pitchFamily="18" charset="0"/>
                                </a:rPr>
                                <m:t>0.2</m:t>
                              </m:r>
                            </m:e>
                            <m:e>
                              <m:r>
                                <a:rPr lang="en-US" dirty="0">
                                  <a:latin typeface="Cambria Math" panose="02040503050406030204" pitchFamily="18" charset="0"/>
                                </a:rPr>
                                <m:t>0.1</m:t>
                              </m:r>
                            </m:e>
                          </m:mr>
                          <m:mr>
                            <m:e>
                              <m:r>
                                <a:rPr lang="en-US" i="1" dirty="0">
                                  <a:latin typeface="Cambria Math" panose="02040503050406030204" pitchFamily="18" charset="0"/>
                                </a:rPr>
                                <m:t>0.</m:t>
                              </m:r>
                              <m:r>
                                <a:rPr lang="en-US" dirty="0">
                                  <a:latin typeface="Cambria Math" panose="02040503050406030204" pitchFamily="18" charset="0"/>
                                </a:rPr>
                                <m:t>5</m:t>
                              </m:r>
                            </m:e>
                            <m:e>
                              <m:r>
                                <a:rPr lang="en-US" dirty="0">
                                  <a:latin typeface="Cambria Math" panose="02040503050406030204" pitchFamily="18" charset="0"/>
                                </a:rPr>
                                <m:t>0.2</m:t>
                              </m:r>
                            </m:e>
                            <m:e>
                              <m:r>
                                <a:rPr lang="en-US" dirty="0">
                                  <a:latin typeface="Cambria Math" panose="02040503050406030204" pitchFamily="18" charset="0"/>
                                </a:rPr>
                                <m:t>0.1</m:t>
                              </m:r>
                            </m:e>
                            <m:e>
                              <m:r>
                                <a:rPr lang="en-US" dirty="0">
                                  <a:latin typeface="Cambria Math" panose="02040503050406030204" pitchFamily="18" charset="0"/>
                                </a:rPr>
                                <m:t>0.4</m:t>
                              </m:r>
                            </m:e>
                          </m:mr>
                        </m:m>
                      </m:e>
                    </m:d>
                  </m:oMath>
                </a14:m>
                <a:endParaRPr lang="en-AU" dirty="0"/>
              </a:p>
            </p:txBody>
          </p:sp>
        </mc:Choice>
        <mc:Fallback xmlns="">
          <p:sp>
            <p:nvSpPr>
              <p:cNvPr id="7" name="TextBox 6">
                <a:extLst>
                  <a:ext uri="{FF2B5EF4-FFF2-40B4-BE49-F238E27FC236}">
                    <a16:creationId xmlns:a16="http://schemas.microsoft.com/office/drawing/2014/main" id="{30DE1237-491D-4B48-AB32-C426A6D6FD2C}"/>
                  </a:ext>
                </a:extLst>
              </p:cNvPr>
              <p:cNvSpPr txBox="1">
                <a:spLocks noRot="1" noChangeAspect="1" noMove="1" noResize="1" noEditPoints="1" noAdjustHandles="1" noChangeArrowheads="1" noChangeShapeType="1" noTextEdit="1"/>
              </p:cNvSpPr>
              <p:nvPr/>
            </p:nvSpPr>
            <p:spPr>
              <a:xfrm>
                <a:off x="3982790" y="2872597"/>
                <a:ext cx="7608195" cy="1112805"/>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7F880AF-C073-4A71-ADAC-4503A2510A33}"/>
                  </a:ext>
                </a:extLst>
              </p:cNvPr>
              <p:cNvSpPr txBox="1"/>
              <p:nvPr/>
            </p:nvSpPr>
            <p:spPr>
              <a:xfrm>
                <a:off x="4823137" y="4874952"/>
                <a:ext cx="7115577" cy="1112805"/>
              </a:xfrm>
              <a:prstGeom prst="rect">
                <a:avLst/>
              </a:prstGeom>
              <a:noFill/>
            </p:spPr>
            <p:txBody>
              <a:bodyPr wrap="square">
                <a:spAutoFit/>
              </a:bodyPr>
              <a:lstStyle/>
              <a:p>
                <a14:m>
                  <m:oMath xmlns:m="http://schemas.openxmlformats.org/officeDocument/2006/math">
                    <m:d>
                      <m:dPr>
                        <m:begChr m:val="["/>
                        <m:endChr m:val="]"/>
                        <m:ctrlPr>
                          <a:rPr lang="en-US" i="1" dirty="0" smtClean="0">
                            <a:latin typeface="Cambria Math" panose="02040503050406030204" pitchFamily="18" charset="0"/>
                          </a:rPr>
                        </m:ctrlPr>
                      </m:dPr>
                      <m:e>
                        <m:m>
                          <m:mPr>
                            <m:plcHide m:val="on"/>
                            <m:mcs>
                              <m:mc>
                                <m:mcPr>
                                  <m:count m:val="4"/>
                                  <m:mcJc m:val="center"/>
                                </m:mcPr>
                              </m:mc>
                            </m:mcs>
                            <m:ctrlPr>
                              <a:rPr lang="en-US" i="1" dirty="0">
                                <a:latin typeface="Cambria Math" panose="02040503050406030204" pitchFamily="18" charset="0"/>
                              </a:rPr>
                            </m:ctrlPr>
                          </m:mPr>
                          <m:mr>
                            <m:e>
                              <m:r>
                                <a:rPr lang="en-AU" b="0" i="0" dirty="0" smtClean="0">
                                  <a:solidFill>
                                    <a:srgbClr val="FF0000"/>
                                  </a:solidFill>
                                  <a:latin typeface="Cambria Math" panose="02040503050406030204" pitchFamily="18" charset="0"/>
                                </a:rPr>
                                <m:t>0</m:t>
                              </m:r>
                            </m:e>
                            <m:e>
                              <m:r>
                                <a:rPr lang="en-AU" b="0" i="1" dirty="0" smtClean="0">
                                  <a:solidFill>
                                    <a:srgbClr val="FF0000"/>
                                  </a:solidFill>
                                  <a:latin typeface="Cambria Math" panose="02040503050406030204" pitchFamily="18" charset="0"/>
                                </a:rPr>
                                <m:t>1</m:t>
                              </m:r>
                            </m:e>
                            <m:e>
                              <m:r>
                                <a:rPr lang="en-AU" dirty="0" smtClean="0">
                                  <a:solidFill>
                                    <a:srgbClr val="FF0000"/>
                                  </a:solidFill>
                                  <a:latin typeface="Cambria Math" panose="02040503050406030204" pitchFamily="18" charset="0"/>
                                </a:rPr>
                                <m:t>0</m:t>
                              </m:r>
                            </m:e>
                            <m:e>
                              <m:r>
                                <a:rPr lang="en-AU" dirty="0" smtClean="0">
                                  <a:solidFill>
                                    <a:srgbClr val="FF0000"/>
                                  </a:solidFill>
                                  <a:latin typeface="Cambria Math" panose="02040503050406030204" pitchFamily="18" charset="0"/>
                                </a:rPr>
                                <m:t>0</m:t>
                              </m:r>
                            </m:e>
                          </m:mr>
                          <m:mr>
                            <m:e>
                              <m:r>
                                <a:rPr lang="en-AU" b="0" i="0" dirty="0" smtClean="0">
                                  <a:solidFill>
                                    <a:srgbClr val="FF0000"/>
                                  </a:solidFill>
                                  <a:latin typeface="Cambria Math" panose="02040503050406030204" pitchFamily="18" charset="0"/>
                                </a:rPr>
                                <m:t>1</m:t>
                              </m:r>
                            </m:e>
                            <m:e>
                              <m:r>
                                <a:rPr lang="en-AU" b="0" i="0" dirty="0" smtClean="0">
                                  <a:solidFill>
                                    <a:srgbClr val="FF0000"/>
                                  </a:solidFill>
                                  <a:latin typeface="Cambria Math" panose="02040503050406030204" pitchFamily="18" charset="0"/>
                                </a:rPr>
                                <m:t>0</m:t>
                              </m:r>
                            </m:e>
                            <m:e>
                              <m:r>
                                <a:rPr lang="en-US" dirty="0" smtClean="0">
                                  <a:solidFill>
                                    <a:srgbClr val="FF0000"/>
                                  </a:solidFill>
                                  <a:latin typeface="Cambria Math" panose="02040503050406030204" pitchFamily="18" charset="0"/>
                                </a:rPr>
                                <m:t>0</m:t>
                              </m:r>
                            </m:e>
                            <m:e>
                              <m:r>
                                <a:rPr lang="en-US" dirty="0" smtClean="0">
                                  <a:solidFill>
                                    <a:srgbClr val="FF0000"/>
                                  </a:solidFill>
                                  <a:latin typeface="Cambria Math" panose="02040503050406030204" pitchFamily="18" charset="0"/>
                                </a:rPr>
                                <m:t>0</m:t>
                              </m:r>
                            </m:e>
                          </m:mr>
                          <m:mr>
                            <m:e>
                              <m:r>
                                <a:rPr lang="en-US" dirty="0">
                                  <a:latin typeface="Cambria Math" panose="02040503050406030204" pitchFamily="18" charset="0"/>
                                </a:rPr>
                                <m:t>0</m:t>
                              </m:r>
                              <m:r>
                                <a:rPr lang="en-US" i="1" dirty="0">
                                  <a:latin typeface="Cambria Math" panose="02040503050406030204" pitchFamily="18" charset="0"/>
                                </a:rPr>
                                <m:t> </m:t>
                              </m:r>
                            </m:e>
                            <m:e>
                              <m:r>
                                <a:rPr lang="en-US" dirty="0">
                                  <a:latin typeface="Cambria Math" panose="02040503050406030204" pitchFamily="18" charset="0"/>
                                </a:rPr>
                                <m:t>0</m:t>
                              </m:r>
                            </m:e>
                            <m:e>
                              <m:r>
                                <a:rPr lang="en-AU" dirty="0">
                                  <a:latin typeface="Cambria Math" panose="02040503050406030204" pitchFamily="18" charset="0"/>
                                </a:rPr>
                                <m:t>1</m:t>
                              </m:r>
                            </m:e>
                            <m:e>
                              <m:r>
                                <a:rPr lang="en-US" dirty="0">
                                  <a:latin typeface="Cambria Math" panose="02040503050406030204" pitchFamily="18" charset="0"/>
                                </a:rPr>
                                <m:t>0</m:t>
                              </m:r>
                            </m:e>
                          </m:mr>
                          <m:mr>
                            <m:e>
                              <m:r>
                                <a:rPr lang="en-US" i="1" dirty="0">
                                  <a:latin typeface="Cambria Math" panose="02040503050406030204" pitchFamily="18" charset="0"/>
                                </a:rPr>
                                <m:t>0</m:t>
                              </m:r>
                            </m:e>
                            <m:e>
                              <m:r>
                                <a:rPr lang="en-US" dirty="0">
                                  <a:latin typeface="Cambria Math" panose="02040503050406030204" pitchFamily="18" charset="0"/>
                                </a:rPr>
                                <m:t>0</m:t>
                              </m:r>
                            </m:e>
                            <m:e>
                              <m:r>
                                <a:rPr lang="en-US" dirty="0">
                                  <a:latin typeface="Cambria Math" panose="02040503050406030204" pitchFamily="18" charset="0"/>
                                </a:rPr>
                                <m:t>0</m:t>
                              </m:r>
                            </m:e>
                            <m:e>
                              <m:r>
                                <a:rPr lang="en-AU" dirty="0">
                                  <a:latin typeface="Cambria Math" panose="02040503050406030204" pitchFamily="18" charset="0"/>
                                </a:rPr>
                                <m:t>1</m:t>
                              </m:r>
                            </m:e>
                          </m:mr>
                        </m:m>
                      </m:e>
                    </m:d>
                  </m:oMath>
                </a14:m>
                <a:r>
                  <a:rPr lang="en-US" dirty="0"/>
                  <a:t> × </a:t>
                </a:r>
                <a14:m>
                  <m:oMath xmlns:m="http://schemas.openxmlformats.org/officeDocument/2006/math">
                    <m:d>
                      <m:dPr>
                        <m:begChr m:val="["/>
                        <m:endChr m:val="]"/>
                        <m:ctrlPr>
                          <a:rPr lang="en-US" i="1" dirty="0" smtClean="0">
                            <a:solidFill>
                              <a:schemeClr val="tx1"/>
                            </a:solidFill>
                            <a:latin typeface="Cambria Math" panose="02040503050406030204" pitchFamily="18" charset="0"/>
                          </a:rPr>
                        </m:ctrlPr>
                      </m:dPr>
                      <m:e>
                        <m:m>
                          <m:mPr>
                            <m:plcHide m:val="on"/>
                            <m:mcs>
                              <m:mc>
                                <m:mcPr>
                                  <m:count m:val="4"/>
                                  <m:mcJc m:val="center"/>
                                </m:mcPr>
                              </m:mc>
                            </m:mcs>
                            <m:ctrlPr>
                              <a:rPr lang="en-US" i="1" dirty="0" smtClean="0">
                                <a:solidFill>
                                  <a:schemeClr val="tx1"/>
                                </a:solidFill>
                                <a:latin typeface="Cambria Math" panose="02040503050406030204" pitchFamily="18" charset="0"/>
                              </a:rPr>
                            </m:ctrlPr>
                          </m:mPr>
                          <m:mr>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1</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2</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1</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2</m:t>
                              </m:r>
                            </m:e>
                          </m:mr>
                          <m:mr>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3</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4</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6</m:t>
                              </m:r>
                            </m:e>
                            <m:e>
                              <m:r>
                                <a:rPr lang="en-US" b="0" i="0" dirty="0" smtClean="0">
                                  <a:solidFill>
                                    <a:srgbClr val="FF0000"/>
                                  </a:solidFill>
                                  <a:latin typeface="Cambria Math" panose="02040503050406030204" pitchFamily="18" charset="0"/>
                                </a:rPr>
                                <m:t>0.</m:t>
                              </m:r>
                              <m:r>
                                <a:rPr lang="en-AU" b="0" i="0" dirty="0" smtClean="0">
                                  <a:solidFill>
                                    <a:srgbClr val="FF0000"/>
                                  </a:solidFill>
                                  <a:latin typeface="Cambria Math" panose="02040503050406030204" pitchFamily="18" charset="0"/>
                                </a:rPr>
                                <m:t>3</m:t>
                              </m:r>
                            </m:e>
                          </m:mr>
                          <m:mr>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1</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2</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2</m:t>
                              </m:r>
                            </m:e>
                            <m:e>
                              <m:r>
                                <a:rPr lang="en-US" b="0" i="0" dirty="0" smtClean="0">
                                  <a:solidFill>
                                    <a:schemeClr val="tx1"/>
                                  </a:solidFill>
                                  <a:latin typeface="Cambria Math" panose="02040503050406030204" pitchFamily="18" charset="0"/>
                                </a:rPr>
                                <m:t>0.</m:t>
                              </m:r>
                              <m:r>
                                <a:rPr lang="en-US" i="0" dirty="0" smtClean="0">
                                  <a:solidFill>
                                    <a:schemeClr val="tx1"/>
                                  </a:solidFill>
                                  <a:latin typeface="Cambria Math" panose="02040503050406030204" pitchFamily="18" charset="0"/>
                                </a:rPr>
                                <m:t>1</m:t>
                              </m:r>
                            </m:e>
                          </m:mr>
                          <m:mr>
                            <m:e>
                              <m:r>
                                <a:rPr lang="en-US" b="0" i="1" dirty="0" smtClean="0">
                                  <a:solidFill>
                                    <a:schemeClr val="tx1"/>
                                  </a:solidFill>
                                  <a:latin typeface="Cambria Math" panose="02040503050406030204" pitchFamily="18" charset="0"/>
                                </a:rPr>
                                <m:t>0.</m:t>
                              </m:r>
                              <m:r>
                                <a:rPr lang="en-US" b="0" i="0" dirty="0" smtClean="0">
                                  <a:solidFill>
                                    <a:schemeClr val="tx1"/>
                                  </a:solidFill>
                                  <a:latin typeface="Cambria Math" panose="02040503050406030204" pitchFamily="18" charset="0"/>
                                </a:rPr>
                                <m:t>5</m:t>
                              </m:r>
                            </m:e>
                            <m:e>
                              <m:r>
                                <a:rPr lang="en-US" b="0" i="0" dirty="0" smtClean="0">
                                  <a:solidFill>
                                    <a:schemeClr val="tx1"/>
                                  </a:solidFill>
                                  <a:latin typeface="Cambria Math" panose="02040503050406030204" pitchFamily="18" charset="0"/>
                                </a:rPr>
                                <m:t>0.2</m:t>
                              </m:r>
                            </m:e>
                            <m:e>
                              <m:r>
                                <a:rPr lang="en-US" b="0" i="0" dirty="0" smtClean="0">
                                  <a:solidFill>
                                    <a:schemeClr val="tx1"/>
                                  </a:solidFill>
                                  <a:latin typeface="Cambria Math" panose="02040503050406030204" pitchFamily="18" charset="0"/>
                                </a:rPr>
                                <m:t>0.1</m:t>
                              </m:r>
                            </m:e>
                            <m:e>
                              <m:r>
                                <a:rPr lang="en-US" b="0" i="0" dirty="0" smtClean="0">
                                  <a:solidFill>
                                    <a:schemeClr val="tx1"/>
                                  </a:solidFill>
                                  <a:latin typeface="Cambria Math" panose="02040503050406030204" pitchFamily="18" charset="0"/>
                                </a:rPr>
                                <m:t>0.4</m:t>
                              </m:r>
                            </m:e>
                          </m:mr>
                        </m:m>
                      </m:e>
                    </m:d>
                  </m:oMath>
                </a14:m>
                <a:r>
                  <a:rPr lang="en-AU" dirty="0"/>
                  <a:t> =</a:t>
                </a:r>
                <a:r>
                  <a:rPr lang="en-US" dirty="0"/>
                  <a:t> </a:t>
                </a:r>
                <a14:m>
                  <m:oMath xmlns:m="http://schemas.openxmlformats.org/officeDocument/2006/math">
                    <m:d>
                      <m:dPr>
                        <m:begChr m:val="["/>
                        <m:endChr m:val="]"/>
                        <m:ctrlPr>
                          <a:rPr lang="en-US" i="1" dirty="0">
                            <a:latin typeface="Cambria Math" panose="02040503050406030204" pitchFamily="18" charset="0"/>
                          </a:rPr>
                        </m:ctrlPr>
                      </m:dPr>
                      <m:e>
                        <m:m>
                          <m:mPr>
                            <m:plcHide m:val="on"/>
                            <m:mcs>
                              <m:mc>
                                <m:mcPr>
                                  <m:count m:val="4"/>
                                  <m:mcJc m:val="center"/>
                                </m:mcPr>
                              </m:mc>
                            </m:mcs>
                            <m:ctrlPr>
                              <a:rPr lang="en-US" i="1" dirty="0">
                                <a:latin typeface="Cambria Math" panose="02040503050406030204" pitchFamily="18" charset="0"/>
                              </a:rPr>
                            </m:ctrlPr>
                          </m:mPr>
                          <m:mr>
                            <m:e>
                              <m:r>
                                <a:rPr lang="en-US" dirty="0">
                                  <a:latin typeface="Cambria Math" panose="02040503050406030204" pitchFamily="18" charset="0"/>
                                </a:rPr>
                                <m:t>0.3</m:t>
                              </m:r>
                            </m:e>
                            <m:e>
                              <m:r>
                                <a:rPr lang="en-US" dirty="0">
                                  <a:latin typeface="Cambria Math" panose="02040503050406030204" pitchFamily="18" charset="0"/>
                                </a:rPr>
                                <m:t>0.4</m:t>
                              </m:r>
                            </m:e>
                            <m:e>
                              <m:r>
                                <a:rPr lang="en-US" dirty="0">
                                  <a:latin typeface="Cambria Math" panose="02040503050406030204" pitchFamily="18" charset="0"/>
                                </a:rPr>
                                <m:t>0.6</m:t>
                              </m:r>
                            </m:e>
                            <m:e>
                              <m:r>
                                <a:rPr lang="en-US" dirty="0">
                                  <a:latin typeface="Cambria Math" panose="02040503050406030204" pitchFamily="18" charset="0"/>
                                </a:rPr>
                                <m:t>0.3</m:t>
                              </m:r>
                            </m:e>
                          </m:mr>
                          <m:mr>
                            <m:e>
                              <m:r>
                                <a:rPr lang="en-US" dirty="0">
                                  <a:latin typeface="Cambria Math" panose="02040503050406030204" pitchFamily="18" charset="0"/>
                                </a:rPr>
                                <m:t>0.1</m:t>
                              </m:r>
                            </m:e>
                            <m:e>
                              <m:r>
                                <a:rPr lang="en-US" dirty="0">
                                  <a:latin typeface="Cambria Math" panose="02040503050406030204" pitchFamily="18" charset="0"/>
                                </a:rPr>
                                <m:t>0.2</m:t>
                              </m:r>
                            </m:e>
                            <m:e>
                              <m:r>
                                <a:rPr lang="en-US" dirty="0">
                                  <a:latin typeface="Cambria Math" panose="02040503050406030204" pitchFamily="18" charset="0"/>
                                </a:rPr>
                                <m:t>0.1</m:t>
                              </m:r>
                            </m:e>
                            <m:e>
                              <m:r>
                                <a:rPr lang="en-US" dirty="0">
                                  <a:latin typeface="Cambria Math" panose="02040503050406030204" pitchFamily="18" charset="0"/>
                                </a:rPr>
                                <m:t>0.2</m:t>
                              </m:r>
                            </m:e>
                          </m:mr>
                          <m:mr>
                            <m:e>
                              <m:r>
                                <a:rPr lang="en-US" dirty="0">
                                  <a:latin typeface="Cambria Math" panose="02040503050406030204" pitchFamily="18" charset="0"/>
                                </a:rPr>
                                <m:t>0.1</m:t>
                              </m:r>
                            </m:e>
                            <m:e>
                              <m:r>
                                <a:rPr lang="en-US" dirty="0">
                                  <a:latin typeface="Cambria Math" panose="02040503050406030204" pitchFamily="18" charset="0"/>
                                </a:rPr>
                                <m:t>0.2</m:t>
                              </m:r>
                            </m:e>
                            <m:e>
                              <m:r>
                                <a:rPr lang="en-US" dirty="0">
                                  <a:latin typeface="Cambria Math" panose="02040503050406030204" pitchFamily="18" charset="0"/>
                                </a:rPr>
                                <m:t>0.2</m:t>
                              </m:r>
                            </m:e>
                            <m:e>
                              <m:r>
                                <a:rPr lang="en-US" dirty="0">
                                  <a:latin typeface="Cambria Math" panose="02040503050406030204" pitchFamily="18" charset="0"/>
                                </a:rPr>
                                <m:t>0.1</m:t>
                              </m:r>
                            </m:e>
                          </m:mr>
                          <m:mr>
                            <m:e>
                              <m:r>
                                <a:rPr lang="en-US" i="1" dirty="0">
                                  <a:latin typeface="Cambria Math" panose="02040503050406030204" pitchFamily="18" charset="0"/>
                                </a:rPr>
                                <m:t>0.</m:t>
                              </m:r>
                              <m:r>
                                <a:rPr lang="en-US" dirty="0">
                                  <a:latin typeface="Cambria Math" panose="02040503050406030204" pitchFamily="18" charset="0"/>
                                </a:rPr>
                                <m:t>5</m:t>
                              </m:r>
                            </m:e>
                            <m:e>
                              <m:r>
                                <a:rPr lang="en-US" dirty="0">
                                  <a:latin typeface="Cambria Math" panose="02040503050406030204" pitchFamily="18" charset="0"/>
                                </a:rPr>
                                <m:t>0.2</m:t>
                              </m:r>
                            </m:e>
                            <m:e>
                              <m:r>
                                <a:rPr lang="en-US" dirty="0">
                                  <a:latin typeface="Cambria Math" panose="02040503050406030204" pitchFamily="18" charset="0"/>
                                </a:rPr>
                                <m:t>0.1</m:t>
                              </m:r>
                            </m:e>
                            <m:e>
                              <m:r>
                                <a:rPr lang="en-US" dirty="0">
                                  <a:latin typeface="Cambria Math" panose="02040503050406030204" pitchFamily="18" charset="0"/>
                                </a:rPr>
                                <m:t>0.4</m:t>
                              </m:r>
                            </m:e>
                          </m:mr>
                        </m:m>
                      </m:e>
                    </m:d>
                  </m:oMath>
                </a14:m>
                <a:endParaRPr lang="en-AU" dirty="0"/>
              </a:p>
            </p:txBody>
          </p:sp>
        </mc:Choice>
        <mc:Fallback xmlns="">
          <p:sp>
            <p:nvSpPr>
              <p:cNvPr id="9" name="TextBox 8">
                <a:extLst>
                  <a:ext uri="{FF2B5EF4-FFF2-40B4-BE49-F238E27FC236}">
                    <a16:creationId xmlns:a16="http://schemas.microsoft.com/office/drawing/2014/main" id="{77F880AF-C073-4A71-ADAC-4503A2510A33}"/>
                  </a:ext>
                </a:extLst>
              </p:cNvPr>
              <p:cNvSpPr txBox="1">
                <a:spLocks noRot="1" noChangeAspect="1" noMove="1" noResize="1" noEditPoints="1" noAdjustHandles="1" noChangeArrowheads="1" noChangeShapeType="1" noTextEdit="1"/>
              </p:cNvSpPr>
              <p:nvPr/>
            </p:nvSpPr>
            <p:spPr>
              <a:xfrm>
                <a:off x="4823137" y="4874952"/>
                <a:ext cx="7115577" cy="1112805"/>
              </a:xfrm>
              <a:prstGeom prst="rect">
                <a:avLst/>
              </a:prstGeom>
              <a:blipFill>
                <a:blip r:embed="rId5"/>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85818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61F5-EEA3-4302-A6C1-8F27D6F86E24}"/>
              </a:ext>
            </a:extLst>
          </p:cNvPr>
          <p:cNvSpPr>
            <a:spLocks noGrp="1"/>
          </p:cNvSpPr>
          <p:nvPr>
            <p:ph type="title"/>
          </p:nvPr>
        </p:nvSpPr>
        <p:spPr>
          <a:xfrm>
            <a:off x="0" y="6176963"/>
            <a:ext cx="10515600" cy="652306"/>
          </a:xfrm>
        </p:spPr>
        <p:txBody>
          <a:bodyPr>
            <a:normAutofit fontScale="90000"/>
          </a:bodyPr>
          <a:lstStyle/>
          <a:p>
            <a:r>
              <a:rPr lang="en-US" dirty="0"/>
              <a:t>2016 Exam 1 Q8</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DEA7E7-B784-4B75-A393-AE45281DE8BF}"/>
                  </a:ext>
                </a:extLst>
              </p:cNvPr>
              <p:cNvSpPr>
                <a:spLocks noGrp="1"/>
              </p:cNvSpPr>
              <p:nvPr>
                <p:ph idx="1"/>
              </p:nvPr>
            </p:nvSpPr>
            <p:spPr>
              <a:xfrm>
                <a:off x="0" y="177129"/>
                <a:ext cx="12192000" cy="5850184"/>
              </a:xfrm>
            </p:spPr>
            <p:txBody>
              <a:bodyPr>
                <a:normAutofit fontScale="70000" lnSpcReduction="20000"/>
              </a:bodyPr>
              <a:lstStyle/>
              <a:p>
                <a:r>
                  <a:rPr lang="en-US" dirty="0"/>
                  <a:t>The matrix below shows the result of each match between four teams, A, B, C and D, in a bowling tournament. Each team played each other team once and there were no draws.</a:t>
                </a:r>
              </a:p>
              <a:p>
                <a:r>
                  <a:rPr lang="en-US" dirty="0"/>
                  <a:t>                             loser</a:t>
                </a:r>
              </a:p>
              <a:p>
                <a:r>
                  <a:rPr lang="en-US" dirty="0"/>
                  <a:t>                      A     B    C    D</a:t>
                </a:r>
              </a:p>
              <a:p>
                <a14:m>
                  <m:oMath xmlns:m="http://schemas.openxmlformats.org/officeDocument/2006/math">
                    <m:r>
                      <a:rPr lang="en-AU" b="0" i="1" dirty="0" smtClean="0">
                        <a:solidFill>
                          <a:schemeClr val="tx1"/>
                        </a:solidFill>
                        <a:latin typeface="Cambria Math" panose="02040503050406030204" pitchFamily="18" charset="0"/>
                      </a:rPr>
                      <m:t>𝑤𝑖𝑛𝑛𝑒𝑟</m:t>
                    </m:r>
                    <m:r>
                      <a:rPr lang="en-AU" b="0" i="1" dirty="0" smtClean="0">
                        <a:solidFill>
                          <a:schemeClr val="tx1"/>
                        </a:solidFill>
                        <a:latin typeface="Cambria Math" panose="02040503050406030204" pitchFamily="18" charset="0"/>
                      </a:rPr>
                      <m:t>  </m:t>
                    </m:r>
                    <m:m>
                      <m:mPr>
                        <m:plcHide m:val="on"/>
                        <m:mcs>
                          <m:mc>
                            <m:mcPr>
                              <m:count m:val="1"/>
                              <m:mcJc m:val="center"/>
                            </m:mcPr>
                          </m:mc>
                        </m:mcs>
                        <m:ctrlPr>
                          <a:rPr lang="en-US" i="1" dirty="0">
                            <a:latin typeface="Cambria Math" panose="02040503050406030204" pitchFamily="18" charset="0"/>
                          </a:rPr>
                        </m:ctrlPr>
                      </m:mPr>
                      <m:mr>
                        <m:e>
                          <m:r>
                            <a:rPr lang="en-US" i="1" dirty="0">
                              <a:latin typeface="Cambria Math" panose="02040503050406030204" pitchFamily="18" charset="0"/>
                            </a:rPr>
                            <m:t>𝐴</m:t>
                          </m:r>
                        </m:e>
                      </m:mr>
                      <m:mr>
                        <m:e>
                          <m:r>
                            <a:rPr lang="en-US" i="1" dirty="0">
                              <a:latin typeface="Cambria Math" panose="02040503050406030204" pitchFamily="18" charset="0"/>
                            </a:rPr>
                            <m:t>𝐵</m:t>
                          </m:r>
                        </m:e>
                      </m:mr>
                      <m:mr>
                        <m:e>
                          <m:r>
                            <a:rPr lang="en-US" i="1" dirty="0">
                              <a:latin typeface="Cambria Math" panose="02040503050406030204" pitchFamily="18" charset="0"/>
                            </a:rPr>
                            <m:t>𝐶</m:t>
                          </m:r>
                        </m:e>
                      </m:mr>
                      <m:mr>
                        <m:e>
                          <m:r>
                            <a:rPr lang="en-US" i="1" dirty="0">
                              <a:latin typeface="Cambria Math" panose="02040503050406030204" pitchFamily="18" charset="0"/>
                            </a:rPr>
                            <m:t>𝐷</m:t>
                          </m:r>
                        </m:e>
                      </m:mr>
                    </m:m>
                    <m:d>
                      <m:dPr>
                        <m:begChr m:val="["/>
                        <m:endChr m:val="]"/>
                        <m:ctrlPr>
                          <a:rPr lang="en-US" i="1" dirty="0" smtClean="0">
                            <a:solidFill>
                              <a:schemeClr val="tx1"/>
                            </a:solidFill>
                            <a:latin typeface="Cambria Math" panose="02040503050406030204" pitchFamily="18" charset="0"/>
                          </a:rPr>
                        </m:ctrlPr>
                      </m:dPr>
                      <m:e>
                        <m:m>
                          <m:mPr>
                            <m:plcHide m:val="on"/>
                            <m:mcs>
                              <m:mc>
                                <m:mcPr>
                                  <m:count m:val="4"/>
                                  <m:mcJc m:val="center"/>
                                </m:mcPr>
                              </m:mc>
                            </m:mcs>
                            <m:ctrlPr>
                              <a:rPr lang="en-US" i="1" dirty="0" smtClean="0">
                                <a:solidFill>
                                  <a:schemeClr val="tx1"/>
                                </a:solidFill>
                                <a:latin typeface="Cambria Math" panose="02040503050406030204" pitchFamily="18" charset="0"/>
                              </a:rPr>
                            </m:ctrlPr>
                          </m:mPr>
                          <m:mr>
                            <m:e>
                              <m:r>
                                <a:rPr lang="en-AU"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1</m:t>
                              </m:r>
                            </m:e>
                            <m:e>
                              <m:r>
                                <a:rPr lang="en-AU" b="0" i="0" dirty="0" smtClean="0">
                                  <a:solidFill>
                                    <a:schemeClr val="tx1"/>
                                  </a:solidFill>
                                  <a:latin typeface="Cambria Math" panose="02040503050406030204" pitchFamily="18" charset="0"/>
                                </a:rPr>
                                <m:t>0</m:t>
                              </m:r>
                            </m:e>
                          </m:mr>
                          <m:mr>
                            <m:e>
                              <m:r>
                                <a:rPr lang="en-AU" b="0" i="0" dirty="0" smtClean="0">
                                  <a:solidFill>
                                    <a:schemeClr val="tx1"/>
                                  </a:solidFill>
                                  <a:latin typeface="Cambria Math" panose="02040503050406030204" pitchFamily="18" charset="0"/>
                                </a:rPr>
                                <m:t>1</m:t>
                              </m:r>
                            </m:e>
                            <m:e>
                              <m:r>
                                <a:rPr lang="en-AU" b="0" i="0" dirty="0" smtClean="0">
                                  <a:solidFill>
                                    <a:schemeClr val="tx1"/>
                                  </a:solidFill>
                                  <a:latin typeface="Cambria Math" panose="02040503050406030204" pitchFamily="18" charset="0"/>
                                </a:rPr>
                                <m:t>0</m:t>
                              </m:r>
                            </m:e>
                            <m:e>
                              <m:r>
                                <a:rPr lang="en-US"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1</m:t>
                              </m:r>
                            </m:e>
                          </m:mr>
                          <m:mr>
                            <m:e>
                              <m:r>
                                <a:rPr lang="en-US" b="0" i="0" dirty="0" smtClean="0">
                                  <a:solidFill>
                                    <a:schemeClr val="tx1"/>
                                  </a:solidFill>
                                  <a:latin typeface="Cambria Math" panose="02040503050406030204" pitchFamily="18" charset="0"/>
                                </a:rPr>
                                <m:t>0</m:t>
                              </m:r>
                              <m:r>
                                <a:rPr lang="en-US" i="1" dirty="0" smtClean="0">
                                  <a:solidFill>
                                    <a:schemeClr val="tx1"/>
                                  </a:solidFill>
                                  <a:latin typeface="Cambria Math" panose="02040503050406030204" pitchFamily="18" charset="0"/>
                                </a:rPr>
                                <m:t> </m:t>
                              </m:r>
                            </m:e>
                            <m:e>
                              <m:r>
                                <a:rPr lang="en-AU" b="0" i="0" dirty="0" smtClean="0">
                                  <a:solidFill>
                                    <a:schemeClr val="tx1"/>
                                  </a:solidFill>
                                  <a:latin typeface="Cambria Math" panose="02040503050406030204" pitchFamily="18" charset="0"/>
                                </a:rPr>
                                <m:t>1</m:t>
                              </m:r>
                            </m:e>
                            <m:e>
                              <m:r>
                                <a:rPr lang="en-AU"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1</m:t>
                              </m:r>
                            </m:e>
                          </m:mr>
                          <m:mr>
                            <m:e>
                              <m:r>
                                <a:rPr lang="en-AU" b="0" i="1" dirty="0" smtClean="0">
                                  <a:solidFill>
                                    <a:schemeClr val="tx1"/>
                                  </a:solidFill>
                                  <a:latin typeface="Cambria Math" panose="02040503050406030204" pitchFamily="18" charset="0"/>
                                </a:rPr>
                                <m:t>1</m:t>
                              </m:r>
                            </m:e>
                            <m:e>
                              <m:r>
                                <a:rPr lang="en-US" b="0" i="0" dirty="0" smtClean="0">
                                  <a:solidFill>
                                    <a:schemeClr val="tx1"/>
                                  </a:solidFill>
                                  <a:latin typeface="Cambria Math" panose="02040503050406030204" pitchFamily="18" charset="0"/>
                                </a:rPr>
                                <m:t>0</m:t>
                              </m:r>
                            </m:e>
                            <m:e>
                              <m:r>
                                <a:rPr lang="en-US" b="0" i="0" dirty="0" smtClean="0">
                                  <a:solidFill>
                                    <a:schemeClr val="tx1"/>
                                  </a:solidFill>
                                  <a:latin typeface="Cambria Math" panose="02040503050406030204" pitchFamily="18" charset="0"/>
                                </a:rPr>
                                <m:t>0</m:t>
                              </m:r>
                            </m:e>
                            <m:e>
                              <m:r>
                                <a:rPr lang="en-AU" b="0" i="1" dirty="0" smtClean="0">
                                  <a:solidFill>
                                    <a:schemeClr val="tx1"/>
                                  </a:solidFill>
                                  <a:latin typeface="Cambria Math" panose="02040503050406030204" pitchFamily="18" charset="0"/>
                                </a:rPr>
                                <m:t>0</m:t>
                              </m:r>
                            </m:e>
                          </m:mr>
                        </m:m>
                      </m:e>
                    </m:d>
                  </m:oMath>
                </a14:m>
                <a:endParaRPr lang="en-US" dirty="0"/>
              </a:p>
              <a:p>
                <a:r>
                  <a:rPr lang="en-US" dirty="0"/>
                  <a:t>In this tournament, each team was given a ranking that was determined by calculating the sum of its one-step and two-step dominances. The team with the highest sum was ranked number one (1). The team with the second-highest sum was ranked number two (2), and so on.</a:t>
                </a:r>
              </a:p>
              <a:p>
                <a:r>
                  <a:rPr lang="en-US" dirty="0"/>
                  <a:t>Using this method, team C was ranked number one (1).</a:t>
                </a:r>
              </a:p>
              <a:p>
                <a:r>
                  <a:rPr lang="en-US" dirty="0">
                    <a:solidFill>
                      <a:srgbClr val="FF0000"/>
                    </a:solidFill>
                  </a:rPr>
                  <a:t>Team A</a:t>
                </a:r>
                <a:r>
                  <a:rPr lang="en-US" dirty="0"/>
                  <a:t> would have been ranked </a:t>
                </a:r>
                <a:r>
                  <a:rPr lang="en-US" dirty="0">
                    <a:solidFill>
                      <a:srgbClr val="FF0000"/>
                    </a:solidFill>
                  </a:rPr>
                  <a:t>number one (1)</a:t>
                </a:r>
                <a:r>
                  <a:rPr lang="en-US" dirty="0"/>
                  <a:t> if the winner of one match had lost instead.</a:t>
                </a:r>
              </a:p>
              <a:p>
                <a:r>
                  <a:rPr lang="en-US" dirty="0"/>
                  <a:t>That match was between teams</a:t>
                </a:r>
              </a:p>
              <a:p>
                <a:r>
                  <a:rPr lang="en-US" dirty="0"/>
                  <a:t>A. A and B.</a:t>
                </a:r>
              </a:p>
              <a:p>
                <a:r>
                  <a:rPr lang="en-US" dirty="0"/>
                  <a:t>B. A and D.</a:t>
                </a:r>
              </a:p>
              <a:p>
                <a:r>
                  <a:rPr lang="en-US" dirty="0"/>
                  <a:t>C. B and C.</a:t>
                </a:r>
              </a:p>
              <a:p>
                <a:r>
                  <a:rPr lang="en-US" dirty="0"/>
                  <a:t>D. B and D.</a:t>
                </a:r>
              </a:p>
              <a:p>
                <a:r>
                  <a:rPr lang="en-US" dirty="0"/>
                  <a:t>E. C and D.</a:t>
                </a:r>
                <a:endParaRPr lang="en-AU" dirty="0"/>
              </a:p>
            </p:txBody>
          </p:sp>
        </mc:Choice>
        <mc:Fallback xmlns="">
          <p:sp>
            <p:nvSpPr>
              <p:cNvPr id="3" name="Content Placeholder 2">
                <a:extLst>
                  <a:ext uri="{FF2B5EF4-FFF2-40B4-BE49-F238E27FC236}">
                    <a16:creationId xmlns:a16="http://schemas.microsoft.com/office/drawing/2014/main" id="{B7DEA7E7-B784-4B75-A393-AE45281DE8BF}"/>
                  </a:ext>
                </a:extLst>
              </p:cNvPr>
              <p:cNvSpPr>
                <a:spLocks noGrp="1" noRot="1" noChangeAspect="1" noMove="1" noResize="1" noEditPoints="1" noAdjustHandles="1" noChangeArrowheads="1" noChangeShapeType="1" noTextEdit="1"/>
              </p:cNvSpPr>
              <p:nvPr>
                <p:ph idx="1"/>
              </p:nvPr>
            </p:nvSpPr>
            <p:spPr>
              <a:xfrm>
                <a:off x="0" y="177129"/>
                <a:ext cx="12192000" cy="5850184"/>
              </a:xfrm>
              <a:blipFill>
                <a:blip r:embed="rId2"/>
                <a:stretch>
                  <a:fillRect l="-450" t="-1875" r="-800" b="-1667"/>
                </a:stretch>
              </a:blipFill>
            </p:spPr>
            <p:txBody>
              <a:bodyPr/>
              <a:lstStyle/>
              <a:p>
                <a:r>
                  <a:rPr lang="en-AU">
                    <a:noFill/>
                  </a:rPr>
                  <a:t> </a:t>
                </a:r>
              </a:p>
            </p:txBody>
          </p:sp>
        </mc:Fallback>
      </mc:AlternateContent>
      <p:sp>
        <p:nvSpPr>
          <p:cNvPr id="4" name="TextBox 3">
            <a:extLst>
              <a:ext uri="{FF2B5EF4-FFF2-40B4-BE49-F238E27FC236}">
                <a16:creationId xmlns:a16="http://schemas.microsoft.com/office/drawing/2014/main" id="{3F09733C-11A8-408D-898E-70286A037EC3}"/>
              </a:ext>
            </a:extLst>
          </p:cNvPr>
          <p:cNvSpPr txBox="1"/>
          <p:nvPr/>
        </p:nvSpPr>
        <p:spPr>
          <a:xfrm>
            <a:off x="2255912" y="4242975"/>
            <a:ext cx="768412" cy="1938992"/>
          </a:xfrm>
          <a:prstGeom prst="rect">
            <a:avLst/>
          </a:prstGeom>
          <a:noFill/>
        </p:spPr>
        <p:txBody>
          <a:bodyPr wrap="square" rtlCol="0">
            <a:spAutoFit/>
          </a:bodyPr>
          <a:lstStyle/>
          <a:p>
            <a:pPr>
              <a:spcBef>
                <a:spcPts val="600"/>
              </a:spcBef>
            </a:pPr>
            <a:r>
              <a:rPr lang="en-US" sz="2000" dirty="0">
                <a:solidFill>
                  <a:srgbClr val="FF0000"/>
                </a:solidFill>
              </a:rPr>
              <a:t>42%</a:t>
            </a:r>
          </a:p>
          <a:p>
            <a:pPr>
              <a:spcBef>
                <a:spcPts val="600"/>
              </a:spcBef>
            </a:pPr>
            <a:r>
              <a:rPr lang="en-US" sz="2000" dirty="0">
                <a:solidFill>
                  <a:srgbClr val="FF0000"/>
                </a:solidFill>
              </a:rPr>
              <a:t>12%</a:t>
            </a:r>
          </a:p>
          <a:p>
            <a:pPr>
              <a:spcBef>
                <a:spcPts val="600"/>
              </a:spcBef>
            </a:pPr>
            <a:r>
              <a:rPr lang="en-US" sz="2000" dirty="0">
                <a:solidFill>
                  <a:srgbClr val="FF0000"/>
                </a:solidFill>
              </a:rPr>
              <a:t>21%</a:t>
            </a:r>
          </a:p>
          <a:p>
            <a:pPr>
              <a:spcBef>
                <a:spcPts val="600"/>
              </a:spcBef>
            </a:pPr>
            <a:r>
              <a:rPr lang="en-US" sz="2000" dirty="0">
                <a:solidFill>
                  <a:srgbClr val="FF0000"/>
                </a:solidFill>
              </a:rPr>
              <a:t>10%</a:t>
            </a:r>
          </a:p>
          <a:p>
            <a:pPr>
              <a:spcBef>
                <a:spcPts val="600"/>
              </a:spcBef>
            </a:pPr>
            <a:r>
              <a:rPr lang="en-US" sz="2000" dirty="0">
                <a:solidFill>
                  <a:srgbClr val="FF0000"/>
                </a:solidFill>
              </a:rPr>
              <a:t>14%</a:t>
            </a:r>
            <a:endParaRPr lang="en-AU" sz="2000" dirty="0">
              <a:solidFill>
                <a:srgbClr val="FF000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4CCC354-9FD4-4556-A822-7729F514FB61}"/>
                  </a:ext>
                </a:extLst>
              </p:cNvPr>
              <p:cNvSpPr txBox="1"/>
              <p:nvPr/>
            </p:nvSpPr>
            <p:spPr>
              <a:xfrm>
                <a:off x="4155556" y="904072"/>
                <a:ext cx="7796040" cy="1389804"/>
              </a:xfrm>
              <a:prstGeom prst="rect">
                <a:avLst/>
              </a:prstGeom>
              <a:noFill/>
            </p:spPr>
            <p:txBody>
              <a:bodyPr wrap="square">
                <a:spAutoFit/>
              </a:bodyPr>
              <a:lstStyle/>
              <a:p>
                <a:r>
                  <a:rPr lang="en-US" dirty="0"/>
                  <a:t>                                             A     B    C     D                             A     B    C     D</a:t>
                </a:r>
              </a:p>
              <a:p>
                <a:r>
                  <a:rPr lang="en-US" dirty="0"/>
                  <a:t>A and B  </a:t>
                </a:r>
                <a:r>
                  <a:rPr lang="en-US" dirty="0">
                    <a:sym typeface="Wingdings" panose="05000000000000000000" pitchFamily="2" charset="2"/>
                  </a:rPr>
                  <a:t>  </a:t>
                </a:r>
                <a:r>
                  <a:rPr lang="en-US" dirty="0"/>
                  <a:t> </a:t>
                </a:r>
                <a14:m>
                  <m:oMath xmlns:m="http://schemas.openxmlformats.org/officeDocument/2006/math">
                    <m:r>
                      <a:rPr lang="en-AU" b="0" i="1" dirty="0" smtClean="0">
                        <a:solidFill>
                          <a:schemeClr val="tx1"/>
                        </a:solidFill>
                        <a:latin typeface="Cambria Math" panose="02040503050406030204" pitchFamily="18" charset="0"/>
                      </a:rPr>
                      <m:t>𝑤𝑖𝑛𝑛𝑒𝑟</m:t>
                    </m:r>
                    <m:r>
                      <a:rPr lang="en-AU" b="0" i="1" dirty="0" smtClean="0">
                        <a:solidFill>
                          <a:schemeClr val="tx1"/>
                        </a:solidFill>
                        <a:latin typeface="Cambria Math" panose="02040503050406030204" pitchFamily="18" charset="0"/>
                      </a:rPr>
                      <m:t>  </m:t>
                    </m:r>
                    <m:m>
                      <m:mPr>
                        <m:plcHide m:val="on"/>
                        <m:mcs>
                          <m:mc>
                            <m:mcPr>
                              <m:count m:val="1"/>
                              <m:mcJc m:val="center"/>
                            </m:mcPr>
                          </m:mc>
                        </m:mcs>
                        <m:ctrlPr>
                          <a:rPr lang="en-US" i="1" dirty="0">
                            <a:latin typeface="Cambria Math" panose="02040503050406030204" pitchFamily="18" charset="0"/>
                          </a:rPr>
                        </m:ctrlPr>
                      </m:mPr>
                      <m:mr>
                        <m:e>
                          <m:r>
                            <a:rPr lang="en-US" i="1" dirty="0">
                              <a:latin typeface="Cambria Math" panose="02040503050406030204" pitchFamily="18" charset="0"/>
                            </a:rPr>
                            <m:t>𝐴</m:t>
                          </m:r>
                        </m:e>
                      </m:mr>
                      <m:mr>
                        <m:e>
                          <m:r>
                            <a:rPr lang="en-US" i="1" dirty="0">
                              <a:latin typeface="Cambria Math" panose="02040503050406030204" pitchFamily="18" charset="0"/>
                            </a:rPr>
                            <m:t>𝐵</m:t>
                          </m:r>
                        </m:e>
                      </m:mr>
                      <m:mr>
                        <m:e>
                          <m:r>
                            <a:rPr lang="en-US" i="1" dirty="0">
                              <a:latin typeface="Cambria Math" panose="02040503050406030204" pitchFamily="18" charset="0"/>
                            </a:rPr>
                            <m:t>𝐶</m:t>
                          </m:r>
                        </m:e>
                      </m:mr>
                      <m:mr>
                        <m:e>
                          <m:r>
                            <a:rPr lang="en-US" i="1" dirty="0">
                              <a:latin typeface="Cambria Math" panose="02040503050406030204" pitchFamily="18" charset="0"/>
                            </a:rPr>
                            <m:t>𝐷</m:t>
                          </m:r>
                        </m:e>
                      </m:mr>
                    </m:m>
                    <m:d>
                      <m:dPr>
                        <m:begChr m:val="["/>
                        <m:endChr m:val="]"/>
                        <m:ctrlPr>
                          <a:rPr lang="en-US" i="1" dirty="0" smtClean="0">
                            <a:solidFill>
                              <a:schemeClr val="tx1"/>
                            </a:solidFill>
                            <a:latin typeface="Cambria Math" panose="02040503050406030204" pitchFamily="18" charset="0"/>
                          </a:rPr>
                        </m:ctrlPr>
                      </m:dPr>
                      <m:e>
                        <m:m>
                          <m:mPr>
                            <m:plcHide m:val="on"/>
                            <m:mcs>
                              <m:mc>
                                <m:mcPr>
                                  <m:count m:val="4"/>
                                  <m:mcJc m:val="center"/>
                                </m:mcPr>
                              </m:mc>
                            </m:mcs>
                            <m:ctrlPr>
                              <a:rPr lang="en-US" i="1" dirty="0" smtClean="0">
                                <a:solidFill>
                                  <a:schemeClr val="tx1"/>
                                </a:solidFill>
                                <a:latin typeface="Cambria Math" panose="02040503050406030204" pitchFamily="18" charset="0"/>
                              </a:rPr>
                            </m:ctrlPr>
                          </m:mPr>
                          <m:mr>
                            <m:e>
                              <m:r>
                                <a:rPr lang="en-AU" b="0" i="0" dirty="0" smtClean="0">
                                  <a:solidFill>
                                    <a:schemeClr val="tx1"/>
                                  </a:solidFill>
                                  <a:latin typeface="Cambria Math" panose="02040503050406030204" pitchFamily="18" charset="0"/>
                                </a:rPr>
                                <m:t>0</m:t>
                              </m:r>
                            </m:e>
                            <m:e>
                              <m:r>
                                <a:rPr lang="en-AU" b="0" i="0" dirty="0" smtClean="0">
                                  <a:solidFill>
                                    <a:srgbClr val="FF0000"/>
                                  </a:solidFill>
                                  <a:latin typeface="Cambria Math" panose="02040503050406030204" pitchFamily="18" charset="0"/>
                                </a:rPr>
                                <m:t>0</m:t>
                              </m:r>
                            </m:e>
                            <m:e>
                              <m:r>
                                <a:rPr lang="en-AU" b="0" i="0" dirty="0" smtClean="0">
                                  <a:solidFill>
                                    <a:schemeClr val="tx1"/>
                                  </a:solidFill>
                                  <a:latin typeface="Cambria Math" panose="02040503050406030204" pitchFamily="18" charset="0"/>
                                </a:rPr>
                                <m:t>1</m:t>
                              </m:r>
                            </m:e>
                            <m:e>
                              <m:r>
                                <a:rPr lang="en-AU" b="0" i="0" dirty="0" smtClean="0">
                                  <a:solidFill>
                                    <a:schemeClr val="tx1"/>
                                  </a:solidFill>
                                  <a:latin typeface="Cambria Math" panose="02040503050406030204" pitchFamily="18" charset="0"/>
                                </a:rPr>
                                <m:t>0</m:t>
                              </m:r>
                            </m:e>
                          </m:mr>
                          <m:mr>
                            <m:e>
                              <m:r>
                                <a:rPr lang="en-AU" b="0" i="0" dirty="0" smtClean="0">
                                  <a:solidFill>
                                    <a:srgbClr val="FF0000"/>
                                  </a:solidFill>
                                  <a:latin typeface="Cambria Math" panose="02040503050406030204" pitchFamily="18" charset="0"/>
                                </a:rPr>
                                <m:t>1</m:t>
                              </m:r>
                            </m:e>
                            <m:e>
                              <m:r>
                                <a:rPr lang="en-AU" b="0" i="0" dirty="0" smtClean="0">
                                  <a:solidFill>
                                    <a:schemeClr val="tx1"/>
                                  </a:solidFill>
                                  <a:latin typeface="Cambria Math" panose="02040503050406030204" pitchFamily="18" charset="0"/>
                                </a:rPr>
                                <m:t>0</m:t>
                              </m:r>
                            </m:e>
                            <m:e>
                              <m:r>
                                <a:rPr lang="en-US"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1</m:t>
                              </m:r>
                            </m:e>
                          </m:mr>
                          <m:mr>
                            <m:e>
                              <m:r>
                                <a:rPr lang="en-US" b="0" i="0" dirty="0" smtClean="0">
                                  <a:solidFill>
                                    <a:schemeClr val="tx1"/>
                                  </a:solidFill>
                                  <a:latin typeface="Cambria Math" panose="02040503050406030204" pitchFamily="18" charset="0"/>
                                </a:rPr>
                                <m:t>0</m:t>
                              </m:r>
                              <m:r>
                                <a:rPr lang="en-US" i="1" dirty="0" smtClean="0">
                                  <a:solidFill>
                                    <a:schemeClr val="tx1"/>
                                  </a:solidFill>
                                  <a:latin typeface="Cambria Math" panose="02040503050406030204" pitchFamily="18" charset="0"/>
                                </a:rPr>
                                <m:t> </m:t>
                              </m:r>
                            </m:e>
                            <m:e>
                              <m:r>
                                <a:rPr lang="en-AU" b="0" i="0" dirty="0" smtClean="0">
                                  <a:solidFill>
                                    <a:schemeClr val="tx1"/>
                                  </a:solidFill>
                                  <a:latin typeface="Cambria Math" panose="02040503050406030204" pitchFamily="18" charset="0"/>
                                </a:rPr>
                                <m:t>1</m:t>
                              </m:r>
                            </m:e>
                            <m:e>
                              <m:r>
                                <a:rPr lang="en-AU" b="0" i="0" dirty="0" smtClean="0">
                                  <a:solidFill>
                                    <a:schemeClr val="tx1"/>
                                  </a:solidFill>
                                  <a:latin typeface="Cambria Math" panose="02040503050406030204" pitchFamily="18" charset="0"/>
                                </a:rPr>
                                <m:t>0</m:t>
                              </m:r>
                            </m:e>
                            <m:e>
                              <m:r>
                                <a:rPr lang="en-AU" b="0" i="0" dirty="0" smtClean="0">
                                  <a:solidFill>
                                    <a:schemeClr val="tx1"/>
                                  </a:solidFill>
                                  <a:latin typeface="Cambria Math" panose="02040503050406030204" pitchFamily="18" charset="0"/>
                                </a:rPr>
                                <m:t>1</m:t>
                              </m:r>
                            </m:e>
                          </m:mr>
                          <m:mr>
                            <m:e>
                              <m:r>
                                <a:rPr lang="en-AU" b="0" i="1" dirty="0" smtClean="0">
                                  <a:solidFill>
                                    <a:schemeClr val="tx1"/>
                                  </a:solidFill>
                                  <a:latin typeface="Cambria Math" panose="02040503050406030204" pitchFamily="18" charset="0"/>
                                </a:rPr>
                                <m:t>1</m:t>
                              </m:r>
                            </m:e>
                            <m:e>
                              <m:r>
                                <a:rPr lang="en-US" b="0" i="0" dirty="0" smtClean="0">
                                  <a:solidFill>
                                    <a:schemeClr val="tx1"/>
                                  </a:solidFill>
                                  <a:latin typeface="Cambria Math" panose="02040503050406030204" pitchFamily="18" charset="0"/>
                                </a:rPr>
                                <m:t>0</m:t>
                              </m:r>
                            </m:e>
                            <m:e>
                              <m:r>
                                <a:rPr lang="en-US" b="0" i="0" dirty="0" smtClean="0">
                                  <a:solidFill>
                                    <a:schemeClr val="tx1"/>
                                  </a:solidFill>
                                  <a:latin typeface="Cambria Math" panose="02040503050406030204" pitchFamily="18" charset="0"/>
                                </a:rPr>
                                <m:t>0</m:t>
                              </m:r>
                            </m:e>
                            <m:e>
                              <m:r>
                                <a:rPr lang="en-AU" b="0" i="1" dirty="0" smtClean="0">
                                  <a:solidFill>
                                    <a:schemeClr val="tx1"/>
                                  </a:solidFill>
                                  <a:latin typeface="Cambria Math" panose="02040503050406030204" pitchFamily="18" charset="0"/>
                                </a:rPr>
                                <m:t>0</m:t>
                              </m:r>
                            </m:e>
                          </m:mr>
                        </m:m>
                      </m:e>
                    </m:d>
                  </m:oMath>
                </a14:m>
                <a:r>
                  <a:rPr lang="en-US" dirty="0">
                    <a:sym typeface="Wingdings" panose="05000000000000000000" pitchFamily="2" charset="2"/>
                  </a:rPr>
                  <a:t>  </a:t>
                </a:r>
                <a14:m>
                  <m:oMath xmlns:m="http://schemas.openxmlformats.org/officeDocument/2006/math">
                    <m:r>
                      <a:rPr lang="en-AU" i="1" dirty="0">
                        <a:latin typeface="Cambria Math" panose="02040503050406030204" pitchFamily="18" charset="0"/>
                      </a:rPr>
                      <m:t>𝑤𝑖𝑛𝑛𝑒𝑟</m:t>
                    </m:r>
                    <m:r>
                      <a:rPr lang="en-AU" i="1" dirty="0">
                        <a:latin typeface="Cambria Math" panose="02040503050406030204" pitchFamily="18" charset="0"/>
                      </a:rPr>
                      <m:t>  </m:t>
                    </m:r>
                    <m:m>
                      <m:mPr>
                        <m:plcHide m:val="on"/>
                        <m:mcs>
                          <m:mc>
                            <m:mcPr>
                              <m:count m:val="1"/>
                              <m:mcJc m:val="center"/>
                            </m:mcPr>
                          </m:mc>
                        </m:mcs>
                        <m:ctrlPr>
                          <a:rPr lang="en-US" i="1" dirty="0">
                            <a:latin typeface="Cambria Math" panose="02040503050406030204" pitchFamily="18" charset="0"/>
                          </a:rPr>
                        </m:ctrlPr>
                      </m:mPr>
                      <m:mr>
                        <m:e>
                          <m:r>
                            <a:rPr lang="en-US" i="1" dirty="0">
                              <a:latin typeface="Cambria Math" panose="02040503050406030204" pitchFamily="18" charset="0"/>
                            </a:rPr>
                            <m:t>𝐴</m:t>
                          </m:r>
                        </m:e>
                      </m:mr>
                      <m:mr>
                        <m:e>
                          <m:r>
                            <a:rPr lang="en-US" i="1" dirty="0">
                              <a:latin typeface="Cambria Math" panose="02040503050406030204" pitchFamily="18" charset="0"/>
                            </a:rPr>
                            <m:t>𝐵</m:t>
                          </m:r>
                        </m:e>
                      </m:mr>
                      <m:mr>
                        <m:e>
                          <m:r>
                            <a:rPr lang="en-US" i="1" dirty="0">
                              <a:latin typeface="Cambria Math" panose="02040503050406030204" pitchFamily="18" charset="0"/>
                            </a:rPr>
                            <m:t>𝐶</m:t>
                          </m:r>
                        </m:e>
                      </m:mr>
                      <m:mr>
                        <m:e>
                          <m:r>
                            <a:rPr lang="en-US" i="1" dirty="0">
                              <a:latin typeface="Cambria Math" panose="02040503050406030204" pitchFamily="18" charset="0"/>
                            </a:rPr>
                            <m:t>𝐷</m:t>
                          </m:r>
                        </m:e>
                      </m:mr>
                    </m:m>
                    <m:d>
                      <m:dPr>
                        <m:begChr m:val="["/>
                        <m:endChr m:val="]"/>
                        <m:ctrlPr>
                          <a:rPr lang="en-US" i="1" dirty="0">
                            <a:latin typeface="Cambria Math" panose="02040503050406030204" pitchFamily="18" charset="0"/>
                          </a:rPr>
                        </m:ctrlPr>
                      </m:dPr>
                      <m:e>
                        <m:m>
                          <m:mPr>
                            <m:plcHide m:val="on"/>
                            <m:mcs>
                              <m:mc>
                                <m:mcPr>
                                  <m:count m:val="4"/>
                                  <m:mcJc m:val="center"/>
                                </m:mcPr>
                              </m:mc>
                            </m:mcs>
                            <m:ctrlPr>
                              <a:rPr lang="en-US" i="1" dirty="0">
                                <a:latin typeface="Cambria Math" panose="02040503050406030204" pitchFamily="18" charset="0"/>
                              </a:rPr>
                            </m:ctrlPr>
                          </m:mPr>
                          <m:mr>
                            <m:e>
                              <m:r>
                                <a:rPr lang="en-AU" dirty="0">
                                  <a:latin typeface="Cambria Math" panose="02040503050406030204" pitchFamily="18" charset="0"/>
                                </a:rPr>
                                <m:t>0</m:t>
                              </m:r>
                            </m:e>
                            <m:e>
                              <m:r>
                                <a:rPr lang="en-AU" b="0" i="0" dirty="0" smtClean="0">
                                  <a:solidFill>
                                    <a:srgbClr val="FF0000"/>
                                  </a:solidFill>
                                  <a:latin typeface="Cambria Math" panose="02040503050406030204" pitchFamily="18" charset="0"/>
                                </a:rPr>
                                <m:t>1</m:t>
                              </m:r>
                            </m:e>
                            <m:e>
                              <m:r>
                                <a:rPr lang="en-AU" dirty="0">
                                  <a:latin typeface="Cambria Math" panose="02040503050406030204" pitchFamily="18" charset="0"/>
                                </a:rPr>
                                <m:t>1</m:t>
                              </m:r>
                            </m:e>
                            <m:e>
                              <m:r>
                                <a:rPr lang="en-AU" dirty="0">
                                  <a:latin typeface="Cambria Math" panose="02040503050406030204" pitchFamily="18" charset="0"/>
                                </a:rPr>
                                <m:t>0</m:t>
                              </m:r>
                            </m:e>
                          </m:mr>
                          <m:mr>
                            <m:e>
                              <m:r>
                                <a:rPr lang="en-AU" b="0" i="0" dirty="0" smtClean="0">
                                  <a:solidFill>
                                    <a:srgbClr val="FF0000"/>
                                  </a:solidFill>
                                  <a:latin typeface="Cambria Math" panose="02040503050406030204" pitchFamily="18" charset="0"/>
                                </a:rPr>
                                <m:t>0</m:t>
                              </m:r>
                            </m:e>
                            <m:e>
                              <m:r>
                                <a:rPr lang="en-AU" dirty="0">
                                  <a:latin typeface="Cambria Math" panose="02040503050406030204" pitchFamily="18" charset="0"/>
                                </a:rPr>
                                <m:t>0</m:t>
                              </m:r>
                            </m:e>
                            <m:e>
                              <m:r>
                                <a:rPr lang="en-US" dirty="0">
                                  <a:latin typeface="Cambria Math" panose="02040503050406030204" pitchFamily="18" charset="0"/>
                                </a:rPr>
                                <m:t>0</m:t>
                              </m:r>
                            </m:e>
                            <m:e>
                              <m:r>
                                <a:rPr lang="en-AU" dirty="0">
                                  <a:latin typeface="Cambria Math" panose="02040503050406030204" pitchFamily="18" charset="0"/>
                                </a:rPr>
                                <m:t>1</m:t>
                              </m:r>
                            </m:e>
                          </m:mr>
                          <m:mr>
                            <m:e>
                              <m:r>
                                <a:rPr lang="en-US" dirty="0">
                                  <a:latin typeface="Cambria Math" panose="02040503050406030204" pitchFamily="18" charset="0"/>
                                </a:rPr>
                                <m:t>0</m:t>
                              </m:r>
                              <m:r>
                                <a:rPr lang="en-US" i="1" dirty="0">
                                  <a:latin typeface="Cambria Math" panose="02040503050406030204" pitchFamily="18" charset="0"/>
                                </a:rPr>
                                <m:t> </m:t>
                              </m:r>
                            </m:e>
                            <m:e>
                              <m:r>
                                <a:rPr lang="en-AU" dirty="0">
                                  <a:latin typeface="Cambria Math" panose="02040503050406030204" pitchFamily="18" charset="0"/>
                                </a:rPr>
                                <m:t>1</m:t>
                              </m:r>
                            </m:e>
                            <m:e>
                              <m:r>
                                <a:rPr lang="en-AU" dirty="0">
                                  <a:latin typeface="Cambria Math" panose="02040503050406030204" pitchFamily="18" charset="0"/>
                                </a:rPr>
                                <m:t>0</m:t>
                              </m:r>
                            </m:e>
                            <m:e>
                              <m:r>
                                <a:rPr lang="en-AU" dirty="0">
                                  <a:latin typeface="Cambria Math" panose="02040503050406030204" pitchFamily="18" charset="0"/>
                                </a:rPr>
                                <m:t>1</m:t>
                              </m:r>
                            </m:e>
                          </m:mr>
                          <m:mr>
                            <m:e>
                              <m:r>
                                <a:rPr lang="en-AU" i="1" dirty="0">
                                  <a:latin typeface="Cambria Math" panose="02040503050406030204" pitchFamily="18" charset="0"/>
                                </a:rPr>
                                <m:t>1</m:t>
                              </m:r>
                            </m:e>
                            <m:e>
                              <m:r>
                                <a:rPr lang="en-US" dirty="0">
                                  <a:latin typeface="Cambria Math" panose="02040503050406030204" pitchFamily="18" charset="0"/>
                                </a:rPr>
                                <m:t>0</m:t>
                              </m:r>
                            </m:e>
                            <m:e>
                              <m:r>
                                <a:rPr lang="en-US" dirty="0">
                                  <a:latin typeface="Cambria Math" panose="02040503050406030204" pitchFamily="18" charset="0"/>
                                </a:rPr>
                                <m:t>0</m:t>
                              </m:r>
                            </m:e>
                            <m:e>
                              <m:r>
                                <a:rPr lang="en-AU" i="1" dirty="0">
                                  <a:latin typeface="Cambria Math" panose="02040503050406030204" pitchFamily="18" charset="0"/>
                                </a:rPr>
                                <m:t>0</m:t>
                              </m:r>
                            </m:e>
                          </m:mr>
                        </m:m>
                      </m:e>
                    </m:d>
                  </m:oMath>
                </a14:m>
                <a:r>
                  <a:rPr lang="en-US" dirty="0">
                    <a:sym typeface="Wingdings" panose="05000000000000000000" pitchFamily="2" charset="2"/>
                  </a:rPr>
                  <a:t> </a:t>
                </a:r>
                <a:endParaRPr lang="en-AU" dirty="0"/>
              </a:p>
            </p:txBody>
          </p:sp>
        </mc:Choice>
        <mc:Fallback xmlns="">
          <p:sp>
            <p:nvSpPr>
              <p:cNvPr id="6" name="TextBox 5">
                <a:extLst>
                  <a:ext uri="{FF2B5EF4-FFF2-40B4-BE49-F238E27FC236}">
                    <a16:creationId xmlns:a16="http://schemas.microsoft.com/office/drawing/2014/main" id="{E4CCC354-9FD4-4556-A822-7729F514FB61}"/>
                  </a:ext>
                </a:extLst>
              </p:cNvPr>
              <p:cNvSpPr txBox="1">
                <a:spLocks noRot="1" noChangeAspect="1" noMove="1" noResize="1" noEditPoints="1" noAdjustHandles="1" noChangeArrowheads="1" noChangeShapeType="1" noTextEdit="1"/>
              </p:cNvSpPr>
              <p:nvPr/>
            </p:nvSpPr>
            <p:spPr>
              <a:xfrm>
                <a:off x="4155556" y="904072"/>
                <a:ext cx="7796040" cy="1389804"/>
              </a:xfrm>
              <a:prstGeom prst="rect">
                <a:avLst/>
              </a:prstGeom>
              <a:blipFill>
                <a:blip r:embed="rId3"/>
                <a:stretch>
                  <a:fillRect l="-704" t="-2193"/>
                </a:stretch>
              </a:blipFill>
            </p:spPr>
            <p:txBody>
              <a:bodyPr/>
              <a:lstStyle/>
              <a:p>
                <a:r>
                  <a:rPr lang="en-AU">
                    <a:noFill/>
                  </a:rPr>
                  <a:t> </a:t>
                </a:r>
              </a:p>
            </p:txBody>
          </p:sp>
        </mc:Fallback>
      </mc:AlternateContent>
      <p:pic>
        <p:nvPicPr>
          <p:cNvPr id="8" name="Picture 7">
            <a:extLst>
              <a:ext uri="{FF2B5EF4-FFF2-40B4-BE49-F238E27FC236}">
                <a16:creationId xmlns:a16="http://schemas.microsoft.com/office/drawing/2014/main" id="{C38BDF07-9C89-4503-A607-496D9321CDCF}"/>
              </a:ext>
            </a:extLst>
          </p:cNvPr>
          <p:cNvPicPr>
            <a:picLocks noChangeAspect="1"/>
          </p:cNvPicPr>
          <p:nvPr/>
        </p:nvPicPr>
        <p:blipFill>
          <a:blip r:embed="rId4"/>
          <a:stretch>
            <a:fillRect/>
          </a:stretch>
        </p:blipFill>
        <p:spPr>
          <a:xfrm>
            <a:off x="3829221" y="4007644"/>
            <a:ext cx="3524742" cy="2791215"/>
          </a:xfrm>
          <a:prstGeom prst="rect">
            <a:avLst/>
          </a:prstGeom>
        </p:spPr>
      </p:pic>
      <p:sp>
        <p:nvSpPr>
          <p:cNvPr id="9" name="Oval 8">
            <a:extLst>
              <a:ext uri="{FF2B5EF4-FFF2-40B4-BE49-F238E27FC236}">
                <a16:creationId xmlns:a16="http://schemas.microsoft.com/office/drawing/2014/main" id="{62F3F4BD-F904-4DED-A40E-FF105B8DDAED}"/>
              </a:ext>
            </a:extLst>
          </p:cNvPr>
          <p:cNvSpPr/>
          <p:nvPr/>
        </p:nvSpPr>
        <p:spPr>
          <a:xfrm>
            <a:off x="90151" y="4237150"/>
            <a:ext cx="515155" cy="37348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54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ppt_x"/>
                                          </p:val>
                                        </p:tav>
                                        <p:tav tm="100000">
                                          <p:val>
                                            <p:strVal val="#ppt_x"/>
                                          </p:val>
                                        </p:tav>
                                      </p:tavLst>
                                    </p:anim>
                                    <p:anim calcmode="lin" valueType="num">
                                      <p:cBhvr additive="base">
                                        <p:cTn id="7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446</Words>
  <Application>Microsoft Office PowerPoint</Application>
  <PresentationFormat>Widescreen</PresentationFormat>
  <Paragraphs>40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Cambria Math</vt:lpstr>
      <vt:lpstr>Office Theme</vt:lpstr>
      <vt:lpstr>Binary permutation communication and dominance matrices</vt:lpstr>
      <vt:lpstr>2019 Exam 2 Q2d</vt:lpstr>
      <vt:lpstr>2016 Exam 1 Q8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Binary permutation communication and dominance matrices</dc:title>
  <dc:creator>Lyn ZHANG</dc:creator>
  <cp:lastModifiedBy>Lyn ZHANG</cp:lastModifiedBy>
  <cp:revision>14</cp:revision>
  <dcterms:created xsi:type="dcterms:W3CDTF">2021-10-11T22:08:13Z</dcterms:created>
  <dcterms:modified xsi:type="dcterms:W3CDTF">2021-12-14T21:29:25Z</dcterms:modified>
</cp:coreProperties>
</file>