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14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909D0-82D3-43C7-A495-4170711220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31354B-C423-4FB7-808D-0EB38CCDEE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65C40B-595A-41D0-8F40-C606E33CE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F32B5-43F9-41A8-B40C-E68A25E7FFD4}" type="datetimeFigureOut">
              <a:rPr lang="en-AU" smtClean="0"/>
              <a:t>10/12/2021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700630-EDD6-4C1F-86ED-C92554771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D11DE4-8278-449D-B0B1-8F643A6D2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10BB-E6A9-4CC1-9AF3-2B13696FE74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9226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C8541-0448-4F40-B711-99AAF30DA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2047DF-AE37-44AB-9FD8-9208C18F64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49E59D-7F30-4A90-9257-12536AD3A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F32B5-43F9-41A8-B40C-E68A25E7FFD4}" type="datetimeFigureOut">
              <a:rPr lang="en-AU" smtClean="0"/>
              <a:t>10/12/2021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E5AE13-CEA7-442E-A45D-67F5E5ABA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C3CBB-6A38-4874-8BBA-22B4A205D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10BB-E6A9-4CC1-9AF3-2B13696FE74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90398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4736C2-8B57-4471-B55C-6743E17936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385D17-93CD-4D84-976C-F22C6C86A5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157865-B454-4C86-8FC1-7CC14F2EA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F32B5-43F9-41A8-B40C-E68A25E7FFD4}" type="datetimeFigureOut">
              <a:rPr lang="en-AU" smtClean="0"/>
              <a:t>10/12/2021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7D4B03-835D-4681-AB76-4F00AAC02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F55B78-0BFE-469C-93F6-B2410C678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10BB-E6A9-4CC1-9AF3-2B13696FE74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52870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2E284-95F3-4FB0-93F3-F34FC6CD2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84E14-E954-4229-B7BB-872EB07C3C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ED48B-7A78-4969-84A3-52DC85BB5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F32B5-43F9-41A8-B40C-E68A25E7FFD4}" type="datetimeFigureOut">
              <a:rPr lang="en-AU" smtClean="0"/>
              <a:t>10/12/2021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167AD4-F201-4871-AC3D-82BFA3556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4DF20E-3BC9-4E58-95C8-53F0EF69F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10BB-E6A9-4CC1-9AF3-2B13696FE74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5403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FD5AC-9D81-4276-A58B-3BB501F85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1E58D5-0289-4D1C-ADBC-3929D8981A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AF6D3B-91E5-4E34-A31C-F41DB2562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F32B5-43F9-41A8-B40C-E68A25E7FFD4}" type="datetimeFigureOut">
              <a:rPr lang="en-AU" smtClean="0"/>
              <a:t>10/12/2021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D58036-9406-4E5E-AA07-7D8D63833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9BA4F4-96D5-47FE-AB5A-A2CAA346E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10BB-E6A9-4CC1-9AF3-2B13696FE74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90992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ACE1C-5A62-40DF-8E06-97F6C8ACA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0E4B7-4930-4618-8620-A18FCD3AEF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CFE7C4-86A1-40B3-8876-7CCC8AE4CE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00CCBC-9655-4DB7-BB18-367B5BD6F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F32B5-43F9-41A8-B40C-E68A25E7FFD4}" type="datetimeFigureOut">
              <a:rPr lang="en-AU" smtClean="0"/>
              <a:t>10/12/2021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F8275B-E287-44A3-9FE3-52A850DFF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D51867-2231-4349-8E75-8FA61CB08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10BB-E6A9-4CC1-9AF3-2B13696FE74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23489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C4624-4236-49E1-B83A-E51C7237D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15BA8C-8AFC-4423-AC0C-DAF129A1E0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89F2B8-39DA-418F-B362-67C88EF83E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6B0BE7-3AD6-41C6-8C30-4EA16EB11A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C2C36A-4E9C-43D1-9848-FDE4F7B532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61631D-32C0-4534-A866-976B84638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F32B5-43F9-41A8-B40C-E68A25E7FFD4}" type="datetimeFigureOut">
              <a:rPr lang="en-AU" smtClean="0"/>
              <a:t>10/12/2021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113363-48DB-4AB8-B444-FC541C04E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F5AFCD-5589-4C15-A54E-CC92AACA4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10BB-E6A9-4CC1-9AF3-2B13696FE74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80046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FBDBC-DE79-49E3-B845-3F90331B8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40F7E2-28EE-4037-BE73-E87D68399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F32B5-43F9-41A8-B40C-E68A25E7FFD4}" type="datetimeFigureOut">
              <a:rPr lang="en-AU" smtClean="0"/>
              <a:t>10/12/2021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C9DC81-5CD6-4347-8AF0-BE68508BF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48215E-DA31-44D5-9DAF-55BF9410A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10BB-E6A9-4CC1-9AF3-2B13696FE74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40809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25E234-B7EF-42A4-95FB-5EE62D54F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F32B5-43F9-41A8-B40C-E68A25E7FFD4}" type="datetimeFigureOut">
              <a:rPr lang="en-AU" smtClean="0"/>
              <a:t>10/12/2021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D10C74-92A6-435D-843F-B3DD1DD53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0ACB58-80FF-4D17-9103-B9759DF48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10BB-E6A9-4CC1-9AF3-2B13696FE74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72686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83867-10D3-43B6-AACC-F4A5A0863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C3E44-285C-4395-86C8-37574FB4D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8DE8F3-5F7C-4348-A96F-CD68438714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5DE420-9623-429E-97B6-54EF39225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F32B5-43F9-41A8-B40C-E68A25E7FFD4}" type="datetimeFigureOut">
              <a:rPr lang="en-AU" smtClean="0"/>
              <a:t>10/12/2021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6A6E10-DE43-429A-98B8-9007C2E58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385558-9636-4868-897A-3B74C209F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10BB-E6A9-4CC1-9AF3-2B13696FE74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62203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8E8DC-8CDE-4064-B80C-430CF42A1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1A1391-36AC-44A8-A3F3-3AB0570949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6A9A1D-FBB5-44CD-8C03-FF25933E96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06497F-D6FF-4258-90E7-530839ADC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F32B5-43F9-41A8-B40C-E68A25E7FFD4}" type="datetimeFigureOut">
              <a:rPr lang="en-AU" smtClean="0"/>
              <a:t>10/12/2021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FB3143-23E5-422A-906C-092745D7E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A6550A-2D7A-4A27-A2B4-AF677E25B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810BB-E6A9-4CC1-9AF3-2B13696FE74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03514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seos-project.eu/timeseries/timeseries-c01-p04.html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0000"/>
            <a:lum/>
            <a:extLst>
              <a:ext uri="{837473B0-CC2E-450A-ABE3-18F120FF3D39}">
                <a1611:picAttrSrcUrl xmlns:a1611="http://schemas.microsoft.com/office/drawing/2016/11/main" r:id="rId14"/>
              </a:ext>
            </a:extLst>
          </a:blip>
          <a:srcRect/>
          <a:stretch>
            <a:fillRect l="-9000" t="-5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0B70F0-066E-4869-BE25-06E2B0F6B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124378-42A2-456A-A081-3AC4CFC2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D11363-8755-4C8B-87C8-46DCCA91B6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F32B5-43F9-41A8-B40C-E68A25E7FFD4}" type="datetimeFigureOut">
              <a:rPr lang="en-AU" smtClean="0"/>
              <a:t>10/12/2021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5B2EA-C5D7-43C8-8830-560647DBB3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D11C0C-039D-4EFA-82BD-CC6DA58A0E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810BB-E6A9-4CC1-9AF3-2B13696FE74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0249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eos-project.eu/timeseries/timeseries-c01-p04.html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eos-project.eu/timeseries/timeseries-c01-p04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AC326-9A32-4AB0-9F21-EAFC72650C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Time Series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160929-FE35-459A-A54F-C8D3EF73A0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Exam Q’s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79224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9000" t="-5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7AE16-EC0C-4FAB-B998-947C9EFE2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79" y="6083112"/>
            <a:ext cx="10515600" cy="719756"/>
          </a:xfrm>
        </p:spPr>
        <p:txBody>
          <a:bodyPr/>
          <a:lstStyle/>
          <a:p>
            <a:r>
              <a:rPr lang="en-US" dirty="0"/>
              <a:t>2016 Exam 2 Q4b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C5EE6F7-4B95-489B-BBFC-89F7DE61858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-1"/>
                <a:ext cx="12192000" cy="4835471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dirty="0"/>
                  <a:t>The time series plot below shows the minimum rainfall recorded at the weather station each month plotted against the month number (1 = January, 2 = February, and so on). Rainfall is recorded in </a:t>
                </a:r>
                <a:r>
                  <a:rPr lang="en-US" dirty="0" err="1"/>
                  <a:t>millimetres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The data was collected over a period of one year.</a:t>
                </a:r>
              </a:p>
              <a:p>
                <a:r>
                  <a:rPr lang="en-US" dirty="0"/>
                  <a:t>The maximum daily rainfall each month was also recorded at the weather station.</a:t>
                </a:r>
              </a:p>
              <a:p>
                <a:r>
                  <a:rPr lang="en-US" dirty="0"/>
                  <a:t>The table below shows the maximum daily rainfall each month for a period of one year.</a:t>
                </a:r>
              </a:p>
              <a:p>
                <a:r>
                  <a:rPr lang="en-US" dirty="0"/>
                  <a:t>The data in the table has been used to plot maximum daily rainfall against month number in the time series plot below.</a:t>
                </a:r>
              </a:p>
              <a:p>
                <a:r>
                  <a:rPr lang="en-US" dirty="0"/>
                  <a:t>b. </a:t>
                </a:r>
                <a:r>
                  <a:rPr lang="en-US" dirty="0">
                    <a:solidFill>
                      <a:srgbClr val="FF0000"/>
                    </a:solidFill>
                  </a:rPr>
                  <a:t>Two-mean smoothing with </a:t>
                </a:r>
                <a:r>
                  <a:rPr lang="en-US" dirty="0" err="1">
                    <a:solidFill>
                      <a:srgbClr val="FF0000"/>
                    </a:solidFill>
                  </a:rPr>
                  <a:t>centring</a:t>
                </a:r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:r>
                  <a:rPr lang="en-US" dirty="0"/>
                  <a:t>has been used to smooth the time series plot above.</a:t>
                </a:r>
              </a:p>
              <a:p>
                <a:r>
                  <a:rPr lang="en-US" dirty="0"/>
                  <a:t>The smoothed values are marked with crosses (×).</a:t>
                </a:r>
              </a:p>
              <a:p>
                <a:r>
                  <a:rPr lang="en-US" dirty="0"/>
                  <a:t>Using the data given in the table, show that the two-mean smoothed rainfall </a:t>
                </a:r>
                <a:r>
                  <a:rPr lang="en-US" dirty="0" err="1"/>
                  <a:t>centred</a:t>
                </a:r>
                <a:r>
                  <a:rPr lang="en-US" dirty="0"/>
                  <a:t> on October is 157.25 mm.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0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i="0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0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140</m:t>
                        </m:r>
                      </m:num>
                      <m:den>
                        <m:r>
                          <a:rPr lang="en-US" i="0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132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140</m:t>
                        </m:r>
                        <m:r>
                          <a:rPr lang="en-US" i="0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0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225</m:t>
                        </m:r>
                      </m:num>
                      <m:den>
                        <m:r>
                          <a:rPr lang="en-US" i="0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=182.5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13</m:t>
                        </m:r>
                        <m:r>
                          <a:rPr lang="en-US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0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0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82.5</m:t>
                        </m:r>
                      </m:num>
                      <m:den>
                        <m:r>
                          <a:rPr lang="en-US" i="0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=157.25</a:t>
                </a:r>
              </a:p>
              <a:p>
                <a:endParaRPr lang="en-US" dirty="0"/>
              </a:p>
              <a:p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C5EE6F7-4B95-489B-BBFC-89F7DE61858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-1"/>
                <a:ext cx="12192000" cy="4835471"/>
              </a:xfrm>
              <a:blipFill>
                <a:blip r:embed="rId4"/>
                <a:stretch>
                  <a:fillRect l="-450" t="-227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7286D0A3-72B3-4BC3-ADFE-A4D13DB3506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30562" y="5013197"/>
            <a:ext cx="5729589" cy="112250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D4A16B8-AAA6-480D-AD37-508EB03EF19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13665" y="3897522"/>
            <a:ext cx="6478335" cy="290534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D7F260F-B40C-4999-94EE-B87FBD30BE1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96000" y="232595"/>
            <a:ext cx="5901313" cy="2185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248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9000" t="-5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7AE16-EC0C-4FAB-B998-947C9EFE2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35255"/>
          </a:xfrm>
        </p:spPr>
        <p:txBody>
          <a:bodyPr/>
          <a:lstStyle/>
          <a:p>
            <a:r>
              <a:rPr lang="en-US" dirty="0"/>
              <a:t>2017 Exam 1 Q16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C5EE6F7-4B95-489B-BBFC-89F7DE61858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735255"/>
                <a:ext cx="12192000" cy="4379186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The seasonal index for the sales of cold drinks in a shop in January is 1.6</a:t>
                </a:r>
              </a:p>
              <a:p>
                <a:r>
                  <a:rPr lang="en-US" dirty="0"/>
                  <a:t>To </a:t>
                </a:r>
                <a:r>
                  <a:rPr lang="en-US" dirty="0">
                    <a:solidFill>
                      <a:srgbClr val="FF0000"/>
                    </a:solidFill>
                  </a:rPr>
                  <a:t>correct </a:t>
                </a:r>
                <a:r>
                  <a:rPr lang="en-US" dirty="0"/>
                  <a:t>the January sales of cold drinks </a:t>
                </a:r>
                <a:r>
                  <a:rPr lang="en-US" dirty="0">
                    <a:solidFill>
                      <a:srgbClr val="FF0000"/>
                    </a:solidFill>
                  </a:rPr>
                  <a:t>for seasonality</a:t>
                </a:r>
                <a:r>
                  <a:rPr lang="en-US" dirty="0"/>
                  <a:t>, the actual sales should be</a:t>
                </a:r>
              </a:p>
              <a:p>
                <a:r>
                  <a:rPr lang="en-US" dirty="0"/>
                  <a:t>A. reduced by 37.5%</a:t>
                </a:r>
              </a:p>
              <a:p>
                <a:r>
                  <a:rPr lang="en-US" dirty="0"/>
                  <a:t>B. reduced by 40%</a:t>
                </a:r>
              </a:p>
              <a:p>
                <a:r>
                  <a:rPr lang="en-US" dirty="0"/>
                  <a:t>C. reduced by 62.5%</a:t>
                </a:r>
              </a:p>
              <a:p>
                <a:r>
                  <a:rPr lang="en-US" dirty="0"/>
                  <a:t>D. increased by 60%</a:t>
                </a:r>
              </a:p>
              <a:p>
                <a:r>
                  <a:rPr lang="en-US" dirty="0"/>
                  <a:t>E. increased by 62.5%</a:t>
                </a:r>
              </a:p>
              <a:p>
                <a:r>
                  <a:rPr lang="en-US" dirty="0">
                    <a:solidFill>
                      <a:srgbClr val="00B050"/>
                    </a:solidFill>
                  </a:rPr>
                  <a:t>SI=1.6</a:t>
                </a:r>
                <a:r>
                  <a:rPr lang="en-US" dirty="0">
                    <a:solidFill>
                      <a:srgbClr val="00B050"/>
                    </a:solidFill>
                    <a:sym typeface="Wingdings" panose="05000000000000000000" pitchFamily="2" charset="2"/>
                  </a:rPr>
                  <a:t> way above average  to correct=should be reduced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00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1.6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00B050"/>
                    </a:solidFill>
                    <a:sym typeface="Wingdings" panose="05000000000000000000" pitchFamily="2" charset="2"/>
                  </a:rPr>
                  <a:t> = 62.5</a:t>
                </a:r>
              </a:p>
              <a:p>
                <a:r>
                  <a:rPr lang="en-US" dirty="0">
                    <a:solidFill>
                      <a:srgbClr val="00B050"/>
                    </a:solidFill>
                    <a:sym typeface="Wingdings" panose="05000000000000000000" pitchFamily="2" charset="2"/>
                  </a:rPr>
                  <a:t>The sales should be decreased by 37.5%.(100-62.5)</a:t>
                </a:r>
              </a:p>
              <a:p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C5EE6F7-4B95-489B-BBFC-89F7DE61858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735255"/>
                <a:ext cx="12192000" cy="4379186"/>
              </a:xfrm>
              <a:blipFill>
                <a:blip r:embed="rId4"/>
                <a:stretch>
                  <a:fillRect l="-750" t="-362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0A0A4619-0E24-4148-B780-06950BA8F9A4}"/>
              </a:ext>
            </a:extLst>
          </p:cNvPr>
          <p:cNvSpPr txBox="1"/>
          <p:nvPr/>
        </p:nvSpPr>
        <p:spPr>
          <a:xfrm>
            <a:off x="4088857" y="1470510"/>
            <a:ext cx="2007143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rgbClr val="FF0000"/>
                </a:solidFill>
              </a:rPr>
              <a:t>32%</a:t>
            </a:r>
          </a:p>
          <a:p>
            <a:r>
              <a:rPr lang="en-US" sz="2600" dirty="0">
                <a:solidFill>
                  <a:srgbClr val="FF0000"/>
                </a:solidFill>
              </a:rPr>
              <a:t>11%</a:t>
            </a:r>
          </a:p>
          <a:p>
            <a:r>
              <a:rPr lang="en-US" sz="2600" dirty="0">
                <a:solidFill>
                  <a:srgbClr val="FF0000"/>
                </a:solidFill>
              </a:rPr>
              <a:t>22%</a:t>
            </a:r>
          </a:p>
          <a:p>
            <a:r>
              <a:rPr lang="en-US" sz="2600" dirty="0">
                <a:solidFill>
                  <a:srgbClr val="FF0000"/>
                </a:solidFill>
              </a:rPr>
              <a:t>27%</a:t>
            </a:r>
          </a:p>
          <a:p>
            <a:r>
              <a:rPr lang="en-US" sz="2600" dirty="0">
                <a:solidFill>
                  <a:srgbClr val="FF0000"/>
                </a:solidFill>
              </a:rPr>
              <a:t>6%</a:t>
            </a:r>
            <a:endParaRPr lang="en-AU" sz="2600" dirty="0">
              <a:solidFill>
                <a:srgbClr val="FF000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46F1A61-09D6-466F-A042-28E069878CC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41297" y="5271119"/>
            <a:ext cx="8147963" cy="1235551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94DC7EDF-BCFD-4C84-9D1E-7B810E1BC7C6}"/>
              </a:ext>
            </a:extLst>
          </p:cNvPr>
          <p:cNvSpPr/>
          <p:nvPr/>
        </p:nvSpPr>
        <p:spPr>
          <a:xfrm>
            <a:off x="69097" y="1500652"/>
            <a:ext cx="515155" cy="373487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4147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271</Words>
  <Application>Microsoft Office PowerPoint</Application>
  <PresentationFormat>Widescreen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 Theme</vt:lpstr>
      <vt:lpstr>Time Series</vt:lpstr>
      <vt:lpstr>2016 Exam 2 Q4b</vt:lpstr>
      <vt:lpstr>2017 Exam 1 Q16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Series</dc:title>
  <dc:creator>Lyn ZHANG</dc:creator>
  <cp:lastModifiedBy>Lyn ZHANG</cp:lastModifiedBy>
  <cp:revision>6</cp:revision>
  <dcterms:created xsi:type="dcterms:W3CDTF">2021-10-10T08:51:31Z</dcterms:created>
  <dcterms:modified xsi:type="dcterms:W3CDTF">2021-12-09T21:03:55Z</dcterms:modified>
</cp:coreProperties>
</file>