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EEB18-8E8A-48D9-8DC2-5ED19F151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BCE64-5363-47EA-9856-C9E6EABA9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1312A-1AF2-4C36-8AF6-AB68E66E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6002A-4DF2-4FD2-8DA7-6D9DC00A6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3624C-72D6-4842-97F1-1BB9DE84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027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084EF-F2DD-4272-B327-FF1E33D35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D8761-FDAB-48AD-AEE0-A78C659E4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2C819-FDAB-4B00-8DD8-F70E4F409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38EB7-2AC3-47D9-95BA-0A7E89E9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9CA40-9D18-47F9-9DFD-4F046E9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629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BA4B39-FC05-4DE5-AEEA-8C0F66018D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2E8AB-E608-4D40-A25C-B6D26B56F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F86DA-9E14-451D-9909-DE130EA6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976D1-4A88-47B6-B727-904A449F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2D239-7984-4BE8-9C6B-F8146831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9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2FE9C-11BC-4FB9-9D6F-6DE5D13B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DF2DD-6E98-454F-9E24-C87928A63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4AE3B-6320-4D99-B1DC-70F110CA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35546-D57D-46A8-A668-DF9A35E3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E8B4F-4640-49DD-8D83-767F7F5E9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039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9636B-A8DC-4B1E-8D92-B813925C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DBB1F-8920-4E09-BE76-B05BFE75C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6EB3C-C40C-4532-8E93-30B6F643E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4FE07-0956-4C15-9B31-3FCA26AD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7AC87-DED9-40E3-A045-4603501F0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664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E08BD-5261-40CC-96C3-BD8CF635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1CDE2-076E-46F6-BBCD-58415D7915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36015-D492-4B3E-A836-BD5DD80AB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88E26D-40BA-45DA-AB8E-E3D13FC73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1F3DC-247F-4839-8988-8493740F6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CC04B-3002-4CE9-AC33-4417428EB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61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D702D-4579-4572-8A55-AE358CD4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0318F-D15F-4067-872F-78C6BF850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090CB-9A77-4D71-B82E-ECB6D1DF0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CE1B40-60B0-4C40-BAAD-512E0F769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76CB01-1325-45C3-895F-C6A40FD23E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F2E628-98F7-4597-A835-E16F0375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7A38EC-0B55-48BE-A2C3-E449A192B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B540D0-14D5-47F3-9238-4D1A1364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503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0E380-B528-44C1-8516-15CD78C86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763262-8FB6-4427-82FF-46A963E44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CDA522-9BD2-4666-A66E-952B36401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B5CCF-7173-4C36-92F8-758B788DF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36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303CDB-29E6-40F5-B631-3C52E2E6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A3B64B-6163-4698-B8F1-381EE28CC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7B4EE-DAEA-41F7-9989-DEDDEB503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709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6BA9B-4CAB-46B7-9BD5-567F5306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C17F3-1B6B-4776-8567-122CC4083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CEF22-0FA3-4C86-88B6-566D915BD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4CFAB-403E-4F22-B617-8AB232BF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13F19-6B20-42DD-B72E-86914AF3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D0C90-BCB6-4A53-9FCB-36D52BA07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725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A91D7-3A7F-4257-83A7-6B4F7600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1871E-0009-4590-B33F-C4B4A2538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B42C6-2F85-49FC-8156-3E97F06CB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8DF89-C134-4EC7-A77F-3CEBB503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07B81-33B7-477B-85AB-384D400C9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1813F-2D09-40A8-BC9E-B35B0FF82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69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bernasconi.deviantart.com/art/Simultaneous-Contrast-140931281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475EE-2F8E-42B1-96F3-3987D629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2EAE-CDA6-4173-B195-479677D7C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5D625-8F95-4013-AFE9-0A16BC530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9C73F-1FD4-489C-A04B-07E6B89F3872}" type="datetimeFigureOut">
              <a:rPr lang="en-AU" smtClean="0"/>
              <a:t>16/12/2021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1DDF6-4CA3-4671-A735-B06DA3419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0A442-9C86-40EC-B77C-4B9EDCD6B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D685A-0514-485A-AB7D-31172B467A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210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ernasconi.deviantart.com/art/Simultaneous-Contrast-14093128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91E27-0878-4E43-998D-1D2D79C1EE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Simultaneous equations and long term transition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15AFE-8C8A-45B8-A624-BF05B7F1F3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 Exam Paper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772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827D5-088A-4C40-9C20-8E0B9820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NHT Exam 1 Q6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F0FA53-3AD8-47A1-B633-F500D6F3C0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solution to a system of simultaneous linear equations is determined by evaluating the matrix product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One of these linear equations could be</a:t>
                </a:r>
              </a:p>
              <a:p>
                <a:r>
                  <a:rPr lang="en-US" dirty="0"/>
                  <a:t>A. –4x + 3y = 3</a:t>
                </a:r>
              </a:p>
              <a:p>
                <a:r>
                  <a:rPr lang="en-US" dirty="0"/>
                  <a:t>B. –4x – 2y = 3</a:t>
                </a:r>
              </a:p>
              <a:p>
                <a:r>
                  <a:rPr lang="en-US" dirty="0"/>
                  <a:t>C. 2x + 3y = 3</a:t>
                </a:r>
              </a:p>
              <a:p>
                <a:r>
                  <a:rPr lang="en-US" dirty="0"/>
                  <a:t>D. 3x + 3y = –1</a:t>
                </a:r>
              </a:p>
              <a:p>
                <a:r>
                  <a:rPr lang="en-US" dirty="0"/>
                  <a:t>E. 3x + 4y = 3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F0FA53-3AD8-47A1-B633-F500D6F3C0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10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13C5AD-B386-4539-A687-33130B5411CB}"/>
                  </a:ext>
                </a:extLst>
              </p:cNvPr>
              <p:cNvSpPr txBox="1"/>
              <p:nvPr/>
            </p:nvSpPr>
            <p:spPr>
              <a:xfrm>
                <a:off x="6220497" y="236783"/>
                <a:ext cx="2859110" cy="559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13C5AD-B386-4539-A687-33130B541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497" y="236783"/>
                <a:ext cx="2859110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4FE276-3312-4A3F-9D02-75DA302C6983}"/>
                  </a:ext>
                </a:extLst>
              </p:cNvPr>
              <p:cNvSpPr txBox="1"/>
              <p:nvPr/>
            </p:nvSpPr>
            <p:spPr>
              <a:xfrm>
                <a:off x="8709874" y="209723"/>
                <a:ext cx="3078051" cy="613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AU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AU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AU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AU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4FE276-3312-4A3F-9D02-75DA302C6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874" y="209723"/>
                <a:ext cx="3078051" cy="6139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6215C48-15CC-469E-A4EB-97AF2870048D}"/>
                  </a:ext>
                </a:extLst>
              </p:cNvPr>
              <p:cNvSpPr txBox="1"/>
              <p:nvPr/>
            </p:nvSpPr>
            <p:spPr>
              <a:xfrm>
                <a:off x="6220496" y="1098516"/>
                <a:ext cx="3092898" cy="613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AU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AU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AU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AU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6215C48-15CC-469E-A4EB-97AF28700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496" y="1098516"/>
                <a:ext cx="3092898" cy="6139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3B51A0-A3E7-49BF-8F8A-995D1E487643}"/>
                  </a:ext>
                </a:extLst>
              </p:cNvPr>
              <p:cNvSpPr txBox="1"/>
              <p:nvPr/>
            </p:nvSpPr>
            <p:spPr>
              <a:xfrm>
                <a:off x="9158849" y="1079495"/>
                <a:ext cx="3067140" cy="613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−4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3B51A0-A3E7-49BF-8F8A-995D1E487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8849" y="1079495"/>
                <a:ext cx="3067140" cy="6139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EFC536-BD7B-4ED8-8448-CB941FBCE498}"/>
                  </a:ext>
                </a:extLst>
              </p:cNvPr>
              <p:cNvSpPr txBox="1"/>
              <p:nvPr/>
            </p:nvSpPr>
            <p:spPr>
              <a:xfrm>
                <a:off x="6220496" y="2424095"/>
                <a:ext cx="6215126" cy="562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(−4)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1)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EFC536-BD7B-4ED8-8448-CB941FBCE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496" y="2424095"/>
                <a:ext cx="6215126" cy="5622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Content Placeholder 3">
            <a:extLst>
              <a:ext uri="{FF2B5EF4-FFF2-40B4-BE49-F238E27FC236}">
                <a16:creationId xmlns:a16="http://schemas.microsoft.com/office/drawing/2014/main" id="{4F94DA8A-9BA6-45BD-9B76-2D40A267EC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03522" y="4258419"/>
            <a:ext cx="5419744" cy="22344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AA38916-CE65-4A47-AFF2-D95EDDC26ED1}"/>
                  </a:ext>
                </a:extLst>
              </p:cNvPr>
              <p:cNvSpPr txBox="1"/>
              <p:nvPr/>
            </p:nvSpPr>
            <p:spPr>
              <a:xfrm>
                <a:off x="5340977" y="3304853"/>
                <a:ext cx="4618149" cy="559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AA38916-CE65-4A47-AFF2-D95EDDC26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977" y="3304853"/>
                <a:ext cx="4618149" cy="559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2B9E0F-737A-42A3-A0E5-2997AA673A55}"/>
                  </a:ext>
                </a:extLst>
              </p:cNvPr>
              <p:cNvSpPr txBox="1"/>
              <p:nvPr/>
            </p:nvSpPr>
            <p:spPr>
              <a:xfrm>
                <a:off x="8190963" y="3229672"/>
                <a:ext cx="4115872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AU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A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A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2B9E0F-737A-42A3-A0E5-2997AA673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963" y="3229672"/>
                <a:ext cx="4115872" cy="71019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06F0AC0B-A0B2-4C92-8FFD-E0AA08737A75}"/>
              </a:ext>
            </a:extLst>
          </p:cNvPr>
          <p:cNvSpPr/>
          <p:nvPr/>
        </p:nvSpPr>
        <p:spPr>
          <a:xfrm>
            <a:off x="953036" y="4662152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01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5" grpId="0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4F0C5-3615-4960-B46F-B68DD15AB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02663"/>
            <a:ext cx="10515600" cy="755337"/>
          </a:xfrm>
        </p:spPr>
        <p:txBody>
          <a:bodyPr/>
          <a:lstStyle/>
          <a:p>
            <a:r>
              <a:rPr lang="en-US" dirty="0"/>
              <a:t>2019 NHT Exam 1 Q4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722DFE-9670-44EB-BC03-EB054891CC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54403"/>
                <a:ext cx="12093262" cy="584826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In a game between two teams, Hillside and Rovers, each team can score points in two ways.</a:t>
                </a:r>
              </a:p>
              <a:p>
                <a:r>
                  <a:rPr lang="en-US" dirty="0"/>
                  <a:t>The team may hit a Full or the team may hit a Bit.</a:t>
                </a:r>
              </a:p>
              <a:p>
                <a:r>
                  <a:rPr lang="en-US" dirty="0"/>
                  <a:t>More points are scored for hitting a Full than for hitting a Bit.</a:t>
                </a:r>
              </a:p>
              <a:p>
                <a:r>
                  <a:rPr lang="en-US" dirty="0"/>
                  <a:t>A team’s total point score is the sum of the points scored from hitting </a:t>
                </a:r>
                <a:r>
                  <a:rPr lang="en-US" dirty="0" err="1"/>
                  <a:t>Fulls</a:t>
                </a:r>
                <a:r>
                  <a:rPr lang="en-US" dirty="0"/>
                  <a:t> and Bits.</a:t>
                </a:r>
              </a:p>
              <a:p>
                <a:r>
                  <a:rPr lang="en-US" dirty="0"/>
                  <a:t>The table below shows the scores at the end of the game.</a:t>
                </a:r>
              </a:p>
              <a:p>
                <a:r>
                  <a:rPr lang="en-US" dirty="0"/>
                  <a:t>Let f be the number of points scored by hitting one Full.</a:t>
                </a:r>
              </a:p>
              <a:p>
                <a:r>
                  <a:rPr lang="en-US" dirty="0"/>
                  <a:t>Let b be the number of points scored by hitting one Bit.</a:t>
                </a:r>
              </a:p>
              <a:p>
                <a:r>
                  <a:rPr lang="en-US" dirty="0"/>
                  <a:t>Which one of the following matrix products can be evaluated to find the matrix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mr>
                          <m:mr>
                            <m:e>
                              <m:r>
                                <a:rPr lang="en-A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dirty="0"/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A.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 B.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 C.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2    </m:t>
                        </m:r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 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D.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2    </m:t>
                        </m:r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dirty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dirty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dirty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  E.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  <m:e>
                                  <m:r>
                                    <a:rPr lang="en-US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722DFE-9670-44EB-BC03-EB054891CC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54403"/>
                <a:ext cx="12093262" cy="5848260"/>
              </a:xfrm>
              <a:blipFill>
                <a:blip r:embed="rId2"/>
                <a:stretch>
                  <a:fillRect l="-756" t="-21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79F593C-1EA6-4813-B37C-1794EE6B5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0012" y="588101"/>
            <a:ext cx="3383250" cy="12922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5F92A5-3ACD-4652-8F35-87CFECCC9213}"/>
                  </a:ext>
                </a:extLst>
              </p:cNvPr>
              <p:cNvSpPr txBox="1"/>
              <p:nvPr/>
            </p:nvSpPr>
            <p:spPr>
              <a:xfrm>
                <a:off x="8710012" y="2621060"/>
                <a:ext cx="2859110" cy="574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5F92A5-3ACD-4652-8F35-87CFECCC9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012" y="2621060"/>
                <a:ext cx="2859110" cy="574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3892763-D89D-4313-B7F8-39A2415B9619}"/>
                  </a:ext>
                </a:extLst>
              </p:cNvPr>
              <p:cNvSpPr txBox="1"/>
              <p:nvPr/>
            </p:nvSpPr>
            <p:spPr>
              <a:xfrm>
                <a:off x="8748650" y="4919680"/>
                <a:ext cx="3078051" cy="618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3892763-D89D-4313-B7F8-39A2415B9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650" y="4919680"/>
                <a:ext cx="3078051" cy="6187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9DA19262-FCED-4749-B52B-D0482CC59EA5}"/>
              </a:ext>
            </a:extLst>
          </p:cNvPr>
          <p:cNvSpPr/>
          <p:nvPr/>
        </p:nvSpPr>
        <p:spPr>
          <a:xfrm>
            <a:off x="98738" y="4645852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351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A1F1-8257-4255-AB69-98FE14538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36017"/>
            <a:ext cx="10515600" cy="825046"/>
          </a:xfrm>
        </p:spPr>
        <p:txBody>
          <a:bodyPr/>
          <a:lstStyle/>
          <a:p>
            <a:r>
              <a:rPr lang="en-US" dirty="0"/>
              <a:t>2017 Exam 1 Q8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326181-32E9-4915-93EE-926CDC817C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888" y="170995"/>
                <a:ext cx="12181112" cy="586502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Consider the matrix recurrence relation below.</a:t>
                </a:r>
              </a:p>
              <a:p>
                <a:r>
                  <a:rPr lang="en-AU" dirty="0"/>
                  <a:t>Matrix T is a regular transition matrix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</m:mr>
                          <m:mr>
                            <m:e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mr>
                          <m:mr>
                            <m:e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        where  T=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Given the above and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29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which one of the following expressions is </a:t>
                </a:r>
                <a:r>
                  <a:rPr lang="en-US" dirty="0">
                    <a:solidFill>
                      <a:srgbClr val="FF0000"/>
                    </a:solidFill>
                  </a:rPr>
                  <a:t>not true</a:t>
                </a:r>
                <a:r>
                  <a:rPr lang="en-US" dirty="0"/>
                  <a:t>?</a:t>
                </a:r>
              </a:p>
              <a:p>
                <a:r>
                  <a:rPr lang="en-US" dirty="0"/>
                  <a:t>A. W &gt; Z</a:t>
                </a:r>
              </a:p>
              <a:p>
                <a:r>
                  <a:rPr lang="en-US" dirty="0"/>
                  <a:t>B. Y &gt; X</a:t>
                </a:r>
              </a:p>
              <a:p>
                <a:r>
                  <a:rPr lang="en-US" dirty="0"/>
                  <a:t>C. V &gt; Y</a:t>
                </a:r>
              </a:p>
              <a:p>
                <a:r>
                  <a:rPr lang="en-US" dirty="0"/>
                  <a:t>D. V + W + Z = 1</a:t>
                </a:r>
              </a:p>
              <a:p>
                <a:r>
                  <a:rPr lang="en-US" dirty="0"/>
                  <a:t>E. X + Y + Z &gt; 1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326181-32E9-4915-93EE-926CDC817C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888" y="170995"/>
                <a:ext cx="12181112" cy="5865021"/>
              </a:xfrm>
              <a:blipFill>
                <a:blip r:embed="rId2"/>
                <a:stretch>
                  <a:fillRect l="-901" t="-228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031BA2D-467F-4C1B-87BB-90294EEFB939}"/>
                  </a:ext>
                </a:extLst>
              </p:cNvPr>
              <p:cNvSpPr txBox="1"/>
              <p:nvPr/>
            </p:nvSpPr>
            <p:spPr>
              <a:xfrm>
                <a:off x="3705571" y="3149880"/>
                <a:ext cx="8088083" cy="3298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AU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sSub>
                        <m:sSubPr>
                          <m:ctrlPr>
                            <a:rPr lang="en-A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AU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AU" sz="2400" dirty="0"/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29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400" dirty="0"/>
                  <a:t>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  <m:e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mr>
                          <m:mr>
                            <m:e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</m:mr>
                          <m:mr>
                            <m:e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mr>
                          <m:mr>
                            <m:e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40+0.2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15+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40+0.2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15+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40+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15+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sz="2400" dirty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sz="2400" dirty="0"/>
              </a:p>
              <a:p>
                <a:endParaRPr lang="en-AU" sz="2400" dirty="0"/>
              </a:p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0.3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40+0.2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15+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AU" sz="2400" dirty="0"/>
                  <a:t>=29 </a:t>
                </a:r>
                <a:r>
                  <a:rPr lang="en-AU" sz="2400" dirty="0">
                    <a:sym typeface="Wingdings" panose="05000000000000000000" pitchFamily="2" charset="2"/>
                  </a:rPr>
                  <a:t> V=0.7</a:t>
                </a:r>
              </a:p>
              <a:p>
                <a14:m>
                  <m:oMath xmlns:m="http://schemas.openxmlformats.org/officeDocument/2006/math">
                    <m:r>
                      <a:rPr lang="en-US" sz="2400" smtClean="0">
                        <a:latin typeface="Cambria Math" panose="02040503050406030204" pitchFamily="18" charset="0"/>
                      </a:rPr>
                      <m:t>0.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40+0.2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15+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AU" sz="2400" dirty="0"/>
                  <a:t>=13 </a:t>
                </a:r>
                <a:r>
                  <a:rPr lang="en-AU" sz="2400" dirty="0">
                    <a:sym typeface="Wingdings" panose="05000000000000000000" pitchFamily="2" charset="2"/>
                  </a:rPr>
                  <a:t> W=0.1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0.3+0.2+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2400" dirty="0">
                    <a:sym typeface="Wingdings" panose="05000000000000000000" pitchFamily="2" charset="2"/>
                  </a:rPr>
                  <a:t> x=0.5     0.2+0.2+y=1  y=0.6</a:t>
                </a:r>
              </a:p>
              <a:p>
                <a:r>
                  <a:rPr lang="en-AU" sz="2400" dirty="0">
                    <a:sym typeface="Wingdings" panose="05000000000000000000" pitchFamily="2" charset="2"/>
                  </a:rPr>
                  <a:t>V+W+Z=1  Z=0.2</a:t>
                </a:r>
                <a:endParaRPr lang="en-AU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031BA2D-467F-4C1B-87BB-90294EEFB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571" y="3149880"/>
                <a:ext cx="8088083" cy="3298660"/>
              </a:xfrm>
              <a:prstGeom prst="rect">
                <a:avLst/>
              </a:prstGeom>
              <a:blipFill>
                <a:blip r:embed="rId3"/>
                <a:stretch>
                  <a:fillRect l="-1206" b="-33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DC541A4C-AF88-4566-843F-9CA892FF0E66}"/>
              </a:ext>
            </a:extLst>
          </p:cNvPr>
          <p:cNvSpPr/>
          <p:nvPr/>
        </p:nvSpPr>
        <p:spPr>
          <a:xfrm>
            <a:off x="156795" y="3542767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947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4CA92-7493-40AE-8FA8-3BAF4CEF1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61982"/>
            <a:ext cx="10515600" cy="796018"/>
          </a:xfrm>
        </p:spPr>
        <p:txBody>
          <a:bodyPr/>
          <a:lstStyle/>
          <a:p>
            <a:r>
              <a:rPr lang="en-US" dirty="0"/>
              <a:t>2018 Exam 1 Q8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0F1CC-006D-49BA-A40C-9A84379B45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028" y="141968"/>
                <a:ext cx="11974286" cy="5920014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A public library </a:t>
                </a:r>
                <a:r>
                  <a:rPr lang="en-US" dirty="0" err="1"/>
                  <a:t>organised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500</a:t>
                </a:r>
                <a:r>
                  <a:rPr lang="en-US" dirty="0"/>
                  <a:t> of its members into five categories according to the number of books each member borrows each month.</a:t>
                </a:r>
              </a:p>
              <a:p>
                <a:r>
                  <a:rPr lang="en-US" dirty="0"/>
                  <a:t>These categories are</a:t>
                </a:r>
              </a:p>
              <a:p>
                <a:r>
                  <a:rPr lang="en-US" dirty="0"/>
                  <a:t>J = no books borrowed per month</a:t>
                </a:r>
              </a:p>
              <a:p>
                <a:r>
                  <a:rPr lang="en-US" dirty="0"/>
                  <a:t>K = one book borrowed per month</a:t>
                </a:r>
              </a:p>
              <a:p>
                <a:r>
                  <a:rPr lang="en-US" dirty="0"/>
                  <a:t>L = two books borrowed per month</a:t>
                </a:r>
              </a:p>
              <a:p>
                <a:r>
                  <a:rPr lang="en-US" dirty="0"/>
                  <a:t>M = three books borrowed per month</a:t>
                </a:r>
              </a:p>
              <a:p>
                <a:r>
                  <a:rPr lang="en-US" dirty="0"/>
                  <a:t>N = four or more books borrowed per month</a:t>
                </a:r>
              </a:p>
              <a:p>
                <a:r>
                  <a:rPr lang="en-US" dirty="0"/>
                  <a:t>The transition matrix, T, below shows how the number of books borrowed per month by the members is expected to change from month to month.</a:t>
                </a:r>
              </a:p>
              <a:p>
                <a:r>
                  <a:rPr lang="en-US" dirty="0"/>
                  <a:t>                       this month</a:t>
                </a:r>
              </a:p>
              <a:p>
                <a:r>
                  <a:rPr lang="en-US" dirty="0"/>
                  <a:t>            J         K        L        M      N</a:t>
                </a:r>
              </a:p>
              <a:p>
                <a14:m>
                  <m:oMath xmlns:m="http://schemas.openxmlformats.org/officeDocument/2006/math"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mr>
                      <m:mr>
                        <m:e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mr>
                      <m:mr>
                        <m:e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mr>
                      <m:mr>
                        <m:e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mr>
                      <m:mr>
                        <m:e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</m:m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𝑛𝑒𝑥𝑡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𝑚𝑜𝑛𝑡h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In the long term, which category is expected to have approximately 96 members each month?</a:t>
                </a:r>
              </a:p>
              <a:p>
                <a:r>
                  <a:rPr lang="en-US" dirty="0"/>
                  <a:t>A. J                       B. K                         C. L                                  D. M                                    E. N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0F1CC-006D-49BA-A40C-9A84379B45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028" y="141968"/>
                <a:ext cx="11974286" cy="5920014"/>
              </a:xfrm>
              <a:blipFill>
                <a:blip r:embed="rId2"/>
                <a:stretch>
                  <a:fillRect l="-458" t="-1854" b="-12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C4925751-EC96-410D-9C1D-8250AD268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388" y="471877"/>
            <a:ext cx="4867954" cy="4172532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6F952F41-5284-45FC-83B0-B917EAFA39A5}"/>
              </a:ext>
            </a:extLst>
          </p:cNvPr>
          <p:cNvSpPr/>
          <p:nvPr/>
        </p:nvSpPr>
        <p:spPr>
          <a:xfrm>
            <a:off x="1767882" y="5644953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810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83B12-7C78-44E3-9C4C-BADE132AD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18439"/>
            <a:ext cx="10515600" cy="839561"/>
          </a:xfrm>
        </p:spPr>
        <p:txBody>
          <a:bodyPr/>
          <a:lstStyle/>
          <a:p>
            <a:r>
              <a:rPr lang="en-US" dirty="0"/>
              <a:t>2019 Exam 1 Q6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4B96E8-375D-4906-8B58-C34B8A6C40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028" y="127453"/>
                <a:ext cx="12162972" cy="589098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A water park is open from 9 am until 5 pm.</a:t>
                </a:r>
              </a:p>
              <a:p>
                <a:r>
                  <a:rPr lang="en-US" dirty="0"/>
                  <a:t>There are three activities, the pool (P), the slide (S) and the water jets (W), at the water park.</a:t>
                </a:r>
              </a:p>
              <a:p>
                <a:r>
                  <a:rPr lang="en-US" dirty="0"/>
                  <a:t>Children have been found to change their activity at the water park each half hour, as shown in the transition matrix, T, below.</a:t>
                </a:r>
              </a:p>
              <a:p>
                <a:r>
                  <a:rPr lang="en-US" dirty="0"/>
                  <a:t>           this half hour</a:t>
                </a:r>
              </a:p>
              <a:p>
                <a:r>
                  <a:rPr lang="en-US" dirty="0"/>
                  <a:t>              P          S          W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80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0.0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mr>
                      <m:m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mr>
                      <m:m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𝑛𝑒𝑥𝑡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h𝑎𝑙𝑓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h𝑜𝑢𝑟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 group of children has come to the water park for the whole day.</a:t>
                </a:r>
              </a:p>
              <a:p>
                <a:r>
                  <a:rPr lang="en-US" dirty="0"/>
                  <a:t>The percentage of these children who are expected to be at the slide (S) at closing time is closest to</a:t>
                </a:r>
              </a:p>
              <a:p>
                <a:r>
                  <a:rPr lang="en-US" dirty="0"/>
                  <a:t>A. 14%</a:t>
                </a:r>
              </a:p>
              <a:p>
                <a:r>
                  <a:rPr lang="en-US" dirty="0"/>
                  <a:t>B. 20%</a:t>
                </a:r>
              </a:p>
              <a:p>
                <a:r>
                  <a:rPr lang="en-US" dirty="0"/>
                  <a:t>C. 24%</a:t>
                </a:r>
              </a:p>
              <a:p>
                <a:r>
                  <a:rPr lang="en-US" dirty="0"/>
                  <a:t>D. 25%</a:t>
                </a:r>
              </a:p>
              <a:p>
                <a:r>
                  <a:rPr lang="en-US" dirty="0"/>
                  <a:t>E. 62%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4B96E8-375D-4906-8B58-C34B8A6C40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028" y="127453"/>
                <a:ext cx="12162972" cy="5890985"/>
              </a:xfrm>
              <a:blipFill>
                <a:blip r:embed="rId2"/>
                <a:stretch>
                  <a:fillRect l="-602" t="-21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4F3577A8-968D-46C1-8684-216864FD7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3866" y="935038"/>
            <a:ext cx="5010849" cy="4753638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89F11A6-C38D-4089-BEB7-BA8A68B45187}"/>
              </a:ext>
            </a:extLst>
          </p:cNvPr>
          <p:cNvSpPr/>
          <p:nvPr/>
        </p:nvSpPr>
        <p:spPr>
          <a:xfrm>
            <a:off x="98740" y="3772611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4C5812-3C25-4635-9111-737A47AFC0CF}"/>
                  </a:ext>
                </a:extLst>
              </p:cNvPr>
              <p:cNvSpPr txBox="1"/>
              <p:nvPr/>
            </p:nvSpPr>
            <p:spPr>
              <a:xfrm>
                <a:off x="2460276" y="4504225"/>
                <a:ext cx="4136572" cy="578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41.3853</m:t>
                        </m:r>
                      </m:num>
                      <m:den>
                        <m:r>
                          <a:rPr lang="en-AU" sz="22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den>
                    </m:f>
                    <m:r>
                      <a:rPr lang="en-AU" sz="22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sz="2200" dirty="0"/>
                  <a:t>0.137951=13.7951%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4C5812-3C25-4635-9111-737A47AFC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276" y="4504225"/>
                <a:ext cx="4136572" cy="578043"/>
              </a:xfrm>
              <a:prstGeom prst="rect">
                <a:avLst/>
              </a:prstGeom>
              <a:blipFill>
                <a:blip r:embed="rId4"/>
                <a:stretch>
                  <a:fillRect b="-84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461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697</Words>
  <Application>Microsoft Office PowerPoint</Application>
  <PresentationFormat>Widescreen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Simultaneous equations and long term transition</vt:lpstr>
      <vt:lpstr>2018 NHT Exam 1 Q6</vt:lpstr>
      <vt:lpstr>2019 NHT Exam 1 Q4</vt:lpstr>
      <vt:lpstr>2017 Exam 1 Q8</vt:lpstr>
      <vt:lpstr>2018 Exam 1 Q8</vt:lpstr>
      <vt:lpstr>2019 Exam 1 Q6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Simultaneous equations and long term transition</dc:title>
  <dc:creator>Lyn ZHANG</dc:creator>
  <cp:lastModifiedBy>Lyn ZHANG</cp:lastModifiedBy>
  <cp:revision>19</cp:revision>
  <dcterms:created xsi:type="dcterms:W3CDTF">2021-10-11T22:12:42Z</dcterms:created>
  <dcterms:modified xsi:type="dcterms:W3CDTF">2021-12-16T03:09:51Z</dcterms:modified>
</cp:coreProperties>
</file>