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49" d="100"/>
          <a:sy n="49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EDBC-F886-44DA-9BFE-0C488CF6A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DC881-6610-44EB-9CD0-8CC01A689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2BBAB-C3D6-4084-996C-6CB7F02C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6483A-A601-48AC-A968-A83A4283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20E9D-A0E2-4CD0-9DA6-8F5678C0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05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DB92-E1A8-491F-8CC9-62F0680D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11078-015E-436D-87C8-BD1DBEA8F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5B81E-76B0-4144-8CD1-E0D9A8C6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640E-69FE-483D-B213-FDEE0016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0C654-200A-4E74-91BF-4343181D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11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2B638-FC54-4658-9D47-77C8A332B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D1D14-2203-4DC7-89FA-5B004C6E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FED9D-7FDD-486F-828D-E526B3D1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53E62-785D-400A-95FB-A7FAB2DE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F73C-EFB9-4B53-BBA1-B25633CC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30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918D-A59D-4CF4-98C1-7D88062E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0015-011A-4F48-AF44-4916610FC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4700-341D-4C28-844E-FCB54DE1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E75BF-F7E5-4714-9E5F-A7BE2FAC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40BC-8001-44C5-8625-3170FF30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57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7000-C4ED-4CCA-9D78-EE6C79B1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6982B-9172-40FF-83B4-69AB9B81D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B6FE9-1089-4CDA-B0FB-123522A1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C443D-A04B-4942-B82E-9E3CE3C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237B-ABE9-42F9-8C8E-16ACC546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69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506D-BF22-4B99-A489-B5C66AE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01FB-538B-4E1A-9108-EF73C5E28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A99C4-43AE-4D22-AAFD-94CA119B9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3F841-381F-4BF7-A676-3DA81057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A4422-AF89-4541-84A0-D159548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C2C7F-0EED-43B7-B5E5-0044CA4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25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62DB-D089-4DE1-A265-5E470A3B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F727B-B48D-44DB-B326-AAD89772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8BF00-D28A-4798-AB33-A766F834D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AF93A-8F41-43E7-8E9E-014A9E580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56EAF-6B4C-4767-B271-2011D40F2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D5A67-F11B-4306-BDDD-F960675F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05B4B-7EBE-4BCC-812B-7EF51B29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25873-7C27-4FB4-9CF2-67BF9181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03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0E5F-49C3-4681-B5A9-B1A61C4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70319-A2FC-43EE-8824-E9113FAC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D25B4-61D0-4454-B649-BE2E0AC2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C67B0-E518-42C8-8618-82E02000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6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8CD65-9748-4049-B9BB-23C51224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CEF25-5BAB-4CDC-A6CE-C06DB5E4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9531E-8340-4729-A210-A006DB93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08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567F-ED23-4486-89D4-A4DAEB54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CD7D-6CED-4F79-9125-9B59E1704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759C2-86F1-450E-AFB1-FF1511CBD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462F9-EDFE-48E2-864D-FEBEDF9F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51EEB-7C51-4614-B44E-5E7959EE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F1396-F2C6-4943-BF10-1B8CA49A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32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D832-DE14-4FBB-91BA-C891B71B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215A-A95D-4CEB-9E60-78863FE0A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6ACBF-1BCA-407D-AB60-7DBAD39E1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D77A-BE1C-4B8B-9FCA-DE4BEE14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42B68-A7BB-4621-94A3-B8DE7797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CA6BC-F0B5-4FCF-9626-E57ACD69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75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en.wikipedia.org/wiki/Deposition_(phase_transition)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E3F47-B7F3-435A-906F-23AA4451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0323F-05BF-4FD9-972B-E1556E8F2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D606-8DB5-4E18-A930-F828CFCEA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6EB8-E81A-4FDD-9D0C-66FF602931FA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5A606-1D5D-4ACD-B96B-E390826ED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1A9CB-5F5E-458D-95FB-A5F8FA56F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A8631-67C3-470D-A08D-5CE9880CD3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81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position_(phase_transition)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288F-6D73-4A1B-81E5-403FCCA38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Transition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503A2-7499-4EB2-9156-BC4898CCB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Past Exam Paper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864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E6BF-C45D-4DBA-B503-AA7B95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1300"/>
            <a:ext cx="10515600" cy="716700"/>
          </a:xfrm>
        </p:spPr>
        <p:txBody>
          <a:bodyPr/>
          <a:lstStyle/>
          <a:p>
            <a:r>
              <a:rPr lang="en-US" dirty="0"/>
              <a:t>2019 Exam 1 Q8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FA07F-6353-4F64-836F-06D78EE4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" y="80493"/>
            <a:ext cx="12054625" cy="59468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 airline parks all of its planes at Sydney airport or Melbourne airport overnight.</a:t>
            </a:r>
          </a:p>
          <a:p>
            <a:r>
              <a:rPr lang="en-US" dirty="0"/>
              <a:t>The transition diagram below shows the change in the location of the planes from night to night.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always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planes parked at Melbourne airport.</a:t>
            </a:r>
          </a:p>
          <a:p>
            <a:r>
              <a:rPr lang="en-US" dirty="0"/>
              <a:t>There are always </a:t>
            </a:r>
            <a:r>
              <a:rPr lang="en-US" dirty="0">
                <a:solidFill>
                  <a:srgbClr val="FF0000"/>
                </a:solidFill>
              </a:rPr>
              <a:t>S </a:t>
            </a:r>
            <a:r>
              <a:rPr lang="en-US" dirty="0"/>
              <a:t>planes parked at Sydney airport.</a:t>
            </a:r>
          </a:p>
          <a:p>
            <a:r>
              <a:rPr lang="en-US" dirty="0"/>
              <a:t>Of the planes parked at Melbourne airport on Tuesday night, 12 had been parked at Sydney airport on</a:t>
            </a:r>
          </a:p>
          <a:p>
            <a:pPr marL="0" indent="0">
              <a:buNone/>
            </a:pPr>
            <a:r>
              <a:rPr lang="en-US" dirty="0"/>
              <a:t>Monday night.</a:t>
            </a:r>
          </a:p>
          <a:p>
            <a:r>
              <a:rPr lang="en-US" dirty="0"/>
              <a:t>How many planes does the airline have?</a:t>
            </a:r>
          </a:p>
          <a:p>
            <a:r>
              <a:rPr lang="en-US" dirty="0"/>
              <a:t>A. 25</a:t>
            </a:r>
          </a:p>
          <a:p>
            <a:r>
              <a:rPr lang="en-US" dirty="0"/>
              <a:t>B. 37</a:t>
            </a:r>
          </a:p>
          <a:p>
            <a:r>
              <a:rPr lang="en-US" dirty="0"/>
              <a:t>C. 62</a:t>
            </a:r>
          </a:p>
          <a:p>
            <a:r>
              <a:rPr lang="en-US" dirty="0"/>
              <a:t>D. 65</a:t>
            </a:r>
          </a:p>
          <a:p>
            <a:r>
              <a:rPr lang="en-US" dirty="0"/>
              <a:t>E. 85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0D1BD-835E-4D4C-A54F-4108A9EB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13" y="830687"/>
            <a:ext cx="4496427" cy="1324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493A8D-D211-490D-B21C-684240232132}"/>
                  </a:ext>
                </a:extLst>
              </p:cNvPr>
              <p:cNvSpPr txBox="1"/>
              <p:nvPr/>
            </p:nvSpPr>
            <p:spPr>
              <a:xfrm>
                <a:off x="5718220" y="3429000"/>
                <a:ext cx="4314422" cy="297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    today</a:t>
                </a:r>
              </a:p>
              <a:p>
                <a:r>
                  <a:rPr lang="en-AU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Sydney   Melbourne</a:t>
                </a:r>
              </a:p>
              <a:p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A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e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A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A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A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𝑦𝑑𝑛𝑒𝑦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𝑒𝑙𝑏𝑜𝑢𝑟𝑛𝑒</m:t>
                          </m:r>
                        </m:e>
                      </m:mr>
                    </m:m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tomorrow</a:t>
                </a: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Monday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Tuesday</m:t>
                        </m:r>
                      </m:sub>
                    </m:sSub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endParaRPr lang="en-AU" dirty="0"/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S × 0.48=12 </a:t>
                </a:r>
                <a:r>
                  <a:rPr lang="en-A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S=25</a:t>
                </a:r>
              </a:p>
              <a:p>
                <a:r>
                  <a:rPr lang="en-AU" dirty="0">
                    <a:sym typeface="Wingdings" panose="05000000000000000000" pitchFamily="2" charset="2"/>
                  </a:rPr>
                  <a:t>M </a:t>
                </a:r>
                <a:r>
                  <a:rPr lang="en-AU" dirty="0">
                    <a:solidFill>
                      <a:schemeClr val="tx1"/>
                    </a:solidFill>
                  </a:rPr>
                  <a:t>× 0.2=12  </a:t>
                </a:r>
                <a:r>
                  <a:rPr lang="en-AU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M=60</a:t>
                </a:r>
              </a:p>
              <a:p>
                <a:r>
                  <a:rPr lang="en-AU" dirty="0">
                    <a:sym typeface="Wingdings" panose="05000000000000000000" pitchFamily="2" charset="2"/>
                  </a:rPr>
                  <a:t>S+M=85</a:t>
                </a:r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493A8D-D211-490D-B21C-68424023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20" y="3429000"/>
                <a:ext cx="4314422" cy="2974019"/>
              </a:xfrm>
              <a:prstGeom prst="rect">
                <a:avLst/>
              </a:prstGeom>
              <a:blipFill>
                <a:blip r:embed="rId3"/>
                <a:stretch>
                  <a:fillRect l="-1130" t="-1437" b="-2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70168599-1B0E-47CE-A015-E886379BD74A}"/>
              </a:ext>
            </a:extLst>
          </p:cNvPr>
          <p:cNvSpPr/>
          <p:nvPr/>
        </p:nvSpPr>
        <p:spPr>
          <a:xfrm>
            <a:off x="98739" y="5061397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4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0C5A-3C19-4C42-9342-812D3132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6963"/>
            <a:ext cx="10515600" cy="650762"/>
          </a:xfrm>
        </p:spPr>
        <p:txBody>
          <a:bodyPr>
            <a:normAutofit fontScale="90000"/>
          </a:bodyPr>
          <a:lstStyle/>
          <a:p>
            <a:r>
              <a:rPr lang="en-US" dirty="0"/>
              <a:t>2016 Exam 2 Q3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46E37-C780-41D5-9BB2-C9B8EAF46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6032"/>
                <a:ext cx="12192000" cy="612093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1800" dirty="0"/>
                  <a:t>The travel company is studying the choice between air (A), land (L), sea (S) or no (N) travel by some of its customers each year.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T, shown below, contains the percentages of customers who are expected to change their choice of travel from year to year.              this year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dirty="0"/>
                  <a:t>          A           L          S           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</a:rPr>
                  <a:t>T=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𝑦𝑒𝑎𝑟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800" dirty="0"/>
                  <a:t> be the matrix that shows the number of customers who choose each type of travel n years after 2014.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below shows the number of customers who chose each type of travel in 2014.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below shows the number of customers who chose each type of travel in 2015.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478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</m:oMath>
                </a14:m>
                <a:endParaRPr lang="en-US" sz="18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/>
                  <a:t>a. Write the values missing from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(d, e, f ) in the boxes provided below.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d =                  e =                      f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46E37-C780-41D5-9BB2-C9B8EAF46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6032"/>
                <a:ext cx="12192000" cy="6120931"/>
              </a:xfrm>
              <a:blipFill>
                <a:blip r:embed="rId2"/>
                <a:stretch>
                  <a:fillRect l="-400" t="-8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48391A6-2ACC-4BEB-B096-D9A837937B88}"/>
              </a:ext>
            </a:extLst>
          </p:cNvPr>
          <p:cNvSpPr/>
          <p:nvPr/>
        </p:nvSpPr>
        <p:spPr>
          <a:xfrm>
            <a:off x="669700" y="5422005"/>
            <a:ext cx="373489" cy="2060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40F9A-5200-4DFA-BC67-E77F67C84082}"/>
              </a:ext>
            </a:extLst>
          </p:cNvPr>
          <p:cNvSpPr/>
          <p:nvPr/>
        </p:nvSpPr>
        <p:spPr>
          <a:xfrm>
            <a:off x="3348315" y="5403927"/>
            <a:ext cx="373489" cy="2060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CA98C8-904B-48F8-9AAB-631B59303000}"/>
              </a:ext>
            </a:extLst>
          </p:cNvPr>
          <p:cNvSpPr/>
          <p:nvPr/>
        </p:nvSpPr>
        <p:spPr>
          <a:xfrm>
            <a:off x="1904396" y="5416837"/>
            <a:ext cx="373489" cy="2060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A1314C-9357-43E2-AD77-63808088A6FE}"/>
                  </a:ext>
                </a:extLst>
              </p:cNvPr>
              <p:cNvSpPr txBox="1"/>
              <p:nvPr/>
            </p:nvSpPr>
            <p:spPr>
              <a:xfrm>
                <a:off x="5906084" y="766732"/>
                <a:ext cx="5935851" cy="2133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0.65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0.60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520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  <a:p>
                <a:pPr algn="r"/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478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298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94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130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A1314C-9357-43E2-AD77-63808088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084" y="766732"/>
                <a:ext cx="5935851" cy="2133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9C2C20-F30C-4382-85ED-7293DF8EBCD2}"/>
                  </a:ext>
                </a:extLst>
              </p:cNvPr>
              <p:cNvSpPr txBox="1"/>
              <p:nvPr/>
            </p:nvSpPr>
            <p:spPr>
              <a:xfrm>
                <a:off x="7486055" y="4118643"/>
                <a:ext cx="488159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0.65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520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0.25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320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0.25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0.50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=478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0.15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520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0.60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320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0.20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0.15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=298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0.05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520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0.10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320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0.25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0.20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=94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0.15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520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0.05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320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0.30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0.15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=130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9C2C20-F30C-4382-85ED-7293DF8EB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055" y="4118643"/>
                <a:ext cx="4881593" cy="1754326"/>
              </a:xfrm>
              <a:prstGeom prst="rect">
                <a:avLst/>
              </a:prstGeom>
              <a:blipFill>
                <a:blip r:embed="rId4"/>
                <a:stretch>
                  <a:fillRect l="-999" t="-2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7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0C5A-3C19-4C42-9342-812D3132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6963"/>
            <a:ext cx="10515600" cy="650762"/>
          </a:xfrm>
        </p:spPr>
        <p:txBody>
          <a:bodyPr>
            <a:normAutofit fontScale="90000"/>
          </a:bodyPr>
          <a:lstStyle/>
          <a:p>
            <a:r>
              <a:rPr lang="en-US" dirty="0"/>
              <a:t>2016 Exam 2 Q3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46E37-C780-41D5-9BB2-C9B8EAF46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6033"/>
                <a:ext cx="12192000" cy="6228858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1800" dirty="0"/>
                  <a:t>The travel company is studying the choice between air (A), land (L), sea (S) or no (N) travel by some of its customers each year.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T, shown below, contains the percentages of customers who are expected to change their choice of travel from year to year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                  this year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dirty="0"/>
                  <a:t>          A           L          S           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</a:rPr>
                  <a:t>T=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𝑦𝑒𝑎𝑟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800" dirty="0"/>
                  <a:t> be the matrix that shows the number of customers who choose each type of travel n years after 2014.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below shows the number of customers who chose each type of travel in 2014.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below shows the number of customers who chose each type of travel in 2015.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478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</m:oMath>
                </a14:m>
                <a:endParaRPr lang="en-US" sz="18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/>
                  <a:t>b. Write a calculation that shows that 478 customers were expected to choose air travel in 2015.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46E37-C780-41D5-9BB2-C9B8EAF46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6033"/>
                <a:ext cx="12192000" cy="6228858"/>
              </a:xfrm>
              <a:blipFill>
                <a:blip r:embed="rId2"/>
                <a:stretch>
                  <a:fillRect l="-400" t="-8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51EADF-71A4-4FB9-AC88-951D8D6AE45C}"/>
                  </a:ext>
                </a:extLst>
              </p:cNvPr>
              <p:cNvSpPr txBox="1"/>
              <p:nvPr/>
            </p:nvSpPr>
            <p:spPr>
              <a:xfrm>
                <a:off x="5441626" y="980748"/>
                <a:ext cx="5935851" cy="111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0.65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0.60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e>
                              <m:e>
                                <m: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520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51EADF-71A4-4FB9-AC88-951D8D6A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26" y="980748"/>
                <a:ext cx="5935851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0342F0-8CDB-4E2A-846C-4FFEBD331A90}"/>
                  </a:ext>
                </a:extLst>
              </p:cNvPr>
              <p:cNvSpPr txBox="1"/>
              <p:nvPr/>
            </p:nvSpPr>
            <p:spPr>
              <a:xfrm>
                <a:off x="7291951" y="4597615"/>
                <a:ext cx="48815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0.65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520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0.25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320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0.25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+</a:t>
                </a:r>
                <a:r>
                  <a:rPr lang="en-AU" dirty="0">
                    <a:solidFill>
                      <a:srgbClr val="FF0000"/>
                    </a:solidFill>
                  </a:rPr>
                  <a:t>0.50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80</a:t>
                </a:r>
                <a:r>
                  <a:rPr lang="en-AU" dirty="0"/>
                  <a:t>=478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0342F0-8CDB-4E2A-846C-4FFEBD331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951" y="4597615"/>
                <a:ext cx="4881593" cy="923330"/>
              </a:xfrm>
              <a:prstGeom prst="rect">
                <a:avLst/>
              </a:prstGeom>
              <a:blipFill>
                <a:blip r:embed="rId4"/>
                <a:stretch>
                  <a:fillRect l="-999" t="-32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0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0C5A-3C19-4C42-9342-812D3132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6963"/>
            <a:ext cx="10515600" cy="650762"/>
          </a:xfrm>
        </p:spPr>
        <p:txBody>
          <a:bodyPr>
            <a:normAutofit fontScale="90000"/>
          </a:bodyPr>
          <a:lstStyle/>
          <a:p>
            <a:r>
              <a:rPr lang="en-US" dirty="0"/>
              <a:t>2016 Exam 2 Q3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46E37-C780-41D5-9BB2-C9B8EAF46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6032"/>
                <a:ext cx="12192000" cy="612093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1800" dirty="0"/>
                  <a:t>The travel company is studying the choice between air (A), land (L), sea (S) or no (N) travel by some of its customers each year.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T, shown below, contains the percentages of customers who are expected to change their choice of travel from year to year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                  this year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dirty="0"/>
                  <a:t>          A           L          S           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</a:rPr>
                  <a:t>T=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𝑦𝑒𝑎𝑟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800" dirty="0"/>
                  <a:t> be the matrix that shows the number of customers who choose each type of travel n years after 2014.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below shows the number of customers who chose each type of travel in 2014.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below shows the number of customers who chose each type of travel in 2015.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478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</m:oMath>
                </a14:m>
                <a:endParaRPr lang="en-US" sz="18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/>
                  <a:t>c. Consider the customers who chose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sea travel in 2014</a:t>
                </a:r>
                <a:r>
                  <a:rPr lang="en-US" sz="1800" dirty="0"/>
                  <a:t>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How many of these customers were expected to choose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sea travel in 2015</a:t>
                </a:r>
                <a:r>
                  <a:rPr lang="en-US" sz="18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46E37-C780-41D5-9BB2-C9B8EAF46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6032"/>
                <a:ext cx="12192000" cy="6120931"/>
              </a:xfrm>
              <a:blipFill>
                <a:blip r:embed="rId2"/>
                <a:stretch>
                  <a:fillRect l="-400" t="-8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87CD63F-68F6-401B-BD2D-676BD3DF89EC}"/>
              </a:ext>
            </a:extLst>
          </p:cNvPr>
          <p:cNvSpPr/>
          <p:nvPr/>
        </p:nvSpPr>
        <p:spPr>
          <a:xfrm>
            <a:off x="1898510" y="2114997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CD8C53-E850-4399-9B7A-76B56BDD348A}"/>
                  </a:ext>
                </a:extLst>
              </p:cNvPr>
              <p:cNvSpPr txBox="1"/>
              <p:nvPr/>
            </p:nvSpPr>
            <p:spPr>
              <a:xfrm>
                <a:off x="9456056" y="3707718"/>
                <a:ext cx="27359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>
                    <a:sym typeface="Wingdings" panose="05000000000000000000" pitchFamily="2" charset="2"/>
                  </a:rPr>
                  <a:t>S   </a:t>
                </a:r>
                <a:r>
                  <a:rPr lang="en-US" dirty="0"/>
                  <a:t>0.25=25%</a:t>
                </a:r>
              </a:p>
              <a:p>
                <a:r>
                  <a:rPr lang="en-US" dirty="0"/>
                  <a:t>25%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/>
                  <a:t>80=20 customers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CD8C53-E850-4399-9B7A-76B56BDD3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056" y="3707718"/>
                <a:ext cx="2735943" cy="646331"/>
              </a:xfrm>
              <a:prstGeom prst="rect">
                <a:avLst/>
              </a:prstGeom>
              <a:blipFill>
                <a:blip r:embed="rId3"/>
                <a:stretch>
                  <a:fillRect l="-1782"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0082F64-6AE1-4E30-8F75-2B75900EE0DE}"/>
              </a:ext>
            </a:extLst>
          </p:cNvPr>
          <p:cNvSpPr/>
          <p:nvPr/>
        </p:nvSpPr>
        <p:spPr>
          <a:xfrm>
            <a:off x="875254" y="3617225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1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0C5A-3C19-4C42-9342-812D3132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6963"/>
            <a:ext cx="10515600" cy="650762"/>
          </a:xfrm>
        </p:spPr>
        <p:txBody>
          <a:bodyPr>
            <a:normAutofit fontScale="90000"/>
          </a:bodyPr>
          <a:lstStyle/>
          <a:p>
            <a:r>
              <a:rPr lang="en-US" dirty="0"/>
              <a:t>2016 Exam 2 Q3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46E37-C780-41D5-9BB2-C9B8EAF46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6032"/>
                <a:ext cx="12192000" cy="612093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1800" dirty="0"/>
                  <a:t>The travel company is studying the choice between air (A), land (L), sea (S) or no (N) travel by some of its customers each year.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T, shown below, contains the percentages of customers who are expected to change their choice of travel from year to year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                  this year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dirty="0"/>
                  <a:t>          A           L          S           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</a:rPr>
                  <a:t>T=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𝑦𝑒𝑎𝑟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800" dirty="0"/>
                  <a:t> be the matrix that shows the number of customers who choose each type of travel n years after 2014.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below shows the number of customers who chose each type of travel in 2014.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below shows the number of customers who chose each type of travel in 2015.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478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  <m:m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mr>
                    </m:m>
                  </m:oMath>
                </a14:m>
                <a:endParaRPr lang="en-US" sz="18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/>
                  <a:t>d. Consider the customers who were expected to choose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air travel in 2015</a:t>
                </a:r>
                <a:r>
                  <a:rPr lang="en-US" sz="1800" dirty="0"/>
                  <a:t>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What </a:t>
                </a:r>
                <a:r>
                  <a:rPr lang="en-US" sz="1800" dirty="0">
                    <a:solidFill>
                      <a:srgbClr val="FF0000"/>
                    </a:solidFill>
                  </a:rPr>
                  <a:t>percentage</a:t>
                </a:r>
                <a:r>
                  <a:rPr lang="en-US" sz="1800" dirty="0"/>
                  <a:t> of these customers had also chosen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air travel in 2014</a:t>
                </a:r>
                <a:r>
                  <a:rPr lang="en-US" sz="1800" dirty="0"/>
                  <a:t>?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800" dirty="0"/>
                  <a:t>Round your answer to the nearest whole number.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46E37-C780-41D5-9BB2-C9B8EAF46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6032"/>
                <a:ext cx="12192000" cy="6120931"/>
              </a:xfrm>
              <a:blipFill>
                <a:blip r:embed="rId2"/>
                <a:stretch>
                  <a:fillRect l="-400" t="-896" b="-20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7270C3-DEE0-4B3B-87CE-2C49AD3A8292}"/>
                  </a:ext>
                </a:extLst>
              </p:cNvPr>
              <p:cNvSpPr txBox="1"/>
              <p:nvPr/>
            </p:nvSpPr>
            <p:spPr>
              <a:xfrm>
                <a:off x="2797629" y="4342168"/>
                <a:ext cx="6320970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478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298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94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130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7270C3-DEE0-4B3B-87CE-2C49AD3A8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29" y="4342168"/>
                <a:ext cx="6320970" cy="1112805"/>
              </a:xfrm>
              <a:prstGeom prst="rect">
                <a:avLst/>
              </a:prstGeom>
              <a:blipFill>
                <a:blip r:embed="rId3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73A505-A4E6-4260-84FC-92D218A22965}"/>
                  </a:ext>
                </a:extLst>
              </p:cNvPr>
              <p:cNvSpPr txBox="1"/>
              <p:nvPr/>
            </p:nvSpPr>
            <p:spPr>
              <a:xfrm>
                <a:off x="8200571" y="4898570"/>
                <a:ext cx="3352800" cy="131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Air travel in 2015=478</a:t>
                </a:r>
              </a:p>
              <a:p>
                <a:r>
                  <a:rPr lang="en-US" dirty="0"/>
                  <a:t>65%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520=338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338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478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70.71%=71%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73A505-A4E6-4260-84FC-92D218A22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71" y="4898570"/>
                <a:ext cx="3352800" cy="1316899"/>
              </a:xfrm>
              <a:prstGeom prst="rect">
                <a:avLst/>
              </a:prstGeom>
              <a:blipFill>
                <a:blip r:embed="rId4"/>
                <a:stretch>
                  <a:fillRect l="-1455" t="-2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FCE64F06-9370-4604-9AEA-B09C0021705B}"/>
              </a:ext>
            </a:extLst>
          </p:cNvPr>
          <p:cNvSpPr/>
          <p:nvPr/>
        </p:nvSpPr>
        <p:spPr>
          <a:xfrm>
            <a:off x="846226" y="3087469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361F3B-147B-4FBF-911E-41876F77CE4D}"/>
              </a:ext>
            </a:extLst>
          </p:cNvPr>
          <p:cNvSpPr/>
          <p:nvPr/>
        </p:nvSpPr>
        <p:spPr>
          <a:xfrm>
            <a:off x="614001" y="1570714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6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398C-C14F-43E8-A700-6534CE844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6" y="6003925"/>
            <a:ext cx="10515600" cy="854075"/>
          </a:xfrm>
        </p:spPr>
        <p:txBody>
          <a:bodyPr/>
          <a:lstStyle/>
          <a:p>
            <a:r>
              <a:rPr lang="en-US" dirty="0"/>
              <a:t>2017 Exam 2 Q2c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79F3DC-2330-4A75-A5B6-E9C0D9ABA9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1967"/>
                <a:ext cx="7914678" cy="58619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Junior students at this school must choose one elective activity in each of the four terms in 2018.</a:t>
                </a:r>
              </a:p>
              <a:p>
                <a:r>
                  <a:rPr lang="en-US" dirty="0"/>
                  <a:t>Students can choose from the areas of performance (P), sport (S) and technology (T).</a:t>
                </a:r>
              </a:p>
              <a:p>
                <a:r>
                  <a:rPr lang="en-US" dirty="0"/>
                  <a:t>The transition diagram below shows the way in which junior students are expected to change their choice of elective activity from term to term.</a:t>
                </a:r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lists the number of junior students who will be in each elective activity in Term 1.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240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r>
                  <a:rPr lang="en-US" dirty="0"/>
                  <a:t>c. In Term 4, how many junior students in total are expected to participate in performance (P) or sport (S) or technology (T)?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79F3DC-2330-4A75-A5B6-E9C0D9ABA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967"/>
                <a:ext cx="7914678" cy="5861957"/>
              </a:xfrm>
              <a:blipFill>
                <a:blip r:embed="rId2"/>
                <a:stretch>
                  <a:fillRect l="-1387" t="-2287" r="-2542" b="-27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57E45FE-1C10-46E8-BB4F-85E93081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678" y="0"/>
            <a:ext cx="4277322" cy="3200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3C9D89-6D8D-4596-A500-60B84B42FDDB}"/>
              </a:ext>
            </a:extLst>
          </p:cNvPr>
          <p:cNvSpPr txBox="1"/>
          <p:nvPr/>
        </p:nvSpPr>
        <p:spPr>
          <a:xfrm>
            <a:off x="7637092" y="4079165"/>
            <a:ext cx="41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300+240+210=750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584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1EC8-77DB-46C9-B6FA-F46E0C75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6" y="6017252"/>
            <a:ext cx="10515600" cy="796018"/>
          </a:xfrm>
        </p:spPr>
        <p:txBody>
          <a:bodyPr/>
          <a:lstStyle/>
          <a:p>
            <a:r>
              <a:rPr lang="en-US" dirty="0"/>
              <a:t>2017 Exam 2 Q3c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AEDC0-2C31-427E-A5F6-0A616ADFD0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915" y="214538"/>
                <a:ext cx="12021455" cy="580271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Senior students at this school will also choose one elective activity in each of the four terms in 2018.</a:t>
                </a:r>
              </a:p>
              <a:p>
                <a:r>
                  <a:rPr lang="en-US" dirty="0"/>
                  <a:t>Their choices are communication (C), investigation (I), problem-solving (P) and service (S).</a:t>
                </a:r>
              </a:p>
              <a:p>
                <a:r>
                  <a:rPr lang="en-US" dirty="0"/>
                  <a:t>The transition matrix T shows the way in which senior students are expected to change their choice of</a:t>
                </a:r>
              </a:p>
              <a:p>
                <a:r>
                  <a:rPr lang="en-US" dirty="0"/>
                  <a:t>elective activity from term to term.</a:t>
                </a:r>
              </a:p>
              <a:p>
                <a:r>
                  <a:rPr lang="en-US" dirty="0"/>
                  <a:t>                       this term</a:t>
                </a:r>
              </a:p>
              <a:p>
                <a:r>
                  <a:rPr lang="en-US" dirty="0"/>
                  <a:t>            C        I          P       S</a:t>
                </a:r>
              </a:p>
              <a:p>
                <a:endParaRPr lang="en-US" sz="130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</m:m>
                  </m:oMath>
                </a14:m>
                <a:r>
                  <a:rPr lang="en-US" dirty="0"/>
                  <a:t>  next term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/>
                  <a:t> be the state matrix for the number of senior students expected to choose each elective activity in Term n.</a:t>
                </a:r>
              </a:p>
              <a:p>
                <a:r>
                  <a:rPr lang="en-US" dirty="0"/>
                  <a:t>For the given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 matrix rule that can be used to predict the number of senior students in each elective activity in Terms 2, 3 and 4 is</a:t>
                </a:r>
              </a:p>
              <a:p>
                <a:endParaRPr lang="en-US" sz="13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300" dirty="0"/>
              </a:p>
              <a:p>
                <a:r>
                  <a:rPr lang="en-US" dirty="0"/>
                  <a:t>c. Of the senior students expected to </a:t>
                </a:r>
                <a:r>
                  <a:rPr lang="en-US" dirty="0">
                    <a:solidFill>
                      <a:srgbClr val="FF0000"/>
                    </a:solidFill>
                  </a:rPr>
                  <a:t>choose investigation (I) in Term 3</a:t>
                </a:r>
                <a:r>
                  <a:rPr lang="en-US" dirty="0"/>
                  <a:t>, what percentage chose service (S) in Term 2?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AEDC0-2C31-427E-A5F6-0A616ADFD0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15" y="214538"/>
                <a:ext cx="12021455" cy="5802713"/>
              </a:xfrm>
              <a:blipFill>
                <a:blip r:embed="rId2"/>
                <a:stretch>
                  <a:fillRect l="-355" t="-16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00B2C90-CED7-4705-9476-66657FFA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85" y="48359"/>
            <a:ext cx="4915586" cy="301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6DF7A-88C3-4C4B-B20A-4CBC502DBB78}"/>
                  </a:ext>
                </a:extLst>
              </p:cNvPr>
              <p:cNvSpPr txBox="1"/>
              <p:nvPr/>
            </p:nvSpPr>
            <p:spPr>
              <a:xfrm>
                <a:off x="4044042" y="3899258"/>
                <a:ext cx="3349172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</m:m>
                  </m:oMath>
                </a14:m>
                <a:r>
                  <a:rPr lang="en-US" dirty="0"/>
                  <a:t> </a:t>
                </a:r>
                <a:endParaRPr lang="en-A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6DF7A-88C3-4C4B-B20A-4CBC502D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042" y="3899258"/>
                <a:ext cx="3349172" cy="1112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2809F8-78BB-4E64-9941-B93A96787E42}"/>
                  </a:ext>
                </a:extLst>
              </p:cNvPr>
              <p:cNvSpPr txBox="1"/>
              <p:nvPr/>
            </p:nvSpPr>
            <p:spPr>
              <a:xfrm>
                <a:off x="7731577" y="3899258"/>
                <a:ext cx="3991429" cy="1039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>
                    <a:sym typeface="Wingdings" panose="05000000000000000000" pitchFamily="2" charset="2"/>
                  </a:rPr>
                  <a:t>I   0.3=30%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30%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/>
                  <a:t>200=60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240</m:t>
                        </m:r>
                      </m:den>
                    </m:f>
                  </m:oMath>
                </a14:m>
                <a:r>
                  <a:rPr lang="en-AU" dirty="0"/>
                  <a:t> = 25%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2809F8-78BB-4E64-9941-B93A9678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77" y="3899258"/>
                <a:ext cx="3991429" cy="1039772"/>
              </a:xfrm>
              <a:prstGeom prst="rect">
                <a:avLst/>
              </a:prstGeom>
              <a:blipFill>
                <a:blip r:embed="rId5"/>
                <a:stretch>
                  <a:fillRect l="-1221" t="-4118" b="-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3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A1A-C2F6-46A7-B4DB-962216DB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25936"/>
            <a:ext cx="10515600" cy="694418"/>
          </a:xfrm>
        </p:spPr>
        <p:txBody>
          <a:bodyPr>
            <a:normAutofit fontScale="90000"/>
          </a:bodyPr>
          <a:lstStyle/>
          <a:p>
            <a:r>
              <a:rPr lang="en-US" dirty="0"/>
              <a:t>2019 Exam 2 Q2c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3B517-B73E-4D48-903F-F855B7A8E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400"/>
                <a:ext cx="12192000" cy="589627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theme park has four locations, Air World (A), Food World (F), Ground World (G) and Water World (W).</a:t>
                </a:r>
              </a:p>
              <a:p>
                <a:r>
                  <a:rPr lang="en-US" dirty="0"/>
                  <a:t>The number of visitors at each of the four locations is counted every hour.</a:t>
                </a:r>
              </a:p>
              <a:p>
                <a:r>
                  <a:rPr lang="en-US" dirty="0"/>
                  <a:t>By 10 am on Saturday the park had reached its capacity of 2000 visitors and could take no more visitors.</a:t>
                </a:r>
              </a:p>
              <a:p>
                <a:r>
                  <a:rPr lang="en-US" dirty="0"/>
                  <a:t>The park stayed at capacity until the end of the day.</a:t>
                </a:r>
              </a:p>
              <a:p>
                <a:r>
                  <a:rPr lang="en-US" dirty="0"/>
                  <a:t>The 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below, shows the number of visitors at each location at 10 am on Saturday.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/>
                  <a:t> be the state matrix that shows the number of visitors expected at each location n hours after 10 am on Saturday.</a:t>
                </a:r>
              </a:p>
              <a:p>
                <a:r>
                  <a:rPr lang="en-US" dirty="0"/>
                  <a:t>The number of visitors expected at each location n hours after 10 am on Saturday can be determined by the matrix recurrence relation below.</a:t>
                </a:r>
              </a:p>
              <a:p>
                <a:r>
                  <a:rPr lang="en-US" dirty="0"/>
                  <a:t>                                                                                                this hour</a:t>
                </a:r>
              </a:p>
              <a:p>
                <a:r>
                  <a:rPr lang="en-US" dirty="0"/>
                  <a:t>                                                                                       A        F        G       W</a:t>
                </a:r>
              </a:p>
              <a:p>
                <a:endParaRPr lang="en-US" sz="13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mr>
                    </m:m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/>
                  <a:t>       Where   T=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mr>
                    </m:m>
                  </m:oMath>
                </a14:m>
                <a:r>
                  <a:rPr lang="en-US" dirty="0"/>
                  <a:t> next hour</a:t>
                </a:r>
              </a:p>
              <a:p>
                <a:r>
                  <a:rPr lang="en-US" dirty="0"/>
                  <a:t>c. Of the </a:t>
                </a:r>
                <a:r>
                  <a:rPr lang="en-US" dirty="0">
                    <a:solidFill>
                      <a:srgbClr val="FF0000"/>
                    </a:solidFill>
                  </a:rPr>
                  <a:t>300</a:t>
                </a:r>
                <a:r>
                  <a:rPr lang="en-US" dirty="0"/>
                  <a:t> visitors expected at </a:t>
                </a:r>
                <a:r>
                  <a:rPr lang="en-US" dirty="0">
                    <a:solidFill>
                      <a:srgbClr val="FF0000"/>
                    </a:solidFill>
                  </a:rPr>
                  <a:t>Ground World (G) at 11 am</a:t>
                </a:r>
                <a:r>
                  <a:rPr lang="en-US" dirty="0"/>
                  <a:t>, what percentage was at either Air World (A) or Food World (F) at 10 am?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3B517-B73E-4D48-903F-F855B7A8E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400"/>
                <a:ext cx="12192000" cy="5896275"/>
              </a:xfrm>
              <a:blipFill>
                <a:blip r:embed="rId2"/>
                <a:stretch>
                  <a:fillRect l="-300" t="-1655" r="-4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9F8D70-6CED-4585-9DE9-F1790C8B550F}"/>
                  </a:ext>
                </a:extLst>
              </p:cNvPr>
              <p:cNvSpPr txBox="1"/>
              <p:nvPr/>
            </p:nvSpPr>
            <p:spPr>
              <a:xfrm>
                <a:off x="8281115" y="3293359"/>
                <a:ext cx="2640169" cy="214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>
                    <a:sym typeface="Wingdings" panose="05000000000000000000" pitchFamily="2" charset="2"/>
                  </a:rPr>
                  <a:t>G 0.1=10%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600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10%=60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FG 0.2=20%</a:t>
                </a:r>
              </a:p>
              <a:p>
                <a:r>
                  <a:rPr lang="en-AU" dirty="0"/>
                  <a:t>600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/>
                  <a:t>20%=120</a:t>
                </a:r>
              </a:p>
              <a:p>
                <a:r>
                  <a:rPr lang="en-AU" dirty="0"/>
                  <a:t>60+120=180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AU" dirty="0"/>
                  <a:t> = 60%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9F8D70-6CED-4585-9DE9-F1790C8B5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115" y="3293359"/>
                <a:ext cx="2640169" cy="2147767"/>
              </a:xfrm>
              <a:prstGeom prst="rect">
                <a:avLst/>
              </a:prstGeom>
              <a:blipFill>
                <a:blip r:embed="rId3"/>
                <a:stretch>
                  <a:fillRect l="-1843" t="-17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1471</Words>
  <Application>Microsoft Office PowerPoint</Application>
  <PresentationFormat>Widescreen</PresentationFormat>
  <Paragraphs>139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Transition Matrices</vt:lpstr>
      <vt:lpstr>2019 Exam 1 Q8</vt:lpstr>
      <vt:lpstr>2016 Exam 2 Q3</vt:lpstr>
      <vt:lpstr>2016 Exam 2 Q3</vt:lpstr>
      <vt:lpstr>2016 Exam 2 Q3</vt:lpstr>
      <vt:lpstr>2016 Exam 2 Q3</vt:lpstr>
      <vt:lpstr>2017 Exam 2 Q2c</vt:lpstr>
      <vt:lpstr>2017 Exam 2 Q3c</vt:lpstr>
      <vt:lpstr>2019 Exam 2 Q2c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Matrices</dc:title>
  <dc:creator>Lyn ZHANG</dc:creator>
  <cp:lastModifiedBy>Lyn ZHANG</cp:lastModifiedBy>
  <cp:revision>19</cp:revision>
  <dcterms:created xsi:type="dcterms:W3CDTF">2021-10-11T22:14:55Z</dcterms:created>
  <dcterms:modified xsi:type="dcterms:W3CDTF">2021-12-16T20:46:40Z</dcterms:modified>
</cp:coreProperties>
</file>