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1" autoAdjust="0"/>
    <p:restoredTop sz="94660"/>
  </p:normalViewPr>
  <p:slideViewPr>
    <p:cSldViewPr snapToGrid="0">
      <p:cViewPr varScale="1">
        <p:scale>
          <a:sx n="53" d="100"/>
          <a:sy n="53" d="100"/>
        </p:scale>
        <p:origin x="27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93363-D28F-4AAD-9077-9F23BFFE4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1B1EA0-B958-4FC5-8FBC-045831255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E0C8E-670E-4562-BF7B-5B2A66F63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0248-4E7F-4872-AFE7-A0DAA5D80CEB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152AE-B7A0-4848-9902-C20F24D14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055B7-5628-4D35-92B9-86E05AE3A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B410-AE3E-4EE7-B34D-8712DC7098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1596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64E47-3C65-4621-B1B6-448A9B4D8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774AC7-D5BB-4FD1-9C2D-5E21A9749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432AE-F15B-4D17-B2B1-DD65D3A9A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0248-4E7F-4872-AFE7-A0DAA5D80CEB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1F146-28EC-4C9D-8BAE-833E8A11C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C8AA2-058E-402F-8C31-6CC8AFD37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B410-AE3E-4EE7-B34D-8712DC7098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0072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57364B-4892-4FEC-A7AE-EFCEE5F97D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843E58-475B-46EF-B813-961EAED9CF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E4C5F-0BFF-4D9B-AF41-9A0A2E9AF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0248-4E7F-4872-AFE7-A0DAA5D80CEB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172FF-712A-47BB-A170-B07B89ADC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D05BD-F24A-4809-B3D0-000C9B9D0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B410-AE3E-4EE7-B34D-8712DC7098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351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37B73-2B8A-4C88-BF90-EDEF61AA5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A377B-6AFA-4C33-9523-AA67B9DC3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A5F51-FFFA-429E-AAE1-F0A427F0C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0248-4E7F-4872-AFE7-A0DAA5D80CEB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79405-66E7-4FB5-A7EC-4E79D1C7D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9F507-976B-4E76-AB07-43710C7DF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B410-AE3E-4EE7-B34D-8712DC7098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0112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3B978-EFC4-4346-8778-662FEC39E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F5ACB2-291E-4808-AF06-AA2C659F5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02914-9CDD-43F8-8910-16568F538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0248-4E7F-4872-AFE7-A0DAA5D80CEB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E3C37-2C01-425D-953B-F795FBA32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57D0E-ED8F-4F2C-9E35-BD760581F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B410-AE3E-4EE7-B34D-8712DC7098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8773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18B22-4853-4E6F-BC0E-078181334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F3EDB-8735-4C24-BBA2-12DAD6116D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9B86C7-6AFA-44E6-A4FC-4D358CAAB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6E944-6030-4F94-A88E-9795338E2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0248-4E7F-4872-AFE7-A0DAA5D80CEB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1F6615-1CC7-45C8-AB95-2906BD13B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5F7DFE-E9FD-4A94-9619-1C466AC98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B410-AE3E-4EE7-B34D-8712DC7098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2727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C49AB-EDF3-4EB7-ACF0-C07287193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9B6DD-39BD-453C-8ABD-37B83E526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718FE9-1B1E-4478-A2F1-D36F79A77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A34F0D-BA7B-4C97-BE44-AA5FB83EE7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CB3988-14D4-46EA-9271-327E44A0BD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134A0C-58AD-460B-912B-55459B764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0248-4E7F-4872-AFE7-A0DAA5D80CEB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D95250-F8F6-434D-A7C3-AB64CDB9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95A83F-A601-4BF9-845C-444B0B645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B410-AE3E-4EE7-B34D-8712DC7098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222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83D8B-1294-4485-A02B-E58C16A3F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D0C6EE-3046-4B51-8A2A-B2EB4F221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0248-4E7F-4872-AFE7-A0DAA5D80CEB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C7E276-1215-42C6-A3B5-7144DF35A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CF4BAD-7825-4F56-9B42-0CE6F8B2C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B410-AE3E-4EE7-B34D-8712DC7098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6071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4D6620-2557-4401-B732-73ADA345C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0248-4E7F-4872-AFE7-A0DAA5D80CEB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0DDAE0-C8A9-4355-8D72-343C6B0D7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AF8D4D-1D66-4601-BDE8-4745DB3D9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B410-AE3E-4EE7-B34D-8712DC7098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8794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C0D24-B773-4C1B-A1B3-775612069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8EF45-43DC-4A61-A92F-EA3982731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BADE25-6954-4C12-BEA2-DA8A492904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EDCF5-6A02-490E-9E8A-0E0716174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0248-4E7F-4872-AFE7-A0DAA5D80CEB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A4D858-6607-4A1C-8EAC-64B2E2827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4D27F6-A415-41BB-8557-05C6BE1CE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B410-AE3E-4EE7-B34D-8712DC7098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30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8DB42-6576-45CB-8218-537AC4A10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2D4F2A-CFD7-455A-A009-CB49551CB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0D04C0-BF20-4DBE-B6CE-0C169DF565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ED8FB-AE34-41E8-9840-2E47F4CEB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0248-4E7F-4872-AFE7-A0DAA5D80CEB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5B55DE-0D6C-4676-8D38-5242018F5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8B50D4-B8E4-437F-9FC2-0638C5607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4B410-AE3E-4EE7-B34D-8712DC7098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987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flickr.com/photos/mandj98/34393001763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018FB7-1DDD-4C8D-B1B0-12B41027E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3EC00-7E16-4291-907E-2AF926947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73A20-1AF2-4C21-94B7-E8EC70D2E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B0248-4E7F-4872-AFE7-A0DAA5D80CEB}" type="datetimeFigureOut">
              <a:rPr lang="en-AU" smtClean="0"/>
              <a:t>17/12/2021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CFB41-8C97-4BA6-9D72-A51AEA4C02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934FF-7D7C-4E25-929E-F08C7904A0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4B410-AE3E-4EE7-B34D-8712DC70987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76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mandj98/34393001763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77607-B42D-4C64-BAEF-2401C62830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Transition Matrices with a change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76930-6025-4EA4-8E3D-CD1FAA7325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Past Exam Paper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7399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FF84F-6618-4B18-899C-08872C2BB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64026"/>
            <a:ext cx="10515600" cy="793974"/>
          </a:xfrm>
        </p:spPr>
        <p:txBody>
          <a:bodyPr/>
          <a:lstStyle/>
          <a:p>
            <a:r>
              <a:rPr lang="en-US" dirty="0"/>
              <a:t>2017 Exam 1 Q7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AD40052-E72C-4AB4-9CFA-784277D21A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12093262" cy="6064026"/>
              </a:xfrm>
            </p:spPr>
            <p:txBody>
              <a:bodyPr>
                <a:normAutofit fontScale="55000" lnSpcReduction="20000"/>
              </a:bodyPr>
              <a:lstStyle/>
              <a:p>
                <a:r>
                  <a:rPr lang="en-US" dirty="0"/>
                  <a:t>At a fish farm:</a:t>
                </a:r>
              </a:p>
              <a:p>
                <a:r>
                  <a:rPr lang="en-US" dirty="0"/>
                  <a:t> young fish (Y) may eventually grow into juveniles (J) or they may die (D)</a:t>
                </a:r>
              </a:p>
              <a:p>
                <a:r>
                  <a:rPr lang="en-US" dirty="0"/>
                  <a:t> juveniles (J) may eventually grow into adults (A) or they may die (D)</a:t>
                </a:r>
              </a:p>
              <a:p>
                <a:r>
                  <a:rPr lang="en-US" dirty="0"/>
                  <a:t> adults (A) eventually die (D).</a:t>
                </a:r>
              </a:p>
              <a:p>
                <a:r>
                  <a:rPr lang="en-US" dirty="0"/>
                  <a:t>The initial state of this population,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, is shown below.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50</m:t>
                              </m:r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000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000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000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mr>
                    </m:m>
                  </m:oMath>
                </a14:m>
                <a:endParaRPr lang="en-US" dirty="0"/>
              </a:p>
              <a:p>
                <a:r>
                  <a:rPr lang="en-US" dirty="0"/>
                  <a:t>Every month, fish are either sold or bought so that the </a:t>
                </a:r>
                <a:r>
                  <a:rPr lang="en-US" dirty="0">
                    <a:solidFill>
                      <a:srgbClr val="FF0000"/>
                    </a:solidFill>
                  </a:rPr>
                  <a:t>number of young, juvenile and adult fish in the farm remains constant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The population of fish in the fish farm after n months,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 , can be determined by the recurrence rule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65</m:t>
                              </m:r>
                            </m:e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0.75</m:t>
                              </m:r>
                            </m:e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95</m:t>
                              </m:r>
                            </m:e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0.10</m:t>
                              </m:r>
                            </m:e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0.0</m:t>
                              </m:r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0.0</m:t>
                              </m:r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where B is a column matrix that shows the number of young, juvenile and adult fish bought or sold each month and the number of dead fish that are removed.</a:t>
                </a:r>
              </a:p>
              <a:p>
                <a:r>
                  <a:rPr lang="en-US" dirty="0"/>
                  <a:t>Each month, the fish farm will</a:t>
                </a:r>
              </a:p>
              <a:p>
                <a:r>
                  <a:rPr lang="en-US" dirty="0"/>
                  <a:t>A. sell 1650 adult fish.</a:t>
                </a:r>
              </a:p>
              <a:p>
                <a:r>
                  <a:rPr lang="en-US" dirty="0"/>
                  <a:t>B. buy 1750 adult fish.</a:t>
                </a:r>
              </a:p>
              <a:p>
                <a:r>
                  <a:rPr lang="en-US" dirty="0"/>
                  <a:t>C. sell 17500 young fish.</a:t>
                </a:r>
              </a:p>
              <a:p>
                <a:r>
                  <a:rPr lang="en-US" dirty="0"/>
                  <a:t>D. buy 50 000 young fish.</a:t>
                </a:r>
              </a:p>
              <a:p>
                <a:r>
                  <a:rPr lang="en-US" dirty="0"/>
                  <a:t>E. buy 10000 juvenile fish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AD40052-E72C-4AB4-9CFA-784277D21A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12093262" cy="6064026"/>
              </a:xfrm>
              <a:blipFill>
                <a:blip r:embed="rId2"/>
                <a:stretch>
                  <a:fillRect l="-151" t="-11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6B08B8F-C425-47D8-99D9-0BE8C724CCA1}"/>
                  </a:ext>
                </a:extLst>
              </p:cNvPr>
              <p:cNvSpPr txBox="1"/>
              <p:nvPr/>
            </p:nvSpPr>
            <p:spPr>
              <a:xfrm>
                <a:off x="4188899" y="1130557"/>
                <a:ext cx="8003101" cy="1112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AU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AU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AU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AU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0.65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0.25</m:t>
                              </m:r>
                            </m:e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0.75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0.95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0.10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0.05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0.05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AU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50 000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 000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000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dirty="0">
                    <a:solidFill>
                      <a:srgbClr val="00B050"/>
                    </a:solidFill>
                  </a:rPr>
                  <a:t>+</a:t>
                </a:r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dirty="0">
                    <a:solidFill>
                      <a:srgbClr val="00B050"/>
                    </a:solidFill>
                  </a:rPr>
                  <a:t>=</a:t>
                </a:r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50 000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 000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000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mr>
                    </m:m>
                  </m:oMath>
                </a14:m>
                <a:endParaRPr lang="en-A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6B08B8F-C425-47D8-99D9-0BE8C724C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99" y="1130557"/>
                <a:ext cx="8003101" cy="11128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CE84B2C-8663-4BFB-BB14-0B40539B3177}"/>
                  </a:ext>
                </a:extLst>
              </p:cNvPr>
              <p:cNvSpPr txBox="1"/>
              <p:nvPr/>
            </p:nvSpPr>
            <p:spPr>
              <a:xfrm>
                <a:off x="7511648" y="2753121"/>
                <a:ext cx="5560408" cy="11128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0.65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0.25</m:t>
                              </m:r>
                            </m:e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0.75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0.95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0.10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0.05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0.05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AU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50 000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 000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000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32 5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 000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8650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585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CE84B2C-8663-4BFB-BB14-0B40539B31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1648" y="2753121"/>
                <a:ext cx="5560408" cy="11128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0A86E58-39D0-4D22-AA7F-78206737422B}"/>
                  </a:ext>
                </a:extLst>
              </p:cNvPr>
              <p:cNvSpPr txBox="1"/>
              <p:nvPr/>
            </p:nvSpPr>
            <p:spPr>
              <a:xfrm>
                <a:off x="5665304" y="4079612"/>
                <a:ext cx="6658376" cy="26888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40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32 500</m:t>
                              </m:r>
                            </m:e>
                          </m:mr>
                          <m:mr>
                            <m:e>
                              <m:r>
                                <a:rPr lang="en-US" sz="140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en-US" sz="1400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 000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8650</m:t>
                              </m:r>
                            </m:e>
                          </m:mr>
                          <m:mr>
                            <m:e>
                              <m:r>
                                <a:rPr lang="en-US" sz="140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5850</m:t>
                              </m:r>
                            </m:e>
                          </m:mr>
                        </m:m>
                      </m:e>
                    </m:d>
                    <m:r>
                      <a:rPr lang="en-US" sz="1400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1400" dirty="0">
                    <a:solidFill>
                      <a:srgbClr val="00B050"/>
                    </a:solidFill>
                  </a:rPr>
                  <a:t>+</a:t>
                </a:r>
                <a:r>
                  <a:rPr lang="en-US" sz="1400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sz="1400" dirty="0">
                    <a:solidFill>
                      <a:srgbClr val="00B050"/>
                    </a:solidFill>
                  </a:rPr>
                  <a:t>=</a:t>
                </a:r>
                <a:r>
                  <a:rPr lang="en-US" sz="1400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40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50 000</m:t>
                              </m:r>
                            </m:e>
                          </m:mr>
                          <m:mr>
                            <m:e>
                              <m:r>
                                <a:rPr lang="en-US" sz="140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US" sz="1400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 000</m:t>
                              </m:r>
                            </m:e>
                          </m:mr>
                          <m:mr>
                            <m:e>
                              <m:r>
                                <a:rPr lang="en-US" sz="140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1400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000</m:t>
                              </m:r>
                            </m:e>
                          </m:mr>
                          <m:mr>
                            <m:e>
                              <m:r>
                                <a:rPr lang="en-US" sz="140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sz="1400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mr>
                      <m:mr>
                        <m:e>
                          <m:r>
                            <a:rPr lang="en-US" sz="1400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mr>
                      <m:mr>
                        <m:e>
                          <m:r>
                            <a:rPr lang="en-US" sz="1400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a:rPr lang="en-US" sz="1400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mr>
                    </m:m>
                  </m:oMath>
                </a14:m>
                <a:endParaRPr lang="en-US" sz="1400" i="1" dirty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40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32 500</m:t>
                              </m:r>
                            </m:e>
                          </m:mr>
                          <m:mr>
                            <m:e>
                              <m:r>
                                <a:rPr lang="en-US" sz="140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en-US" sz="1400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 000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8650</m:t>
                              </m:r>
                            </m:e>
                          </m:mr>
                          <m:mr>
                            <m:e>
                              <m:r>
                                <a:rPr lang="en-US" sz="140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5850</m:t>
                              </m:r>
                            </m:e>
                          </m:mr>
                        </m:m>
                      </m:e>
                    </m:d>
                    <m:r>
                      <a:rPr lang="en-US" sz="1400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1400" dirty="0">
                    <a:solidFill>
                      <a:srgbClr val="00B050"/>
                    </a:solidFill>
                  </a:rPr>
                  <a:t>+</a:t>
                </a:r>
                <a:r>
                  <a:rPr lang="en-US" sz="1400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400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17 500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−10 000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−1650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−5850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sz="1400" dirty="0">
                    <a:solidFill>
                      <a:srgbClr val="00B050"/>
                    </a:solidFill>
                  </a:rPr>
                  <a:t>=</a:t>
                </a:r>
                <a:r>
                  <a:rPr lang="en-US" sz="1400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40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50 000</m:t>
                              </m:r>
                            </m:e>
                          </m:mr>
                          <m:mr>
                            <m:e>
                              <m:r>
                                <a:rPr lang="en-US" sz="140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US" sz="1400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 000</m:t>
                              </m:r>
                            </m:e>
                          </m:mr>
                          <m:mr>
                            <m:e>
                              <m:r>
                                <a:rPr lang="en-US" sz="140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1400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000</m:t>
                              </m:r>
                            </m:e>
                          </m:mr>
                          <m:mr>
                            <m:e>
                              <m:r>
                                <a:rPr lang="en-US" sz="140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sz="1400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mr>
                      <m:mr>
                        <m:e>
                          <m:r>
                            <a:rPr lang="en-US" sz="1400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mr>
                      <m:mr>
                        <m:e>
                          <m:r>
                            <a:rPr lang="en-US" sz="1400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a:rPr lang="en-US" sz="1400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mr>
                    </m:m>
                  </m:oMath>
                </a14:m>
                <a:endParaRPr lang="en-US" sz="1400" i="1" dirty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endParaRPr lang="en-US" sz="1400" i="1" dirty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400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17 500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−10 000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−1650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−5850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400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sz="1400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𝑏𝑢𝑦</m:t>
                          </m:r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mr>
                      <m:mr>
                        <m:e>
                          <m:r>
                            <a:rPr lang="en-US" sz="1400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𝐽</m:t>
                          </m:r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𝑠𝑒𝑙𝑙</m:t>
                          </m:r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mr>
                      <m:mr>
                        <m:e>
                          <m:r>
                            <a:rPr lang="en-US" sz="1400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𝑠𝑒𝑙𝑙</m:t>
                          </m:r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</m:mr>
                      <m:mr>
                        <m:e>
                          <m:r>
                            <a:rPr lang="en-US" sz="1400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𝑑𝑖𝑒</m:t>
                          </m:r>
                          <m:r>
                            <a:rPr lang="en-US" sz="1400" b="0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</m:mr>
                    </m:m>
                  </m:oMath>
                </a14:m>
                <a:endParaRPr lang="en-AU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0A86E58-39D0-4D22-AA7F-7820673742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5304" y="4079612"/>
                <a:ext cx="6658376" cy="26888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>
            <a:extLst>
              <a:ext uri="{FF2B5EF4-FFF2-40B4-BE49-F238E27FC236}">
                <a16:creationId xmlns:a16="http://schemas.microsoft.com/office/drawing/2014/main" id="{A66FEAEA-B1CA-4932-935F-DC98D0856E80}"/>
              </a:ext>
            </a:extLst>
          </p:cNvPr>
          <p:cNvSpPr/>
          <p:nvPr/>
        </p:nvSpPr>
        <p:spPr>
          <a:xfrm>
            <a:off x="0" y="4412041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207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296C6-68E2-428D-A350-2549C5676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09942"/>
            <a:ext cx="10515600" cy="748058"/>
          </a:xfrm>
        </p:spPr>
        <p:txBody>
          <a:bodyPr/>
          <a:lstStyle/>
          <a:p>
            <a:r>
              <a:rPr lang="en-US" dirty="0"/>
              <a:t>2018 Exam 1 Q7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0BB8CCA-395D-48CD-88F7-BC5A3ED67C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99790"/>
                <a:ext cx="12192000" cy="6010152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dirty="0"/>
                  <a:t>A study of the antelope population in a wildlife park has shown that antelope regularly move between three locations, east (E), north (N) and west (W).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be the state matrix that shows the population of antelope in each location n months after the study began.</a:t>
                </a:r>
              </a:p>
              <a:p>
                <a:r>
                  <a:rPr lang="en-US" dirty="0"/>
                  <a:t>The expected population of antelope in each location can be determined by the matrix recurrence rule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= T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– D</a:t>
                </a:r>
              </a:p>
              <a:p>
                <a:r>
                  <a:rPr lang="en-US" dirty="0"/>
                  <a:t>where</a:t>
                </a:r>
              </a:p>
              <a:p>
                <a:r>
                  <a:rPr lang="en-US" dirty="0"/>
                  <a:t>               this month</a:t>
                </a:r>
              </a:p>
              <a:p>
                <a:r>
                  <a:rPr lang="en-US" dirty="0"/>
                  <a:t>             E       N       W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mr>
                    </m:m>
                  </m:oMath>
                </a14:m>
                <a:r>
                  <a:rPr lang="en-US" dirty="0"/>
                  <a:t>   next month</a:t>
                </a:r>
              </a:p>
              <a:p>
                <a:r>
                  <a:rPr lang="en-US" dirty="0"/>
                  <a:t>And</a:t>
                </a: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50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50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mr>
                    </m:m>
                  </m:oMath>
                </a14:m>
                <a:endParaRPr lang="en-US" dirty="0"/>
              </a:p>
              <a:p>
                <a:r>
                  <a:rPr lang="en-US" dirty="0"/>
                  <a:t>The state matrix,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 , below shows the population of antelope three months after the study began.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1616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280</m:t>
                              </m:r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2134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mr>
                    </m:m>
                  </m:oMath>
                </a14:m>
                <a:endParaRPr lang="en-US" dirty="0"/>
              </a:p>
              <a:p>
                <a:r>
                  <a:rPr lang="en-US" dirty="0"/>
                  <a:t>The number of antelope in the west (W) location </a:t>
                </a:r>
                <a:r>
                  <a:rPr lang="en-US" dirty="0">
                    <a:solidFill>
                      <a:srgbClr val="FF0000"/>
                    </a:solidFill>
                  </a:rPr>
                  <a:t>two months </a:t>
                </a:r>
                <a:r>
                  <a:rPr lang="en-US" dirty="0"/>
                  <a:t>after the study began, as found in the state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 </a:t>
                </a:r>
                <a:r>
                  <a:rPr lang="en-US" dirty="0"/>
                  <a:t>, is closest to</a:t>
                </a:r>
              </a:p>
              <a:p>
                <a:r>
                  <a:rPr lang="en-US" dirty="0"/>
                  <a:t>A. 2060                       B. 2130                             C. 2200                           D. 2240                           E. 2270</a:t>
                </a:r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0BB8CCA-395D-48CD-88F7-BC5A3ED67C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99790"/>
                <a:ext cx="12192000" cy="6010152"/>
              </a:xfrm>
              <a:blipFill>
                <a:blip r:embed="rId2"/>
                <a:stretch>
                  <a:fillRect l="-300" t="-1623" r="-8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CDB4A82-8968-4FBA-90F2-050BFE1D44F6}"/>
                  </a:ext>
                </a:extLst>
              </p:cNvPr>
              <p:cNvSpPr txBox="1"/>
              <p:nvPr/>
            </p:nvSpPr>
            <p:spPr>
              <a:xfrm>
                <a:off x="4217831" y="1305511"/>
                <a:ext cx="6265572" cy="31071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AU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= T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AU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– D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0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1616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280</m:t>
                              </m:r>
                              <m:r>
                                <a:rPr lang="en-US" i="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2134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0.4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0.3</m:t>
                              </m:r>
                            </m:e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0.3</m:t>
                              </m:r>
                            </m:e>
                          </m:mr>
                          <m:mr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–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>
                  <a:solidFill>
                    <a:srgbClr val="00B050"/>
                  </a:solidFill>
                </a:endParaRPr>
              </a:p>
              <a:p>
                <a:endParaRPr lang="en-US" sz="800" dirty="0">
                  <a:solidFill>
                    <a:srgbClr val="00B050"/>
                  </a:solidFill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1616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280</m:t>
                              </m:r>
                              <m:r>
                                <a:rPr lang="en-US" i="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2134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+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0.4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0.3</m:t>
                              </m:r>
                            </m:e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0.3</m:t>
                              </m:r>
                            </m:e>
                          </m:mr>
                          <m:mr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>
                  <a:solidFill>
                    <a:srgbClr val="00B050"/>
                  </a:solidFill>
                </a:endParaRPr>
              </a:p>
              <a:p>
                <a:endParaRPr lang="en-US" sz="800" dirty="0">
                  <a:solidFill>
                    <a:srgbClr val="00B050"/>
                  </a:solidFill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  <m:r>
                                <a:rPr lang="en-AU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28</m:t>
                              </m:r>
                              <m:r>
                                <a:rPr lang="en-AU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i="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  <m:r>
                                <a:rPr lang="en-AU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0.4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0.3</m:t>
                              </m:r>
                            </m:e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0.3</m:t>
                              </m:r>
                            </m:e>
                          </m:mr>
                          <m:mr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>
                  <a:solidFill>
                    <a:srgbClr val="00B050"/>
                  </a:solidFill>
                </a:endParaRPr>
              </a:p>
              <a:p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CDB4A82-8968-4FBA-90F2-050BFE1D4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7831" y="1305511"/>
                <a:ext cx="6265572" cy="3107197"/>
              </a:xfrm>
              <a:prstGeom prst="rect">
                <a:avLst/>
              </a:prstGeom>
              <a:blipFill>
                <a:blip r:embed="rId3"/>
                <a:stretch>
                  <a:fillRect t="-9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F978F63-94B4-48D4-BD2A-9B76D3B6EF19}"/>
                  </a:ext>
                </a:extLst>
              </p:cNvPr>
              <p:cNvSpPr txBox="1"/>
              <p:nvPr/>
            </p:nvSpPr>
            <p:spPr>
              <a:xfrm>
                <a:off x="8115836" y="3235486"/>
                <a:ext cx="4076164" cy="2165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dirty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0.4</m:t>
                                  </m:r>
                                </m:e>
                                <m:e>
                                  <m:r>
                                    <a:rPr lang="en-US" dirty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0.2</m:t>
                                  </m:r>
                                </m:e>
                                <m:e>
                                  <m:r>
                                    <a:rPr lang="en-US" dirty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0.2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dirty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0.3</m:t>
                                  </m:r>
                                </m:e>
                                <m:e>
                                  <m:r>
                                    <a:rPr lang="en-US" i="1" dirty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0.</m:t>
                                  </m:r>
                                  <m:r>
                                    <a:rPr lang="en-US" dirty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  <m:e>
                                  <m:r>
                                    <a:rPr lang="en-US" dirty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0.3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i="1" dirty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0.</m:t>
                                  </m:r>
                                  <m:r>
                                    <a:rPr lang="en-US" dirty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e>
                                  <m:r>
                                    <a:rPr lang="en-US" i="1" dirty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0.</m:t>
                                  </m:r>
                                  <m:r>
                                    <a:rPr lang="en-US" dirty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e>
                                  <m:r>
                                    <a:rPr lang="en-US" dirty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0.5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  <m:r>
                                <a:rPr lang="en-AU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28</m:t>
                              </m:r>
                              <m:r>
                                <a:rPr lang="en-AU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i="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  <m:r>
                                <a:rPr lang="en-AU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AU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>
                  <a:solidFill>
                    <a:srgbClr val="00B050"/>
                  </a:solidFill>
                </a:endParaRPr>
              </a:p>
              <a:p>
                <a:endParaRPr lang="en-US" dirty="0">
                  <a:solidFill>
                    <a:srgbClr val="00B05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1630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0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2000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0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2270</m:t>
                                </m:r>
                              </m:e>
                            </m:mr>
                          </m:m>
                        </m:e>
                      </m:d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mr>
                        <m:mr>
                          <m:e>
                            <m: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mr>
                        <m:mr>
                          <m:e>
                            <m: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</m:mr>
                      </m:m>
                      <m:r>
                        <a:rPr lang="en-US" i="0" dirty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i="0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00B050"/>
                  </a:solidFill>
                </a:endParaRPr>
              </a:p>
              <a:p>
                <a:endParaRPr lang="en-A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F978F63-94B4-48D4-BD2A-9B76D3B6EF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5836" y="3235486"/>
                <a:ext cx="4076164" cy="21656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CD4A7363-D446-4307-BA9E-DB7B0D5940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17017"/>
            <a:ext cx="3000794" cy="152421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EDC2C84-66B6-4384-8C04-6459C8D07A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3717" y="21753"/>
            <a:ext cx="6039693" cy="1714739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26454E38-3532-4BD6-B0F3-2BC176900298}"/>
              </a:ext>
            </a:extLst>
          </p:cNvPr>
          <p:cNvSpPr/>
          <p:nvPr/>
        </p:nvSpPr>
        <p:spPr>
          <a:xfrm>
            <a:off x="8342856" y="5503706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456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85014-0C1F-4AD1-B2B5-7642EE7DD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56" y="6087382"/>
            <a:ext cx="10515600" cy="737961"/>
          </a:xfrm>
        </p:spPr>
        <p:txBody>
          <a:bodyPr/>
          <a:lstStyle/>
          <a:p>
            <a:r>
              <a:rPr lang="en-US" dirty="0"/>
              <a:t>2018 Exam 2 Q3d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F99FC1-9BAB-44D2-AD02-8D3FD12501F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056" y="66184"/>
                <a:ext cx="12075888" cy="6021198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dirty="0"/>
                  <a:t>The </a:t>
                </a:r>
                <a:r>
                  <a:rPr lang="en-US" dirty="0" err="1"/>
                  <a:t>Hiroads</a:t>
                </a:r>
                <a:r>
                  <a:rPr lang="en-US" dirty="0"/>
                  <a:t> company has a contract to maintain and improve 2700 km of highway. Each year sections of highway must be graded (G), resurfaced (R) or sealed (S).</a:t>
                </a:r>
              </a:p>
              <a:p>
                <a:r>
                  <a:rPr lang="en-US" dirty="0"/>
                  <a:t>The remaining highway will need no maintenance (N) that year.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 be the state matrix that shows the highway maintenance schedule for the n</a:t>
                </a:r>
                <a:r>
                  <a:rPr lang="en-US" baseline="30000" dirty="0"/>
                  <a:t>th</a:t>
                </a:r>
                <a:r>
                  <a:rPr lang="en-US" dirty="0"/>
                  <a:t>  year after 2018.</a:t>
                </a:r>
              </a:p>
              <a:p>
                <a:r>
                  <a:rPr lang="en-US" dirty="0"/>
                  <a:t>The maintenance schedule for 2018 is shown in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below.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AU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00</m:t>
                              </m:r>
                            </m:e>
                          </m:mr>
                          <m:mr>
                            <m:e>
                              <m:r>
                                <a:rPr lang="en-AU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00</m:t>
                              </m:r>
                            </m:e>
                          </m:mr>
                          <m:mr>
                            <m:e>
                              <m:r>
                                <a:rPr lang="en-AU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00</m:t>
                              </m:r>
                            </m:e>
                          </m:mr>
                          <m:mr>
                            <m:e>
                              <m:r>
                                <a:rPr lang="en-AU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140</m:t>
                              </m:r>
                              <m:r>
                                <a:rPr lang="en-US" i="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b="0" i="1" dirty="0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mr>
                      <m:mr>
                        <m:e>
                          <m:r>
                            <a:rPr lang="en-AU" b="0" i="1" dirty="0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mr>
                      <m:mr>
                        <m:e>
                          <m:r>
                            <a:rPr lang="en-AU" b="0" i="1" dirty="0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mr>
                      <m:mr>
                        <m:e>
                          <m:r>
                            <a:rPr lang="en-AU" b="0" i="1" dirty="0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mr>
                    </m:m>
                  </m:oMath>
                </a14:m>
                <a:endParaRPr lang="en-US" dirty="0"/>
              </a:p>
              <a:p>
                <a:r>
                  <a:rPr lang="en-US" dirty="0"/>
                  <a:t>The type of maintenance in sections of highway varies from year to year, as shown in the transition matrix, T, below.</a:t>
                </a:r>
              </a:p>
              <a:p>
                <a:r>
                  <a:rPr lang="en-US" dirty="0"/>
                  <a:t>                     this year</a:t>
                </a:r>
              </a:p>
              <a:p>
                <a:r>
                  <a:rPr lang="en-US" dirty="0"/>
                  <a:t>            G       R        S        N</a:t>
                </a:r>
              </a:p>
              <a:p>
                <a:endParaRPr lang="en-US" sz="400" dirty="0"/>
              </a:p>
              <a:p>
                <a14:m>
                  <m:oMath xmlns:m="http://schemas.openxmlformats.org/officeDocument/2006/math">
                    <m:r>
                      <a:rPr lang="en-AU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.1</m:t>
                              </m:r>
                            </m:e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.0</m:t>
                              </m:r>
                            </m:e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.2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.0</m:t>
                              </m:r>
                            </m:e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.2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.2</m:t>
                              </m:r>
                            </m:e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AU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mr>
                      <m:mr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</m:mr>
                      <m:mr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mr>
                      <m:mr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mr>
                    </m:m>
                  </m:oMath>
                </a14:m>
                <a:r>
                  <a:rPr lang="en-US" dirty="0"/>
                  <a:t>     next year</a:t>
                </a:r>
              </a:p>
              <a:p>
                <a:r>
                  <a:rPr lang="en-US" dirty="0"/>
                  <a:t>The state matrix describing the highway maintenance schedule for the n</a:t>
                </a:r>
                <a:r>
                  <a:rPr lang="en-US" baseline="30000" dirty="0"/>
                  <a:t>th</a:t>
                </a:r>
                <a:r>
                  <a:rPr lang="en-US" dirty="0"/>
                  <a:t> year after 2018 is given by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A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A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d. In 2020, 1536 km of highway is expected to require no maintenance (N).  Of these </a:t>
                </a:r>
                <a:r>
                  <a:rPr lang="en-US" dirty="0" err="1"/>
                  <a:t>kilometres</a:t>
                </a:r>
                <a:r>
                  <a:rPr lang="en-US" dirty="0"/>
                  <a:t>, what percentage is expected to have had no maintenance (N) in 2019?</a:t>
                </a:r>
              </a:p>
              <a:p>
                <a:r>
                  <a:rPr lang="en-US" dirty="0"/>
                  <a:t>Round your answer to one decimal place.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FF99FC1-9BAB-44D2-AD02-8D3FD12501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056" y="66184"/>
                <a:ext cx="12075888" cy="6021198"/>
              </a:xfrm>
              <a:blipFill>
                <a:blip r:embed="rId2"/>
                <a:stretch>
                  <a:fillRect l="-354" t="-1721" r="-55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1F0EAE7B-5EB5-4527-9285-A8662517A9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5091" y="85516"/>
            <a:ext cx="4944165" cy="299126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B27205-B9A2-43E0-B17A-995C91D07578}"/>
                  </a:ext>
                </a:extLst>
              </p:cNvPr>
              <p:cNvSpPr txBox="1"/>
              <p:nvPr/>
            </p:nvSpPr>
            <p:spPr>
              <a:xfrm>
                <a:off x="5199742" y="3224815"/>
                <a:ext cx="6190342" cy="28951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b="0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0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AU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46</m:t>
                              </m:r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AU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39</m:t>
                              </m:r>
                              <m:r>
                                <a:rPr lang="en-US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AU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  <m:r>
                                <a:rPr lang="en-US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AU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149</m:t>
                              </m:r>
                              <m:r>
                                <a:rPr lang="en-US" i="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dirty="0">
                    <a:solidFill>
                      <a:srgbClr val="00B050"/>
                    </a:solidFill>
                  </a:rPr>
                  <a:t>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AU" b="0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AU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AU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29</m:t>
                              </m:r>
                            </m:e>
                          </m:mr>
                          <m:mr>
                            <m:e>
                              <m:r>
                                <a:rPr lang="en-AU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AU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83</m:t>
                              </m:r>
                            </m:e>
                          </m:mr>
                          <m:mr>
                            <m:e>
                              <m:r>
                                <a:rPr lang="en-AU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AU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52</m:t>
                              </m:r>
                            </m:e>
                          </m:mr>
                          <m:mr>
                            <m:e>
                              <m:r>
                                <a:rPr lang="en-AU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AU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536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>
                  <a:solidFill>
                    <a:srgbClr val="00B050"/>
                  </a:solidFill>
                </a:endParaRPr>
              </a:p>
              <a:p>
                <a:endParaRPr lang="en-AU" dirty="0">
                  <a:solidFill>
                    <a:srgbClr val="00B050"/>
                  </a:solidFill>
                </a:endParaRPr>
              </a:p>
              <a:p>
                <a:endParaRPr lang="en-AU" dirty="0">
                  <a:solidFill>
                    <a:srgbClr val="00B050"/>
                  </a:solidFill>
                </a:endParaRPr>
              </a:p>
              <a:p>
                <a:endParaRPr lang="en-AU" dirty="0">
                  <a:solidFill>
                    <a:srgbClr val="00B050"/>
                  </a:solidFill>
                </a:endParaRPr>
              </a:p>
              <a:p>
                <a:endParaRPr lang="en-AU" dirty="0">
                  <a:solidFill>
                    <a:srgbClr val="00B050"/>
                  </a:solidFill>
                </a:endParaRPr>
              </a:p>
              <a:p>
                <a:r>
                  <a:rPr lang="en-AU" dirty="0">
                    <a:solidFill>
                      <a:srgbClr val="00B050"/>
                    </a:solidFill>
                  </a:rPr>
                  <a:t>0.5 </a:t>
                </a:r>
                <a14:m>
                  <m:oMath xmlns:m="http://schemas.openxmlformats.org/officeDocument/2006/math">
                    <m:r>
                      <a:rPr lang="en-AU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AU" dirty="0">
                    <a:solidFill>
                      <a:srgbClr val="00B050"/>
                    </a:solidFill>
                  </a:rPr>
                  <a:t>1490=745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745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1536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rgbClr val="00B050"/>
                    </a:solidFill>
                  </a:rPr>
                  <a:t> = 0.4850= 48.5%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B27205-B9A2-43E0-B17A-995C91D075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9742" y="3224815"/>
                <a:ext cx="6190342" cy="2895152"/>
              </a:xfrm>
              <a:prstGeom prst="rect">
                <a:avLst/>
              </a:prstGeom>
              <a:blipFill>
                <a:blip r:embed="rId4"/>
                <a:stretch>
                  <a:fillRect l="-887" b="-42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>
            <a:extLst>
              <a:ext uri="{FF2B5EF4-FFF2-40B4-BE49-F238E27FC236}">
                <a16:creationId xmlns:a16="http://schemas.microsoft.com/office/drawing/2014/main" id="{F327E4C8-17A0-44FD-BAF8-5D64A271157E}"/>
              </a:ext>
            </a:extLst>
          </p:cNvPr>
          <p:cNvSpPr/>
          <p:nvPr/>
        </p:nvSpPr>
        <p:spPr>
          <a:xfrm>
            <a:off x="2371322" y="4208932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699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3334-67AD-4AF4-ACE5-9BD18A11B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49068"/>
            <a:ext cx="10515600" cy="708932"/>
          </a:xfrm>
        </p:spPr>
        <p:txBody>
          <a:bodyPr/>
          <a:lstStyle/>
          <a:p>
            <a:r>
              <a:rPr lang="en-US" dirty="0"/>
              <a:t>2018 Exam 2 Q4a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6F3DC15-FC81-4B7C-9FE3-5A10EA9AD6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30628"/>
                <a:ext cx="12090400" cy="6176963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Beginning in the year 2021, a new company will take over maintenance of the same 2700 km highway with a new contract.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 be the state matrix that shows the highway maintenance schedule of this company for </a:t>
                </a:r>
              </a:p>
              <a:p>
                <a:r>
                  <a:rPr lang="en-US" dirty="0"/>
                  <a:t>the n</a:t>
                </a:r>
                <a:r>
                  <a:rPr lang="en-US" baseline="30000" dirty="0"/>
                  <a:t>th</a:t>
                </a:r>
                <a:r>
                  <a:rPr lang="en-US" dirty="0"/>
                  <a:t> year after 2020.</a:t>
                </a:r>
              </a:p>
              <a:p>
                <a:r>
                  <a:rPr lang="en-US" dirty="0"/>
                  <a:t>The maintenance schedule for 2020 is shown in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below.</a:t>
                </a:r>
              </a:p>
              <a:p>
                <a:r>
                  <a:rPr lang="en-US" dirty="0"/>
                  <a:t>For these </a:t>
                </a:r>
                <a:r>
                  <a:rPr lang="en-US" dirty="0">
                    <a:solidFill>
                      <a:srgbClr val="FF0000"/>
                    </a:solidFill>
                  </a:rPr>
                  <a:t>2700</a:t>
                </a:r>
                <a:r>
                  <a:rPr lang="en-US" dirty="0"/>
                  <a:t> km of highway, the matrix recurrence relation shown below can be used to determine the number of </a:t>
                </a:r>
                <a:r>
                  <a:rPr lang="en-US" dirty="0" err="1"/>
                  <a:t>kilometres</a:t>
                </a:r>
                <a:r>
                  <a:rPr lang="en-US" dirty="0"/>
                  <a:t> of this highway that will require each type of maintenance from year to year.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= T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 + B</a:t>
                </a:r>
              </a:p>
              <a:p>
                <a:r>
                  <a:rPr lang="en-US" dirty="0"/>
                  <a:t>where</a:t>
                </a:r>
              </a:p>
              <a:p>
                <a:r>
                  <a:rPr lang="en-US" dirty="0"/>
                  <a:t>                                                                  this year</a:t>
                </a:r>
              </a:p>
              <a:p>
                <a:r>
                  <a:rPr lang="en-US" dirty="0"/>
                  <a:t>                                                        G       R        S        N</a:t>
                </a:r>
              </a:p>
              <a:p>
                <a:endParaRPr lang="en-US" sz="3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500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400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300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1500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US" dirty="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mr>
                    </m:m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               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i="1" dirty="0">
                                  <a:latin typeface="Cambria Math" panose="02040503050406030204" pitchFamily="18" charset="0"/>
                                </a:rPr>
                                <m:t>.1</m:t>
                              </m:r>
                            </m:e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.0</m:t>
                              </m:r>
                            </m:e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.2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.0</m:t>
                              </m:r>
                            </m:e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i="1" dirty="0">
                                  <a:latin typeface="Cambria Math" panose="02040503050406030204" pitchFamily="18" charset="0"/>
                                </a:rPr>
                                <m:t>.2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.2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i="1" dirty="0">
                                  <a:latin typeface="Cambria Math" panose="02040503050406030204" pitchFamily="18" charset="0"/>
                                </a:rPr>
                                <m:t>.1</m:t>
                              </m:r>
                            </m:e>
                          </m:mr>
                          <m:m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1" dirty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1" dirty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1" dirty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US" dirty="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mr>
                    </m:m>
                  </m:oMath>
                </a14:m>
                <a:r>
                  <a:rPr lang="en-US" dirty="0"/>
                  <a:t>   next year 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endParaRPr lang="en-US" sz="300" dirty="0"/>
              </a:p>
              <a:p>
                <a:r>
                  <a:rPr lang="en-US" dirty="0"/>
                  <a:t>a.	 Write down the value of k in matrix B.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6F3DC15-FC81-4B7C-9FE3-5A10EA9AD6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30628"/>
                <a:ext cx="12090400" cy="6176963"/>
              </a:xfrm>
              <a:blipFill>
                <a:blip r:embed="rId2"/>
                <a:stretch>
                  <a:fillRect l="-656" t="-2268" r="-3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8BEFBD-691F-4BD1-8129-44FE8A306EF9}"/>
                  </a:ext>
                </a:extLst>
              </p:cNvPr>
              <p:cNvSpPr txBox="1"/>
              <p:nvPr/>
            </p:nvSpPr>
            <p:spPr>
              <a:xfrm>
                <a:off x="4282527" y="2459257"/>
                <a:ext cx="4401309" cy="11128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.1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.0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.2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.0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.2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.2</m:t>
                              </m:r>
                            </m:e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.1</m:t>
                              </m:r>
                            </m:e>
                          </m:mr>
                          <m:mr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AU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mr>
                        </m:m>
                      </m:e>
                    </m:d>
                    <m:r>
                      <a:rPr lang="en-AU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500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400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300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1500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44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39</m:t>
                              </m:r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350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152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8BEFBD-691F-4BD1-8129-44FE8A306E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2527" y="2459257"/>
                <a:ext cx="4401309" cy="11128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277E6A83-7EBA-4240-B05F-5E588DBCCF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2572" y="0"/>
            <a:ext cx="5039428" cy="23720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622D1BD-9166-4C2B-BAD0-497C7578743D}"/>
                  </a:ext>
                </a:extLst>
              </p:cNvPr>
              <p:cNvSpPr txBox="1"/>
              <p:nvPr/>
            </p:nvSpPr>
            <p:spPr>
              <a:xfrm>
                <a:off x="8538693" y="2489805"/>
                <a:ext cx="3535251" cy="11128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44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39</m:t>
                              </m:r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350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152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dirty="0">
                    <a:solidFill>
                      <a:srgbClr val="00B050"/>
                    </a:solidFill>
                  </a:rPr>
                  <a:t>+</a:t>
                </a:r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−60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AU" dirty="0">
                    <a:solidFill>
                      <a:srgbClr val="00B050"/>
                    </a:solidFill>
                  </a:rPr>
                  <a:t>=</a:t>
                </a:r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440+</m:t>
                              </m:r>
                              <m:r>
                                <m:rPr>
                                  <m:sty m:val="p"/>
                                </m:rP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41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622D1BD-9166-4C2B-BAD0-497C757874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8693" y="2489805"/>
                <a:ext cx="3535251" cy="11128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0F6E7A74-8F9E-4D1C-B4E8-6E556B8C8483}"/>
              </a:ext>
            </a:extLst>
          </p:cNvPr>
          <p:cNvSpPr txBox="1"/>
          <p:nvPr/>
        </p:nvSpPr>
        <p:spPr>
          <a:xfrm>
            <a:off x="7495504" y="3689811"/>
            <a:ext cx="38121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440+k+410+360+1460=2700</a:t>
            </a:r>
          </a:p>
          <a:p>
            <a:r>
              <a:rPr lang="en-US" dirty="0">
                <a:solidFill>
                  <a:srgbClr val="00B050"/>
                </a:solidFill>
              </a:rPr>
              <a:t>2670+k=2700</a:t>
            </a:r>
          </a:p>
          <a:p>
            <a:r>
              <a:rPr lang="en-US" dirty="0">
                <a:solidFill>
                  <a:srgbClr val="00B050"/>
                </a:solidFill>
              </a:rPr>
              <a:t>K=30</a:t>
            </a:r>
            <a:endParaRPr lang="en-A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34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3334-67AD-4AF4-ACE5-9BD18A11B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49068"/>
            <a:ext cx="10515600" cy="708932"/>
          </a:xfrm>
        </p:spPr>
        <p:txBody>
          <a:bodyPr/>
          <a:lstStyle/>
          <a:p>
            <a:r>
              <a:rPr lang="en-US" dirty="0"/>
              <a:t>2018 Exam 2 Q4b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6F3DC15-FC81-4B7C-9FE3-5A10EA9AD6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30628"/>
                <a:ext cx="12090400" cy="6176963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Beginning in the year 2021, a new company will take over maintenance of the same 2700 km highway with a new contract.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 be the state matrix that shows the highway maintenance schedule of this company for </a:t>
                </a:r>
              </a:p>
              <a:p>
                <a:r>
                  <a:rPr lang="en-US" dirty="0"/>
                  <a:t>the n</a:t>
                </a:r>
                <a:r>
                  <a:rPr lang="en-US" baseline="30000" dirty="0"/>
                  <a:t>th</a:t>
                </a:r>
                <a:r>
                  <a:rPr lang="en-US" dirty="0"/>
                  <a:t> year after 2020.</a:t>
                </a:r>
              </a:p>
              <a:p>
                <a:r>
                  <a:rPr lang="en-US" dirty="0"/>
                  <a:t>The maintenance schedule for </a:t>
                </a:r>
                <a:r>
                  <a:rPr lang="en-US" dirty="0">
                    <a:solidFill>
                      <a:srgbClr val="FF0000"/>
                    </a:solidFill>
                  </a:rPr>
                  <a:t>2020</a:t>
                </a:r>
                <a:r>
                  <a:rPr lang="en-US" dirty="0"/>
                  <a:t> is shown in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below.</a:t>
                </a:r>
              </a:p>
              <a:p>
                <a:r>
                  <a:rPr lang="en-US" dirty="0"/>
                  <a:t>For these </a:t>
                </a:r>
                <a:r>
                  <a:rPr lang="en-US" dirty="0">
                    <a:solidFill>
                      <a:srgbClr val="FF0000"/>
                    </a:solidFill>
                  </a:rPr>
                  <a:t>2700</a:t>
                </a:r>
                <a:r>
                  <a:rPr lang="en-US" dirty="0"/>
                  <a:t> km of highway, the matrix recurrence relation shown below can be used to determine the number of </a:t>
                </a:r>
                <a:r>
                  <a:rPr lang="en-US" dirty="0" err="1"/>
                  <a:t>kilometres</a:t>
                </a:r>
                <a:r>
                  <a:rPr lang="en-US" dirty="0"/>
                  <a:t> of this highway that will require each type of maintenance from year to year.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= T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 + B</a:t>
                </a:r>
              </a:p>
              <a:p>
                <a:r>
                  <a:rPr lang="en-US" dirty="0"/>
                  <a:t>where</a:t>
                </a:r>
              </a:p>
              <a:p>
                <a:r>
                  <a:rPr lang="en-US" dirty="0"/>
                  <a:t>                                                                  this year</a:t>
                </a:r>
              </a:p>
              <a:p>
                <a:r>
                  <a:rPr lang="en-US" dirty="0"/>
                  <a:t>                                                        G       R        S        N</a:t>
                </a:r>
              </a:p>
              <a:p>
                <a:endParaRPr lang="en-US" sz="3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0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500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400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300</m:t>
                              </m:r>
                            </m:e>
                          </m:mr>
                          <m:mr>
                            <m:e>
                              <m:r>
                                <a:rPr lang="en-US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1500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US" dirty="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mr>
                    </m:m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               </m:t>
                    </m:r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i="1" dirty="0">
                                  <a:latin typeface="Cambria Math" panose="02040503050406030204" pitchFamily="18" charset="0"/>
                                </a:rPr>
                                <m:t>.1</m:t>
                              </m:r>
                            </m:e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.0</m:t>
                              </m:r>
                            </m:e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.2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.0</m:t>
                              </m:r>
                            </m:e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i="1" dirty="0">
                                  <a:latin typeface="Cambria Math" panose="02040503050406030204" pitchFamily="18" charset="0"/>
                                </a:rPr>
                                <m:t>.2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.2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i="1" dirty="0">
                                  <a:latin typeface="Cambria Math" panose="02040503050406030204" pitchFamily="18" charset="0"/>
                                </a:rPr>
                                <m:t>.1</m:t>
                              </m:r>
                            </m:e>
                          </m:mr>
                          <m:m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1" dirty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1" dirty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1" dirty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AU" dirty="0"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US" dirty="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mr>
                    </m:m>
                  </m:oMath>
                </a14:m>
                <a:r>
                  <a:rPr lang="en-US" dirty="0"/>
                  <a:t>   next year 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endParaRPr lang="en-US" sz="300" dirty="0"/>
              </a:p>
              <a:p>
                <a:r>
                  <a:rPr lang="en-US" dirty="0"/>
                  <a:t>b.	 How many </a:t>
                </a:r>
                <a:r>
                  <a:rPr lang="en-US" dirty="0" err="1"/>
                  <a:t>kilometres</a:t>
                </a:r>
                <a:r>
                  <a:rPr lang="en-US" dirty="0"/>
                  <a:t> of highway are expected to be graded (G) in the year 2022?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6F3DC15-FC81-4B7C-9FE3-5A10EA9AD6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30628"/>
                <a:ext cx="12090400" cy="6176963"/>
              </a:xfrm>
              <a:blipFill>
                <a:blip r:embed="rId2"/>
                <a:stretch>
                  <a:fillRect l="-656" t="-2268" r="-3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8BEFBD-691F-4BD1-8129-44FE8A306EF9}"/>
                  </a:ext>
                </a:extLst>
              </p:cNvPr>
              <p:cNvSpPr txBox="1"/>
              <p:nvPr/>
            </p:nvSpPr>
            <p:spPr>
              <a:xfrm>
                <a:off x="7285940" y="3429000"/>
                <a:ext cx="4401309" cy="11128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457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363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148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US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mr>
                    </m:m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     </a:t>
                </a:r>
                <a:r>
                  <a:rPr lang="en-US" dirty="0">
                    <a:solidFill>
                      <a:srgbClr val="00B050"/>
                    </a:solidFill>
                    <a:sym typeface="Wingdings" panose="05000000000000000000" pitchFamily="2" charset="2"/>
                  </a:rPr>
                  <a:t>  457 km =G</a:t>
                </a:r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:endParaRPr lang="en-A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78BEFBD-691F-4BD1-8129-44FE8A306E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5940" y="3429000"/>
                <a:ext cx="4401309" cy="11128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2947A7D5-9B24-43EC-A40D-5F1D94ACA4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4340" y="53264"/>
            <a:ext cx="4906060" cy="321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07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03083-7BCD-4F50-8B15-7BE672E84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086" y="6047468"/>
            <a:ext cx="10515600" cy="810532"/>
          </a:xfrm>
        </p:spPr>
        <p:txBody>
          <a:bodyPr/>
          <a:lstStyle/>
          <a:p>
            <a:r>
              <a:rPr lang="en-US" dirty="0"/>
              <a:t>2019 Exam 2 Q3bi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99BE64-5773-4697-99D1-8E51FBB519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2485" y="112938"/>
                <a:ext cx="11948885" cy="5934529"/>
              </a:xfrm>
            </p:spPr>
            <p:txBody>
              <a:bodyPr>
                <a:normAutofit fontScale="62500" lnSpcReduction="20000"/>
              </a:bodyPr>
              <a:lstStyle/>
              <a:p>
                <a:pPr>
                  <a:spcBef>
                    <a:spcPts val="300"/>
                  </a:spcBef>
                </a:pPr>
                <a:r>
                  <a:rPr lang="en-US" dirty="0"/>
                  <a:t>On Sunday, matrix V is used when calculating the expected number of visitors at each location every hour after 10 am. It is assumed that the park will be at its capacity of </a:t>
                </a:r>
                <a:r>
                  <a:rPr lang="en-US" dirty="0">
                    <a:solidFill>
                      <a:srgbClr val="FF0000"/>
                    </a:solidFill>
                  </a:rPr>
                  <a:t>2000</a:t>
                </a:r>
                <a:r>
                  <a:rPr lang="en-US" dirty="0"/>
                  <a:t> visitors for all of Sunday.</a:t>
                </a:r>
              </a:p>
              <a:p>
                <a:pPr>
                  <a:spcBef>
                    <a:spcPts val="300"/>
                  </a:spcBef>
                </a:pPr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be the state matrix that shows the number of visitors at each location at 10 am on Sunday.</a:t>
                </a:r>
              </a:p>
              <a:p>
                <a:pPr>
                  <a:spcBef>
                    <a:spcPts val="300"/>
                  </a:spcBef>
                </a:pPr>
                <a:r>
                  <a:rPr lang="en-US" dirty="0"/>
                  <a:t>The number of visitors expected at each location at 11 am on Sunday can be determined by the matrix product</a:t>
                </a:r>
              </a:p>
              <a:p>
                <a:pPr>
                  <a:spcBef>
                    <a:spcPts val="300"/>
                  </a:spcBef>
                </a:pPr>
                <a:r>
                  <a:rPr lang="en-US" dirty="0"/>
                  <a:t>                                                                                                                    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/>
                      <m:t>this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b="0" i="0" dirty="0" smtClean="0"/>
                      <m:t>hour</m:t>
                    </m:r>
                  </m:oMath>
                </a14:m>
                <a:endParaRPr lang="en-US" dirty="0"/>
              </a:p>
              <a:p>
                <a:pPr>
                  <a:spcBef>
                    <a:spcPts val="300"/>
                  </a:spcBef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/>
                      <m:t>                                                       </m:t>
                    </m:r>
                    <m:r>
                      <m:rPr>
                        <m:nor/>
                      </m:rPr>
                      <a:rPr lang="en-US" b="0" i="0" dirty="0" smtClean="0"/>
                      <m:t>                                                         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b="0" i="0" dirty="0" smtClean="0"/>
                      <m:t>A</m:t>
                    </m:r>
                    <m:r>
                      <m:rPr>
                        <m:nor/>
                      </m:rPr>
                      <a:rPr lang="en-US" dirty="0"/>
                      <m:t>     </m:t>
                    </m:r>
                    <m:r>
                      <m:rPr>
                        <m:nor/>
                      </m:rPr>
                      <a:rPr lang="en-US" b="0" i="0" dirty="0" smtClean="0"/>
                      <m:t> </m:t>
                    </m:r>
                    <m:r>
                      <m:rPr>
                        <m:nor/>
                      </m:rPr>
                      <a:rPr lang="en-US" dirty="0"/>
                      <m:t>  </m:t>
                    </m:r>
                    <m:r>
                      <m:rPr>
                        <m:nor/>
                      </m:rPr>
                      <a:rPr lang="en-US" b="0" i="0" dirty="0" smtClean="0"/>
                      <m:t>F</m:t>
                    </m:r>
                    <m:r>
                      <m:rPr>
                        <m:nor/>
                      </m:rPr>
                      <a:rPr lang="en-US" dirty="0"/>
                      <m:t>    </m:t>
                    </m:r>
                    <m:r>
                      <m:rPr>
                        <m:nor/>
                      </m:rPr>
                      <a:rPr lang="en-US" b="0" i="0" dirty="0" smtClean="0"/>
                      <m:t> </m:t>
                    </m:r>
                    <m:r>
                      <m:rPr>
                        <m:nor/>
                      </m:rPr>
                      <a:rPr lang="en-US" dirty="0"/>
                      <m:t>  </m:t>
                    </m:r>
                    <m:r>
                      <m:rPr>
                        <m:nor/>
                      </m:rPr>
                      <a:rPr lang="en-US" b="0" i="0" dirty="0" smtClean="0"/>
                      <m:t> </m:t>
                    </m:r>
                    <m:r>
                      <m:rPr>
                        <m:nor/>
                      </m:rPr>
                      <a:rPr lang="en-US" b="0" i="0" dirty="0" smtClean="0"/>
                      <m:t>G</m:t>
                    </m:r>
                    <m:r>
                      <m:rPr>
                        <m:nor/>
                      </m:rPr>
                      <a:rPr lang="en-US" dirty="0"/>
                      <m:t>        </m:t>
                    </m:r>
                    <m:r>
                      <m:rPr>
                        <m:nor/>
                      </m:rPr>
                      <a:rPr lang="en-US" b="0" i="0" dirty="0" smtClean="0"/>
                      <m:t>W</m:t>
                    </m:r>
                  </m:oMath>
                </a14:m>
                <a:endParaRPr lang="en-US" dirty="0"/>
              </a:p>
              <a:p>
                <a:pPr>
                  <a:spcBef>
                    <a:spcPts val="300"/>
                  </a:spcBef>
                </a:pPr>
                <a:endParaRPr lang="en-US" sz="300" dirty="0"/>
              </a:p>
              <a:p>
                <a:pPr>
                  <a:spcBef>
                    <a:spcPts val="300"/>
                  </a:spcBef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A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 </m:t>
                    </m:r>
                    <m:sSub>
                      <m:sSub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𝑊h𝑒𝑟𝑒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             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500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00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US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mr>
                    </m:m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                 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.2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.1</m:t>
                              </m:r>
                            </m:e>
                          </m:mr>
                          <m:mr>
                            <m:e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US" b="0" i="0" dirty="0" smtClean="0"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</m:mr>
                      <m:m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mr>
                      <m:m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mr>
                    </m:m>
                    <m:r>
                      <m:rPr>
                        <m:nor/>
                      </m:rPr>
                      <a:rPr lang="en-US" dirty="0"/>
                      <m:t>   </m:t>
                    </m:r>
                    <m:r>
                      <m:rPr>
                        <m:nor/>
                      </m:rPr>
                      <a:rPr lang="en-US" dirty="0"/>
                      <m:t>next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b="0" i="0" dirty="0" smtClean="0"/>
                      <m:t>hour</m:t>
                    </m:r>
                  </m:oMath>
                </a14:m>
                <a:endParaRPr lang="en-US" dirty="0"/>
              </a:p>
              <a:p>
                <a:pPr>
                  <a:spcBef>
                    <a:spcPts val="300"/>
                  </a:spcBef>
                </a:pPr>
                <a:endParaRPr lang="en-US" sz="1500" dirty="0"/>
              </a:p>
              <a:p>
                <a:pPr>
                  <a:spcBef>
                    <a:spcPts val="300"/>
                  </a:spcBef>
                </a:pPr>
                <a:r>
                  <a:rPr lang="en-US" dirty="0"/>
                  <a:t>b. Whenever more than 600 visitors are expected to be at a location on Sunday, the </a:t>
                </a:r>
                <a:r>
                  <a:rPr lang="en-US" dirty="0">
                    <a:solidFill>
                      <a:srgbClr val="FF0000"/>
                    </a:solidFill>
                  </a:rPr>
                  <a:t>first 600 visitors can stay </a:t>
                </a:r>
                <a:r>
                  <a:rPr lang="en-US" dirty="0"/>
                  <a:t>at that location and all others will be </a:t>
                </a:r>
                <a:r>
                  <a:rPr lang="en-US" dirty="0">
                    <a:solidFill>
                      <a:srgbClr val="FF0000"/>
                    </a:solidFill>
                  </a:rPr>
                  <a:t>moved directly to Ground World (G).</a:t>
                </a:r>
              </a:p>
              <a:p>
                <a:pPr>
                  <a:spcBef>
                    <a:spcPts val="300"/>
                  </a:spcBef>
                </a:pPr>
                <a:r>
                  <a:rPr lang="en-US" dirty="0"/>
                  <a:t>State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 contains the number of visitors at each location n hours after 10 am on Sunday, after the safety restrictions have been enforced.</a:t>
                </a:r>
              </a:p>
              <a:p>
                <a:pPr>
                  <a:spcBef>
                    <a:spcPts val="300"/>
                  </a:spcBef>
                </a:pPr>
                <a:r>
                  <a:rPr lang="en-US" dirty="0"/>
                  <a:t>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can be determined from the matrix recurrence relation</a:t>
                </a:r>
              </a:p>
              <a:p>
                <a:pPr>
                  <a:spcBef>
                    <a:spcPts val="300"/>
                  </a:spcBef>
                </a:pPr>
                <a:endParaRPr lang="en-US" sz="1300" dirty="0"/>
              </a:p>
              <a:p>
                <a:pPr marL="0" indent="0">
                  <a:spcBef>
                    <a:spcPts val="300"/>
                  </a:spcBef>
                  <a:buNone/>
                </a:pPr>
                <a:endParaRPr lang="en-US" sz="1500" dirty="0"/>
              </a:p>
              <a:p>
                <a:pPr>
                  <a:spcBef>
                    <a:spcPts val="3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500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00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US" dirty="0"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mr>
                    </m:m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                        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= V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>
                  <a:spcBef>
                    <a:spcPts val="300"/>
                  </a:spcBef>
                </a:pPr>
                <a:endParaRPr lang="en-US" sz="1500" dirty="0">
                  <a:solidFill>
                    <a:schemeClr val="tx1"/>
                  </a:solidFill>
                </a:endParaRPr>
              </a:p>
              <a:p>
                <a:pPr>
                  <a:spcBef>
                    <a:spcPts val="300"/>
                  </a:spcBef>
                </a:pPr>
                <a:r>
                  <a:rPr lang="en-US" dirty="0"/>
                  <a:t>where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shows the required movement of visitors at 11 am.</a:t>
                </a:r>
              </a:p>
              <a:p>
                <a:pPr>
                  <a:spcBef>
                    <a:spcPts val="300"/>
                  </a:spcBef>
                </a:pPr>
                <a:r>
                  <a:rPr lang="en-US" dirty="0" err="1"/>
                  <a:t>i</a:t>
                </a:r>
                <a:r>
                  <a:rPr lang="en-US" dirty="0"/>
                  <a:t>. Determine the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>
                  <a:spcBef>
                    <a:spcPts val="3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=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99BE64-5773-4697-99D1-8E51FBB519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2485" y="112938"/>
                <a:ext cx="11948885" cy="5934529"/>
              </a:xfrm>
              <a:blipFill>
                <a:blip r:embed="rId2"/>
                <a:stretch>
                  <a:fillRect l="-306" t="-1747" r="-6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7EEA2A00-ECBD-4A8D-AE0B-5524EED0F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4426" y="112937"/>
            <a:ext cx="5058481" cy="239110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FC8754D-BFEB-428A-BC89-D0E9AA7E5280}"/>
                  </a:ext>
                </a:extLst>
              </p:cNvPr>
              <p:cNvSpPr txBox="1"/>
              <p:nvPr/>
            </p:nvSpPr>
            <p:spPr>
              <a:xfrm>
                <a:off x="7285940" y="3429000"/>
                <a:ext cx="4401309" cy="11128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>
                        <a:solidFill>
                          <a:srgbClr val="00B050"/>
                        </a:solidFill>
                      </a:rPr>
                      <m:t>V</m:t>
                    </m:r>
                    <m:r>
                      <m:rPr>
                        <m:nor/>
                      </m:rPr>
                      <a:rPr lang="en-AU" dirty="0" smtClean="0">
                        <a:solidFill>
                          <a:srgbClr val="00B050"/>
                        </a:solidFill>
                      </a:rPr>
                      <m:t> </m:t>
                    </m:r>
                    <m:r>
                      <a:rPr lang="en-AU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00B050"/>
                        </a:solidFill>
                      </a:rPr>
                      <m:t> 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810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310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58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US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mr>
                    </m:m>
                  </m:oMath>
                </a14:m>
                <a:r>
                  <a:rPr lang="en-US" dirty="0">
                    <a:solidFill>
                      <a:srgbClr val="00B050"/>
                    </a:solidFill>
                    <a:sym typeface="Wingdings" panose="05000000000000000000" pitchFamily="2" charset="2"/>
                  </a:rPr>
                  <a:t>  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−21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FC8754D-BFEB-428A-BC89-D0E9AA7E52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5940" y="3429000"/>
                <a:ext cx="4401309" cy="11128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762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03083-7BCD-4F50-8B15-7BE672E84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086" y="6197604"/>
            <a:ext cx="10515600" cy="660396"/>
          </a:xfrm>
        </p:spPr>
        <p:txBody>
          <a:bodyPr>
            <a:normAutofit fontScale="90000"/>
          </a:bodyPr>
          <a:lstStyle/>
          <a:p>
            <a:r>
              <a:rPr lang="en-US" dirty="0"/>
              <a:t>2019 Exam 2 Q3bii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99BE64-5773-4697-99D1-8E51FBB519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2485" y="-17688"/>
                <a:ext cx="11948885" cy="6215292"/>
              </a:xfrm>
            </p:spPr>
            <p:txBody>
              <a:bodyPr>
                <a:normAutofit fontScale="62500" lnSpcReduction="20000"/>
              </a:bodyPr>
              <a:lstStyle/>
              <a:p>
                <a:pPr>
                  <a:spcBef>
                    <a:spcPts val="300"/>
                  </a:spcBef>
                </a:pPr>
                <a:r>
                  <a:rPr lang="en-US" dirty="0"/>
                  <a:t>On Sunday, matrix V is used when calculating the expected number of visitors at each location every hour after 10 am. It is assumed that the park will be at its capacity of </a:t>
                </a:r>
                <a:r>
                  <a:rPr lang="en-US" dirty="0">
                    <a:solidFill>
                      <a:srgbClr val="FF0000"/>
                    </a:solidFill>
                  </a:rPr>
                  <a:t>2000</a:t>
                </a:r>
                <a:r>
                  <a:rPr lang="en-US" dirty="0"/>
                  <a:t> visitors for all of Sunday.</a:t>
                </a:r>
              </a:p>
              <a:p>
                <a:pPr>
                  <a:spcBef>
                    <a:spcPts val="300"/>
                  </a:spcBef>
                </a:pPr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be the state matrix that shows the number of visitors at each location at 10 am on Sunday.</a:t>
                </a:r>
              </a:p>
              <a:p>
                <a:pPr>
                  <a:spcBef>
                    <a:spcPts val="300"/>
                  </a:spcBef>
                </a:pPr>
                <a:r>
                  <a:rPr lang="en-US" dirty="0"/>
                  <a:t>The number of visitors expected at each location at 11 am on Sunday can be determined by the matrix product</a:t>
                </a:r>
              </a:p>
              <a:p>
                <a:pPr>
                  <a:spcBef>
                    <a:spcPts val="300"/>
                  </a:spcBef>
                </a:pPr>
                <a:r>
                  <a:rPr lang="en-US" dirty="0"/>
                  <a:t>                                                                                                                    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/>
                      <m:t>this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b="0" i="0" dirty="0" smtClean="0"/>
                      <m:t>hour</m:t>
                    </m:r>
                  </m:oMath>
                </a14:m>
                <a:endParaRPr lang="en-US" dirty="0"/>
              </a:p>
              <a:p>
                <a:pPr>
                  <a:spcBef>
                    <a:spcPts val="300"/>
                  </a:spcBef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/>
                      <m:t>                                                       </m:t>
                    </m:r>
                    <m:r>
                      <m:rPr>
                        <m:nor/>
                      </m:rPr>
                      <a:rPr lang="en-US" b="0" i="0" dirty="0" smtClean="0"/>
                      <m:t>                                                         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b="0" i="0" dirty="0" smtClean="0"/>
                      <m:t>A</m:t>
                    </m:r>
                    <m:r>
                      <m:rPr>
                        <m:nor/>
                      </m:rPr>
                      <a:rPr lang="en-US" dirty="0"/>
                      <m:t>     </m:t>
                    </m:r>
                    <m:r>
                      <m:rPr>
                        <m:nor/>
                      </m:rPr>
                      <a:rPr lang="en-US" b="0" i="0" dirty="0" smtClean="0"/>
                      <m:t> </m:t>
                    </m:r>
                    <m:r>
                      <m:rPr>
                        <m:nor/>
                      </m:rPr>
                      <a:rPr lang="en-US" dirty="0"/>
                      <m:t>  </m:t>
                    </m:r>
                    <m:r>
                      <m:rPr>
                        <m:nor/>
                      </m:rPr>
                      <a:rPr lang="en-US" b="0" i="0" dirty="0" smtClean="0"/>
                      <m:t>F</m:t>
                    </m:r>
                    <m:r>
                      <m:rPr>
                        <m:nor/>
                      </m:rPr>
                      <a:rPr lang="en-US" dirty="0"/>
                      <m:t>    </m:t>
                    </m:r>
                    <m:r>
                      <m:rPr>
                        <m:nor/>
                      </m:rPr>
                      <a:rPr lang="en-US" b="0" i="0" dirty="0" smtClean="0"/>
                      <m:t> </m:t>
                    </m:r>
                    <m:r>
                      <m:rPr>
                        <m:nor/>
                      </m:rPr>
                      <a:rPr lang="en-US" dirty="0"/>
                      <m:t>  </m:t>
                    </m:r>
                    <m:r>
                      <m:rPr>
                        <m:nor/>
                      </m:rPr>
                      <a:rPr lang="en-US" b="0" i="0" dirty="0" smtClean="0"/>
                      <m:t> </m:t>
                    </m:r>
                    <m:r>
                      <m:rPr>
                        <m:nor/>
                      </m:rPr>
                      <a:rPr lang="en-US" b="0" i="0" dirty="0" smtClean="0"/>
                      <m:t>G</m:t>
                    </m:r>
                    <m:r>
                      <m:rPr>
                        <m:nor/>
                      </m:rPr>
                      <a:rPr lang="en-US" dirty="0"/>
                      <m:t>        </m:t>
                    </m:r>
                    <m:r>
                      <m:rPr>
                        <m:nor/>
                      </m:rPr>
                      <a:rPr lang="en-US" b="0" i="0" dirty="0" smtClean="0"/>
                      <m:t>W</m:t>
                    </m:r>
                  </m:oMath>
                </a14:m>
                <a:endParaRPr lang="en-US" dirty="0"/>
              </a:p>
              <a:p>
                <a:pPr>
                  <a:spcBef>
                    <a:spcPts val="300"/>
                  </a:spcBef>
                </a:pPr>
                <a:endParaRPr lang="en-US" sz="300" dirty="0"/>
              </a:p>
              <a:p>
                <a:pPr>
                  <a:spcBef>
                    <a:spcPts val="300"/>
                  </a:spcBef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A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 </m:t>
                    </m:r>
                    <m:sSub>
                      <m:sSub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𝑊h𝑒𝑟𝑒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             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500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00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US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mr>
                    </m:m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                 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.2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AU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.1</m:t>
                              </m:r>
                            </m:e>
                          </m:mr>
                          <m:mr>
                            <m:e>
                              <m:r>
                                <a:rPr lang="en-US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AU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AU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</m:t>
                              </m:r>
                              <m:r>
                                <a:rPr lang="en-US" b="0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US" b="0" i="0" dirty="0" smtClean="0"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</m:mr>
                      <m:m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mr>
                      <m:m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mr>
                    </m:m>
                    <m:r>
                      <m:rPr>
                        <m:nor/>
                      </m:rPr>
                      <a:rPr lang="en-US" dirty="0"/>
                      <m:t>   </m:t>
                    </m:r>
                    <m:r>
                      <m:rPr>
                        <m:nor/>
                      </m:rPr>
                      <a:rPr lang="en-US" dirty="0"/>
                      <m:t>next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  <m:r>
                      <m:rPr>
                        <m:nor/>
                      </m:rPr>
                      <a:rPr lang="en-US" b="0" i="0" dirty="0" smtClean="0"/>
                      <m:t>hour</m:t>
                    </m:r>
                  </m:oMath>
                </a14:m>
                <a:endParaRPr lang="en-US" dirty="0"/>
              </a:p>
              <a:p>
                <a:pPr>
                  <a:spcBef>
                    <a:spcPts val="300"/>
                  </a:spcBef>
                </a:pPr>
                <a:endParaRPr lang="en-US" sz="1500" dirty="0"/>
              </a:p>
              <a:p>
                <a:pPr>
                  <a:spcBef>
                    <a:spcPts val="300"/>
                  </a:spcBef>
                </a:pPr>
                <a:r>
                  <a:rPr lang="en-US" dirty="0"/>
                  <a:t>b. Whenever more than 600 visitors are expected to be at a location on Sunday, the first 600 visitors can stay at that location and all others will be moved directly to Ground World (G).</a:t>
                </a:r>
              </a:p>
              <a:p>
                <a:pPr>
                  <a:spcBef>
                    <a:spcPts val="300"/>
                  </a:spcBef>
                </a:pPr>
                <a:r>
                  <a:rPr lang="en-US" dirty="0"/>
                  <a:t>State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dirty="0"/>
                  <a:t> contains the number of visitors at each location n hours after 10 am on Sunday, after the safety restrictions have been enforced.</a:t>
                </a:r>
              </a:p>
              <a:p>
                <a:pPr>
                  <a:spcBef>
                    <a:spcPts val="300"/>
                  </a:spcBef>
                </a:pPr>
                <a:r>
                  <a:rPr lang="en-US" dirty="0"/>
                  <a:t>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can be determined from the matrix recurrence relation</a:t>
                </a:r>
              </a:p>
              <a:p>
                <a:pPr>
                  <a:spcBef>
                    <a:spcPts val="300"/>
                  </a:spcBef>
                </a:pPr>
                <a:endParaRPr lang="en-US" sz="1500" dirty="0"/>
              </a:p>
              <a:p>
                <a:pPr>
                  <a:spcBef>
                    <a:spcPts val="300"/>
                  </a:spcBef>
                </a:pPr>
                <a:endParaRPr lang="en-US" sz="1500" dirty="0"/>
              </a:p>
              <a:p>
                <a:pPr>
                  <a:spcBef>
                    <a:spcPts val="3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500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600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500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latin typeface="Cambria Math" panose="02040503050406030204" pitchFamily="18" charset="0"/>
                                </a:rPr>
                                <m:t>400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US" dirty="0"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mr>
                    </m:m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                            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= V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r>
                      <a:rPr lang="en-AU" i="1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>
                  <a:spcBef>
                    <a:spcPts val="300"/>
                  </a:spcBef>
                </a:pPr>
                <a:endParaRPr lang="en-US" sz="1500" dirty="0">
                  <a:solidFill>
                    <a:schemeClr val="tx1"/>
                  </a:solidFill>
                </a:endParaRPr>
              </a:p>
              <a:p>
                <a:pPr>
                  <a:spcBef>
                    <a:spcPts val="300"/>
                  </a:spcBef>
                </a:pPr>
                <a:r>
                  <a:rPr lang="en-US" dirty="0"/>
                  <a:t>where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shows the required movement of visitors at 11 am.</a:t>
                </a:r>
              </a:p>
              <a:p>
                <a:pPr>
                  <a:spcBef>
                    <a:spcPts val="300"/>
                  </a:spcBef>
                </a:pPr>
                <a:r>
                  <a:rPr lang="en-US" dirty="0"/>
                  <a:t>ii. State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can be determined from the new matrix rule</a:t>
                </a:r>
              </a:p>
              <a:p>
                <a:pPr>
                  <a:spcBef>
                    <a:spcPts val="3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= V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>
                  <a:spcBef>
                    <a:spcPts val="300"/>
                  </a:spcBef>
                </a:pPr>
                <a:r>
                  <a:rPr lang="en-US" dirty="0"/>
                  <a:t> where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shows the required movement of visitors at 12 noon.</a:t>
                </a:r>
              </a:p>
              <a:p>
                <a:pPr>
                  <a:spcBef>
                    <a:spcPts val="300"/>
                  </a:spcBef>
                </a:pPr>
                <a:r>
                  <a:rPr lang="en-US" dirty="0"/>
                  <a:t> Determine the state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. </a:t>
                </a:r>
              </a:p>
              <a:p>
                <a:pPr>
                  <a:spcBef>
                    <a:spcPts val="3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=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99BE64-5773-4697-99D1-8E51FBB519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2485" y="-17688"/>
                <a:ext cx="11948885" cy="6215292"/>
              </a:xfrm>
              <a:blipFill>
                <a:blip r:embed="rId2"/>
                <a:stretch>
                  <a:fillRect l="-306" t="-1569" r="-663" b="-137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F64F846-2F7F-40FF-99F6-2C1C2E02E496}"/>
                  </a:ext>
                </a:extLst>
              </p:cNvPr>
              <p:cNvSpPr txBox="1"/>
              <p:nvPr/>
            </p:nvSpPr>
            <p:spPr>
              <a:xfrm>
                <a:off x="6752771" y="3429000"/>
                <a:ext cx="5384800" cy="22563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>
                        <a:solidFill>
                          <a:srgbClr val="00B050"/>
                        </a:solidFill>
                      </a:rPr>
                      <m:t>V</m:t>
                    </m:r>
                    <m:r>
                      <m:rPr>
                        <m:nor/>
                      </m:rPr>
                      <a:rPr lang="en-AU" dirty="0" smtClean="0">
                        <a:solidFill>
                          <a:srgbClr val="00B050"/>
                        </a:solidFill>
                      </a:rPr>
                      <m:t> </m:t>
                    </m:r>
                    <m:r>
                      <a:rPr lang="en-AU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00B050"/>
                        </a:solidFill>
                      </a:rPr>
                      <m:t> 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810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310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58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US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mr>
                    </m:m>
                  </m:oMath>
                </a14:m>
                <a:r>
                  <a:rPr lang="en-US" dirty="0">
                    <a:solidFill>
                      <a:srgbClr val="00B050"/>
                    </a:solidFill>
                    <a:sym typeface="Wingdings" panose="05000000000000000000" pitchFamily="2" charset="2"/>
                  </a:rPr>
                  <a:t>  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−21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b="0" i="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      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AU" dirty="0">
                    <a:solidFill>
                      <a:srgbClr val="00B050"/>
                    </a:solidFill>
                  </a:rPr>
                  <a:t>=</a:t>
                </a:r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52</m:t>
                              </m:r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580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>
                  <a:solidFill>
                    <a:srgbClr val="00B050"/>
                  </a:solidFill>
                </a:endParaRPr>
              </a:p>
              <a:p>
                <a:endParaRPr lang="en-AU" sz="800" dirty="0">
                  <a:solidFill>
                    <a:srgbClr val="00B05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>
                        <a:solidFill>
                          <a:srgbClr val="00B050"/>
                        </a:solidFill>
                      </a:rPr>
                      <m:t>V</m:t>
                    </m:r>
                    <m:r>
                      <m:rPr>
                        <m:nor/>
                      </m:rPr>
                      <a:rPr lang="en-AU" dirty="0">
                        <a:solidFill>
                          <a:srgbClr val="00B050"/>
                        </a:solidFill>
                      </a:rPr>
                      <m:t> </m:t>
                    </m:r>
                    <m:r>
                      <a:rPr lang="en-AU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00B050"/>
                        </a:solidFill>
                      </a:rPr>
                      <m:t> 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786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288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282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644</m:t>
                              </m:r>
                            </m:e>
                          </m:mr>
                        </m:m>
                      </m:e>
                    </m:d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US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</m:mr>
                      <m:mr>
                        <m:e>
                          <m:r>
                            <a:rPr lang="en-US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mr>
                    </m:m>
                  </m:oMath>
                </a14:m>
                <a:r>
                  <a:rPr lang="en-AU" dirty="0">
                    <a:solidFill>
                      <a:srgbClr val="00B050"/>
                    </a:solidFill>
                  </a:rPr>
                  <a:t>  </a:t>
                </a:r>
                <a:r>
                  <a:rPr lang="en-AU" dirty="0">
                    <a:solidFill>
                      <a:srgbClr val="00B050"/>
                    </a:solidFill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186</m:t>
                              </m:r>
                            </m:e>
                          </m:mr>
                          <m:mr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−44</m:t>
                              </m:r>
                            </m:e>
                          </m:mr>
                        </m:m>
                      </m:e>
                    </m:d>
                    <m:r>
                      <a:rPr lang="en-US" b="0" i="0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      </m:t>
                    </m:r>
                    <m:sSub>
                      <m:sSubPr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AU" dirty="0">
                    <a:solidFill>
                      <a:srgbClr val="00B050"/>
                    </a:solidFill>
                  </a:rPr>
                  <a:t>=</a:t>
                </a:r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600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288</m:t>
                              </m:r>
                            </m:e>
                          </m:mr>
                          <m:mr>
                            <m:e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b="0" i="1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b="0" i="0" dirty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  <m:r>
                                <a:rPr lang="en-US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A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F64F846-2F7F-40FF-99F6-2C1C2E02E4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2771" y="3429000"/>
                <a:ext cx="5384800" cy="22563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5688903D-2D45-415E-BEBD-FD7699BB64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9139" y="88996"/>
            <a:ext cx="5020376" cy="2410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25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1778</TotalTime>
  <Words>1478</Words>
  <Application>Microsoft Office PowerPoint</Application>
  <PresentationFormat>Widescreen</PresentationFormat>
  <Paragraphs>257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Transition Matrices with a change</vt:lpstr>
      <vt:lpstr>2017 Exam 1 Q7</vt:lpstr>
      <vt:lpstr>2018 Exam 1 Q7</vt:lpstr>
      <vt:lpstr>2018 Exam 2 Q3d</vt:lpstr>
      <vt:lpstr>2018 Exam 2 Q4a</vt:lpstr>
      <vt:lpstr>2018 Exam 2 Q4b</vt:lpstr>
      <vt:lpstr>2019 Exam 2 Q3bi</vt:lpstr>
      <vt:lpstr>2019 Exam 2 Q3bii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 Matrices with a change</dc:title>
  <dc:creator>Lyn ZHANG</dc:creator>
  <cp:lastModifiedBy>Lyn ZHANG</cp:lastModifiedBy>
  <cp:revision>37</cp:revision>
  <dcterms:created xsi:type="dcterms:W3CDTF">2021-10-11T22:17:26Z</dcterms:created>
  <dcterms:modified xsi:type="dcterms:W3CDTF">2021-12-17T05:09:32Z</dcterms:modified>
</cp:coreProperties>
</file>