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2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737EE-0BD9-491B-9F41-5511687CF0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0AFDAB-7C80-4E32-94FB-D8AC9EE2BD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8BCBD-FEC6-49E5-A636-F3289D28D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9B4F-C427-4CB1-A497-07FCC27CE714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225B59-4275-4EC3-A54C-20F329E84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5A11-9E9E-4FB5-A043-363076C40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A7B5C-F659-4FA4-A6EB-4BEA2399D4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7357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10CD3-DAC9-4509-9AD5-6308E01D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C86CD1-E6A5-4E80-AB91-71CC0D53C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382B4-2F33-4679-8D5B-8B4768ACA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9B4F-C427-4CB1-A497-07FCC27CE714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4EA0E-DAC7-41B0-A8F4-BB19130B3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0E8FD4-68CD-4205-BC87-41969C8C9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A7B5C-F659-4FA4-A6EB-4BEA2399D4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4089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36BF26-8D40-4E16-A97A-E1650484D0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E44A3A-929D-46A2-A6F6-026399FFE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840CDA-4A26-4C3D-AD79-21ED57E19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9B4F-C427-4CB1-A497-07FCC27CE714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C21E0-4D81-4F21-B42C-B5D50A8DC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FF2FE-97D6-4352-8095-7B4CD77C4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A7B5C-F659-4FA4-A6EB-4BEA2399D4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9632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85C75-5B43-40F3-8CDC-56F9A227B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27954-AB33-4990-9D84-D32A76B29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D9E5CC-4AB8-4DF2-B90F-1F3234579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9B4F-C427-4CB1-A497-07FCC27CE714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DE259-844F-4FF4-9906-0A6CC9EB2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3FF37B-2995-4923-A181-C512AE677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A7B5C-F659-4FA4-A6EB-4BEA2399D4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6916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FDBEE-6D10-4424-A9CD-3FFA74E5B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DC85EF-B016-464E-8333-A8497D7E3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6C773-D97A-4E71-8531-014B8EC40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9B4F-C427-4CB1-A497-07FCC27CE714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1CBF8B-9759-46C4-AE19-3C1A9E745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58F94-A038-4E77-BBBE-85AC1F85F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A7B5C-F659-4FA4-A6EB-4BEA2399D4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2273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0267-681C-4FD6-A3DD-06CD9CCA2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2B699-6425-470E-98E3-CED6DE3C6B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065152-475A-4860-8124-2D203EF756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2CA730-9E4F-4632-81B1-43E1F5A2A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9B4F-C427-4CB1-A497-07FCC27CE714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E35E58-8E64-4D71-AE4C-B27045DD4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6571F5-6775-4767-90C2-8A941FA13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A7B5C-F659-4FA4-A6EB-4BEA2399D4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1308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992C-4291-49BC-BEA5-6AAFCA955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17A51-A160-4AAC-B4E0-503B1C29A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69DB84-43DC-4964-B7B9-6F18D5ACA6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A5E924-68FA-4A96-BF53-3521DD940D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32DC90-90BA-44A8-8C03-56BE8FE047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70F27F-9077-4DE5-9283-A6C49950E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9B4F-C427-4CB1-A497-07FCC27CE714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BDA0F3-0199-4034-AC9E-FA08F010D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7C8110-4E7A-41A0-A328-E86AB803B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A7B5C-F659-4FA4-A6EB-4BEA2399D4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4352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10D35-7288-4415-8E1F-51C6A8348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3D0BF3-2A67-41FD-8081-FC8E3F33A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9B4F-C427-4CB1-A497-07FCC27CE714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6E7447-E47D-4A84-950F-74DE31ECE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4BD805-E0FC-43A1-834C-AD35E3C6F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A7B5C-F659-4FA4-A6EB-4BEA2399D4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1084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A8D1CC-6ED4-49D8-9A17-C4E213A64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9B4F-C427-4CB1-A497-07FCC27CE714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1F1DD8-DDD8-42B5-9C9C-BB64C5514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D87775-966E-402E-91EE-19B8D514B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A7B5C-F659-4FA4-A6EB-4BEA2399D4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3528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A72AB-3D4E-4018-B579-2D393A08E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D1426-7FDE-43B2-82BB-69D0832B2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B2F567-02E2-4283-87FE-61863690EE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96DCA-7919-464A-99C1-6471BE2C9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9B4F-C427-4CB1-A497-07FCC27CE714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90B5A6-4FAF-4682-8232-C5517C6B9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A7D290-3610-47E8-B85C-6E4778747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A7B5C-F659-4FA4-A6EB-4BEA2399D4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36345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D68D-00ED-4270-BF75-F23296BBC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53D1A2-AC71-4329-84FF-710699D64C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5C5E18-508D-43F2-8DE1-0F6C964089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C25C13-8B24-4944-A3DC-5E7D45D6D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B9B4F-C427-4CB1-A497-07FCC27CE714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D171EF-398C-4B77-BB25-00D1FAB7D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72F132-8EE9-4CA8-9717-9A2EB0717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A7B5C-F659-4FA4-A6EB-4BEA2399D4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7611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quoteinspector.com/images/investing/coins-pen-charts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  <a:extLst>
              <a:ext uri="{837473B0-CC2E-450A-ABE3-18F120FF3D39}">
                <a1611:picAttrSrcUrl xmlns:a1611="http://schemas.microsoft.com/office/drawing/2016/11/main" r:id="rId1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B577B7-AB53-42C8-A350-D017DDFAB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30BFA1-1244-4E7B-B7D4-4F5A33722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A970F-9895-469C-A4C9-DDEEAE7360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B9B4F-C427-4CB1-A497-07FCC27CE714}" type="datetimeFigureOut">
              <a:rPr lang="en-AU" smtClean="0"/>
              <a:t>20/12/2021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E6336-6596-4D64-8C51-9942AFBB45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77069-6155-41E4-99EB-AD548331E8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A7B5C-F659-4FA4-A6EB-4BEA2399D4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0283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quoteinspector.com/images/investing/coins-pen-charts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0CFA-CC02-4EB4-B3AE-0EC6C5A4E1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Allocation and Hungarian Algorithm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0D25B8-6CAE-44B7-9500-A2F51A049E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Past Exam Q’s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9926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1F421-FF50-40F0-ABAE-6EB99D4B4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128421"/>
            <a:ext cx="10515600" cy="729579"/>
          </a:xfrm>
        </p:spPr>
        <p:txBody>
          <a:bodyPr/>
          <a:lstStyle/>
          <a:p>
            <a:r>
              <a:rPr lang="en-US" dirty="0"/>
              <a:t>2017 Exam 2 Q2a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FDB78-5A1B-4EB5-A872-A4C7B053E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8643"/>
            <a:ext cx="7383298" cy="605624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Bai joins his friends Agatha, Colin and Diane when he arrives for the holiday in </a:t>
            </a:r>
            <a:r>
              <a:rPr lang="en-US" dirty="0" err="1"/>
              <a:t>Seatown</a:t>
            </a:r>
            <a:r>
              <a:rPr lang="en-US" dirty="0"/>
              <a:t>.</a:t>
            </a:r>
          </a:p>
          <a:p>
            <a:r>
              <a:rPr lang="en-US" dirty="0"/>
              <a:t>Each person will plan one tour that the group will take.</a:t>
            </a:r>
          </a:p>
          <a:p>
            <a:r>
              <a:rPr lang="en-US" dirty="0"/>
              <a:t>Table 1 shows the time, in minutes, it would take each person to plan each of the four tours.</a:t>
            </a:r>
          </a:p>
          <a:p>
            <a:r>
              <a:rPr lang="en-US" dirty="0"/>
              <a:t>The aim is to </a:t>
            </a:r>
            <a:r>
              <a:rPr lang="en-US" dirty="0" err="1"/>
              <a:t>minimise</a:t>
            </a:r>
            <a:r>
              <a:rPr lang="en-US" dirty="0"/>
              <a:t> the total time it takes to plan the four tours.</a:t>
            </a:r>
          </a:p>
          <a:p>
            <a:r>
              <a:rPr lang="en-US" dirty="0"/>
              <a:t>Agatha applies the Hungarian algorithm to Table 1 to produce Table 2.</a:t>
            </a:r>
          </a:p>
          <a:p>
            <a:r>
              <a:rPr lang="en-US" dirty="0"/>
              <a:t>Table 2 shows the final result of all her steps of the Hungarian algorithm.</a:t>
            </a:r>
          </a:p>
          <a:p>
            <a:r>
              <a:rPr lang="en-US" dirty="0"/>
              <a:t>a. In Table 2 there is a zero in the column for Colin.</a:t>
            </a:r>
          </a:p>
          <a:p>
            <a:r>
              <a:rPr lang="en-US" dirty="0"/>
              <a:t>When all values in the table are considered, what conclusion about minimum total planning time can be made from this zero?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136A6DA-9DC2-4784-9A61-95249A25A0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3298" y="0"/>
            <a:ext cx="4808702" cy="19837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15F9BA4-D966-43CE-A964-4603923686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3298" y="1983765"/>
            <a:ext cx="4808702" cy="199896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22D834F-1C8D-47FB-B6EA-2A511C18AA26}"/>
              </a:ext>
            </a:extLst>
          </p:cNvPr>
          <p:cNvSpPr txBox="1"/>
          <p:nvPr/>
        </p:nvSpPr>
        <p:spPr>
          <a:xfrm>
            <a:off x="7778839" y="4507606"/>
            <a:ext cx="36318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Colin must plan Tour 2</a:t>
            </a:r>
            <a:endParaRPr lang="en-A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62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F2A9C-1211-420D-B0DF-8C9FB19C8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64026"/>
            <a:ext cx="10515600" cy="793974"/>
          </a:xfrm>
        </p:spPr>
        <p:txBody>
          <a:bodyPr/>
          <a:lstStyle/>
          <a:p>
            <a:r>
              <a:rPr lang="en-US" dirty="0"/>
              <a:t>2018 Exam 1 Q8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F3688-9893-4102-9977-56C9F89CD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8492"/>
            <a:ext cx="12192000" cy="592553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Annie, Buddhi, Chuck and Dorothy work in a factory.</a:t>
            </a:r>
          </a:p>
          <a:p>
            <a:r>
              <a:rPr lang="en-US" dirty="0"/>
              <a:t>Today each worker will complete one of four tasks, 1, 2, 3 and 4.</a:t>
            </a:r>
          </a:p>
          <a:p>
            <a:r>
              <a:rPr lang="en-US" dirty="0"/>
              <a:t>The usual completion times for Annie, Chuck and Dorothy are shown in the table below.</a:t>
            </a:r>
          </a:p>
          <a:p>
            <a:r>
              <a:rPr lang="en-US" dirty="0"/>
              <a:t>Buddhi takes 3 minutes for Task 3.</a:t>
            </a:r>
          </a:p>
          <a:p>
            <a:r>
              <a:rPr lang="en-US" dirty="0"/>
              <a:t>He takes k minutes for each other task.</a:t>
            </a:r>
          </a:p>
          <a:p>
            <a:r>
              <a:rPr lang="en-US" dirty="0"/>
              <a:t>Today the factory supervisor allocates the tasks as follows:</a:t>
            </a:r>
          </a:p>
          <a:p>
            <a:r>
              <a:rPr lang="en-US" dirty="0"/>
              <a:t>•Task 1 to Dorothy</a:t>
            </a:r>
          </a:p>
          <a:p>
            <a:r>
              <a:rPr lang="en-US" dirty="0"/>
              <a:t>•Task 2 to Annie</a:t>
            </a:r>
          </a:p>
          <a:p>
            <a:r>
              <a:rPr lang="en-US" dirty="0"/>
              <a:t>•Task 3 to Buddhi</a:t>
            </a:r>
          </a:p>
          <a:p>
            <a:r>
              <a:rPr lang="en-US" dirty="0"/>
              <a:t>•Task 4 to Chuck</a:t>
            </a:r>
          </a:p>
          <a:p>
            <a:r>
              <a:rPr lang="en-US" dirty="0"/>
              <a:t>This allocation will achieve the </a:t>
            </a:r>
            <a:r>
              <a:rPr lang="en-US" dirty="0">
                <a:solidFill>
                  <a:srgbClr val="FF0000"/>
                </a:solidFill>
              </a:rPr>
              <a:t>minimum total </a:t>
            </a:r>
            <a:r>
              <a:rPr lang="en-US" dirty="0"/>
              <a:t>completion time if the value of k is at least</a:t>
            </a:r>
          </a:p>
          <a:p>
            <a:r>
              <a:rPr lang="en-US" dirty="0"/>
              <a:t>A. 0</a:t>
            </a:r>
          </a:p>
          <a:p>
            <a:r>
              <a:rPr lang="en-US" dirty="0"/>
              <a:t>B. 1</a:t>
            </a:r>
          </a:p>
          <a:p>
            <a:r>
              <a:rPr lang="en-US" dirty="0"/>
              <a:t>C. 2</a:t>
            </a:r>
          </a:p>
          <a:p>
            <a:r>
              <a:rPr lang="en-US" dirty="0"/>
              <a:t>D. 3</a:t>
            </a:r>
          </a:p>
          <a:p>
            <a:r>
              <a:rPr lang="en-US" dirty="0"/>
              <a:t>E. 4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827F95-3310-4FE7-96D9-5A8841408F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0090" y="1327512"/>
            <a:ext cx="4911910" cy="17737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94AEE4-C03B-47D4-96D7-78E61D094D98}"/>
              </a:ext>
            </a:extLst>
          </p:cNvPr>
          <p:cNvSpPr txBox="1"/>
          <p:nvPr/>
        </p:nvSpPr>
        <p:spPr>
          <a:xfrm>
            <a:off x="2809359" y="2331075"/>
            <a:ext cx="28702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4</a:t>
            </a:r>
          </a:p>
          <a:p>
            <a:r>
              <a:rPr lang="en-AU" dirty="0">
                <a:solidFill>
                  <a:srgbClr val="00B050"/>
                </a:solidFill>
              </a:rPr>
              <a:t>3</a:t>
            </a:r>
          </a:p>
          <a:p>
            <a:r>
              <a:rPr lang="en-AU" dirty="0">
                <a:solidFill>
                  <a:srgbClr val="00B050"/>
                </a:solidFill>
              </a:rPr>
              <a:t>3</a:t>
            </a:r>
          </a:p>
          <a:p>
            <a:r>
              <a:rPr lang="en-AU" dirty="0">
                <a:solidFill>
                  <a:srgbClr val="00B050"/>
                </a:solidFill>
              </a:rPr>
              <a:t>2</a:t>
            </a:r>
          </a:p>
          <a:p>
            <a:r>
              <a:rPr lang="en-US" altLang="zh-CN" dirty="0">
                <a:solidFill>
                  <a:srgbClr val="00B050"/>
                </a:solidFill>
              </a:rPr>
              <a:t>Total 12 Minutes</a:t>
            </a:r>
            <a:endParaRPr lang="en-AU" dirty="0">
              <a:solidFill>
                <a:srgbClr val="00B05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2652BB-940C-4A88-A491-2CADE9D01B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3144" y="3713265"/>
            <a:ext cx="2457793" cy="297221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FDEAAAC-AF29-404C-B297-23FF0525E7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0937" y="4344168"/>
            <a:ext cx="1933845" cy="80973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92A4405-4FE9-415E-8DBE-E526AC52B5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77754" y="5202356"/>
            <a:ext cx="1467055" cy="1267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15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F2A9C-1211-420D-B0DF-8C9FB19C8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64026"/>
            <a:ext cx="10515600" cy="793974"/>
          </a:xfrm>
        </p:spPr>
        <p:txBody>
          <a:bodyPr/>
          <a:lstStyle/>
          <a:p>
            <a:r>
              <a:rPr lang="en-US" dirty="0"/>
              <a:t>2018 Exam 1 Q8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F3688-9893-4102-9977-56C9F89CD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9612"/>
            <a:ext cx="12192000" cy="592553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Annie, Buddhi, Chuck and Dorothy work in a factory.</a:t>
            </a:r>
          </a:p>
          <a:p>
            <a:r>
              <a:rPr lang="en-US" dirty="0"/>
              <a:t>Today each worker will complete one of four tasks, 1, 2, 3 and 4.</a:t>
            </a:r>
          </a:p>
          <a:p>
            <a:r>
              <a:rPr lang="en-US" dirty="0"/>
              <a:t>The usual completion times for Annie, Chuck and Dorothy are shown in the table below.</a:t>
            </a:r>
          </a:p>
          <a:p>
            <a:r>
              <a:rPr lang="en-US" dirty="0"/>
              <a:t>Buddhi takes 3 minutes for Task 3.</a:t>
            </a:r>
          </a:p>
          <a:p>
            <a:r>
              <a:rPr lang="en-US" dirty="0"/>
              <a:t>He takes k minutes for each other task.</a:t>
            </a:r>
          </a:p>
          <a:p>
            <a:r>
              <a:rPr lang="en-US" dirty="0"/>
              <a:t>Today the factory supervisor allocates the tasks as follows:</a:t>
            </a:r>
          </a:p>
          <a:p>
            <a:r>
              <a:rPr lang="en-US" dirty="0"/>
              <a:t>•Task 1 to Dorothy</a:t>
            </a:r>
          </a:p>
          <a:p>
            <a:r>
              <a:rPr lang="en-US" dirty="0"/>
              <a:t>•Task 2 to Annie</a:t>
            </a:r>
          </a:p>
          <a:p>
            <a:r>
              <a:rPr lang="en-US" dirty="0"/>
              <a:t>•Task 3 to Buddhi</a:t>
            </a:r>
          </a:p>
          <a:p>
            <a:r>
              <a:rPr lang="en-US" dirty="0"/>
              <a:t>•Task 4 to Chuck</a:t>
            </a:r>
          </a:p>
          <a:p>
            <a:r>
              <a:rPr lang="en-US" dirty="0"/>
              <a:t>This allocation will achieve the </a:t>
            </a:r>
            <a:r>
              <a:rPr lang="en-US" dirty="0">
                <a:solidFill>
                  <a:srgbClr val="FF0000"/>
                </a:solidFill>
              </a:rPr>
              <a:t>minimum total</a:t>
            </a:r>
            <a:r>
              <a:rPr lang="en-US" dirty="0"/>
              <a:t> completion time if the value of k is at least</a:t>
            </a:r>
          </a:p>
          <a:p>
            <a:r>
              <a:rPr lang="en-US" dirty="0"/>
              <a:t>A. 0</a:t>
            </a:r>
          </a:p>
          <a:p>
            <a:r>
              <a:rPr lang="en-US" dirty="0"/>
              <a:t>B. 1</a:t>
            </a:r>
          </a:p>
          <a:p>
            <a:r>
              <a:rPr lang="en-US" dirty="0"/>
              <a:t>C. 2</a:t>
            </a:r>
          </a:p>
          <a:p>
            <a:r>
              <a:rPr lang="en-US" dirty="0"/>
              <a:t>D. 3</a:t>
            </a:r>
          </a:p>
          <a:p>
            <a:r>
              <a:rPr lang="en-US" dirty="0"/>
              <a:t>E. 4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827F95-3310-4FE7-96D9-5A8841408F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0090" y="1327512"/>
            <a:ext cx="4911910" cy="17737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94AEE4-C03B-47D4-96D7-78E61D094D98}"/>
              </a:ext>
            </a:extLst>
          </p:cNvPr>
          <p:cNvSpPr txBox="1"/>
          <p:nvPr/>
        </p:nvSpPr>
        <p:spPr>
          <a:xfrm>
            <a:off x="2809359" y="2331075"/>
            <a:ext cx="28702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4</a:t>
            </a:r>
          </a:p>
          <a:p>
            <a:r>
              <a:rPr lang="en-AU" dirty="0">
                <a:solidFill>
                  <a:srgbClr val="00B050"/>
                </a:solidFill>
              </a:rPr>
              <a:t>3</a:t>
            </a:r>
          </a:p>
          <a:p>
            <a:r>
              <a:rPr lang="en-AU" dirty="0">
                <a:solidFill>
                  <a:srgbClr val="00B050"/>
                </a:solidFill>
              </a:rPr>
              <a:t>3</a:t>
            </a:r>
          </a:p>
          <a:p>
            <a:r>
              <a:rPr lang="en-AU" dirty="0">
                <a:solidFill>
                  <a:srgbClr val="00B050"/>
                </a:solidFill>
              </a:rPr>
              <a:t>2</a:t>
            </a:r>
          </a:p>
          <a:p>
            <a:r>
              <a:rPr lang="en-US" altLang="zh-CN" dirty="0">
                <a:solidFill>
                  <a:srgbClr val="00B050"/>
                </a:solidFill>
              </a:rPr>
              <a:t>Total 12 Minutes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E708B1-7D21-4B13-86DA-C2BDEAD75CDF}"/>
              </a:ext>
            </a:extLst>
          </p:cNvPr>
          <p:cNvSpPr txBox="1"/>
          <p:nvPr/>
        </p:nvSpPr>
        <p:spPr>
          <a:xfrm>
            <a:off x="1249251" y="4108049"/>
            <a:ext cx="10328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/>
          </a:p>
          <a:p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E75E124-50DC-4C7D-9333-1393CCB6E303}"/>
                  </a:ext>
                </a:extLst>
              </p:cNvPr>
              <p:cNvSpPr txBox="1"/>
              <p:nvPr/>
            </p:nvSpPr>
            <p:spPr>
              <a:xfrm>
                <a:off x="969671" y="4108049"/>
                <a:ext cx="11222329" cy="22091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i="1" dirty="0">
                    <a:latin typeface="Cambria Math" panose="02040503050406030204" pitchFamily="18" charset="0"/>
                  </a:rPr>
                  <a:t>Let k=0                                                          </a:t>
                </a:r>
                <a:r>
                  <a:rPr lang="en-AU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uncovered </a:t>
                </a:r>
                <a14:m>
                  <m:oMath xmlns:m="http://schemas.openxmlformats.org/officeDocument/2006/math">
                    <m:r>
                      <a:rPr lang="en-AU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AU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intersection +</a:t>
                </a:r>
                <a:r>
                  <a:rPr lang="en-AU" i="1" dirty="0">
                    <a:latin typeface="Cambria Math" panose="02040503050406030204" pitchFamily="18" charset="0"/>
                  </a:rPr>
                  <a:t> </a:t>
                </a:r>
              </a:p>
              <a:p>
                <a:r>
                  <a:rPr lang="en-AU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row minus                   column minus      lines to cover 0s≥4(tasks)                            Bipartite Graph  Allocation  </a:t>
                </a:r>
              </a:p>
              <a:p>
                <a14:m>
                  <m:oMath xmlns:m="http://schemas.openxmlformats.org/officeDocument/2006/math">
                    <m:m>
                      <m:mPr>
                        <m:plcHide m:val="on"/>
                        <m:mcs>
                          <m:mc>
                            <m:mcPr>
                              <m:count m:val="4"/>
                              <m:mcJc m:val="center"/>
                            </m:mcPr>
                          </m:mc>
                        </m:mcs>
                        <m:ctrlPr>
                          <a:rPr lang="en-AU" i="1" dirty="0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mr>
                    </m:m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   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AU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mr>
                    </m:m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→ 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4"/>
                              <m:mcJc m:val="center"/>
                            </m:mcPr>
                          </m:mc>
                        </m:mcs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</m:m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 →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4"/>
                              <m:mcJc m:val="center"/>
                            </m:mcPr>
                          </m:mc>
                        </m:mcs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</m:m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    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AU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  <m:mr>
                        <m:e>
                          <m:r>
                            <a:rPr lang="en-AU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mr>
                      <m:mr>
                        <m:e/>
                      </m:mr>
                      <m:mr>
                        <m:e>
                          <m:r>
                            <a:rPr lang="en-AU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mr>
                    </m:m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 → 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4"/>
                              <m:mcJc m:val="center"/>
                            </m:mcPr>
                          </m:mc>
                        </m:mcs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mr>
                    </m:m>
                    <m:r>
                      <a:rPr lang="en-AU" b="0" i="0" dirty="0" smtClean="0">
                        <a:latin typeface="Cambria Math" panose="02040503050406030204" pitchFamily="18" charset="0"/>
                      </a:rPr>
                      <m:t>       →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sty m:val="p"/>
                            </m:rP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D</m:t>
                          </m:r>
                        </m:e>
                      </m:mr>
                    </m:m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               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mr>
                    </m:m>
                  </m:oMath>
                </a14:m>
                <a:r>
                  <a:rPr lang="en-AU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AU" dirty="0">
                        <a:latin typeface="Cambria Math" panose="02040503050406030204" pitchFamily="18" charset="0"/>
                      </a:rPr>
                      <m:t>→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sty m:val="p"/>
                            </m:rPr>
                            <a:rPr lang="en-AU" dirty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AU" dirty="0"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AU" dirty="0"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AU" dirty="0">
                              <a:latin typeface="Cambria Math" panose="02040503050406030204" pitchFamily="18" charset="0"/>
                            </a:rPr>
                            <m:t>D</m:t>
                          </m:r>
                        </m:e>
                      </m:mr>
                    </m:m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→2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→1</m:t>
                          </m:r>
                        </m:e>
                      </m:mr>
                      <m:mr>
                        <m:e>
                          <m:r>
                            <a:rPr lang="en-AU" b="0" i="1" dirty="0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→3</m:t>
                          </m:r>
                        </m:e>
                      </m:mr>
                    </m:m>
                    <m:r>
                      <a:rPr lang="en-AU" dirty="0">
                        <a:latin typeface="Cambria Math" panose="02040503050406030204" pitchFamily="18" charset="0"/>
                      </a:rPr>
                      <m:t>→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m:rPr>
                              <m:sty m:val="p"/>
                            </m:rP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e>
                      </m:mr>
                    </m:m>
                  </m:oMath>
                </a14:m>
                <a:endParaRPr lang="en-AU" i="1" dirty="0">
                  <a:latin typeface="Cambria Math" panose="02040503050406030204" pitchFamily="18" charset="0"/>
                </a:endParaRPr>
              </a:p>
              <a:p>
                <a:endParaRPr lang="en-AU" dirty="0">
                  <a:solidFill>
                    <a:schemeClr val="tx1"/>
                  </a:solidFill>
                </a:endParaRPr>
              </a:p>
              <a:p>
                <a:r>
                  <a:rPr lang="en-AU" dirty="0"/>
                  <a:t>                                       </a:t>
                </a:r>
                <a:r>
                  <a:rPr lang="en-AU" dirty="0">
                    <a:solidFill>
                      <a:srgbClr val="FF0000"/>
                    </a:solidFill>
                  </a:rPr>
                  <a:t>  0     0  </a:t>
                </a:r>
                <a14:m>
                  <m:oMath xmlns:m="http://schemas.openxmlformats.org/officeDocument/2006/math">
                    <m:r>
                      <a:rPr lang="en-AU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AU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AU" dirty="0">
                    <a:solidFill>
                      <a:srgbClr val="FF0000"/>
                    </a:solidFill>
                  </a:rPr>
                  <a:t>   0                                                                                                                  total time:  10min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E75E124-50DC-4C7D-9333-1393CCB6E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671" y="4108049"/>
                <a:ext cx="11222329" cy="2209195"/>
              </a:xfrm>
              <a:prstGeom prst="rect">
                <a:avLst/>
              </a:prstGeom>
              <a:blipFill>
                <a:blip r:embed="rId3"/>
                <a:stretch>
                  <a:fillRect l="-435" t="-1934" b="-359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6561FE8-35DE-4F40-9ADB-D7BF7D13583F}"/>
              </a:ext>
            </a:extLst>
          </p:cNvPr>
          <p:cNvCxnSpPr/>
          <p:nvPr/>
        </p:nvCxnSpPr>
        <p:spPr>
          <a:xfrm>
            <a:off x="5902236" y="4659765"/>
            <a:ext cx="0" cy="132538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BB18D44-5091-4F2E-A8D1-1EC336F569A1}"/>
              </a:ext>
            </a:extLst>
          </p:cNvPr>
          <p:cNvCxnSpPr>
            <a:cxnSpLocks/>
          </p:cNvCxnSpPr>
          <p:nvPr/>
        </p:nvCxnSpPr>
        <p:spPr>
          <a:xfrm>
            <a:off x="4742481" y="5079950"/>
            <a:ext cx="1383224" cy="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645B66A-BD95-499D-AFA5-9D8DC2EBBE5E}"/>
              </a:ext>
            </a:extLst>
          </p:cNvPr>
          <p:cNvCxnSpPr>
            <a:cxnSpLocks/>
          </p:cNvCxnSpPr>
          <p:nvPr/>
        </p:nvCxnSpPr>
        <p:spPr>
          <a:xfrm>
            <a:off x="4742481" y="5654297"/>
            <a:ext cx="1383224" cy="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4048E3-52A9-4ECC-B01D-81A25CE26E14}"/>
              </a:ext>
            </a:extLst>
          </p:cNvPr>
          <p:cNvCxnSpPr>
            <a:cxnSpLocks/>
          </p:cNvCxnSpPr>
          <p:nvPr/>
        </p:nvCxnSpPr>
        <p:spPr>
          <a:xfrm>
            <a:off x="7036230" y="5079950"/>
            <a:ext cx="1303927" cy="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30C5E8E-716B-4047-A87E-F96092EC7D96}"/>
              </a:ext>
            </a:extLst>
          </p:cNvPr>
          <p:cNvCxnSpPr>
            <a:cxnSpLocks/>
          </p:cNvCxnSpPr>
          <p:nvPr/>
        </p:nvCxnSpPr>
        <p:spPr>
          <a:xfrm>
            <a:off x="7067226" y="5654297"/>
            <a:ext cx="1303927" cy="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20EC29E-79B2-49B2-A95A-1E40AD5ECEA9}"/>
              </a:ext>
            </a:extLst>
          </p:cNvPr>
          <p:cNvCxnSpPr/>
          <p:nvPr/>
        </p:nvCxnSpPr>
        <p:spPr>
          <a:xfrm>
            <a:off x="8131408" y="4738645"/>
            <a:ext cx="0" cy="132538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08F116A-426F-4B17-BE90-5C2D915EA2BB}"/>
              </a:ext>
            </a:extLst>
          </p:cNvPr>
          <p:cNvCxnSpPr/>
          <p:nvPr/>
        </p:nvCxnSpPr>
        <p:spPr>
          <a:xfrm>
            <a:off x="7418487" y="4659765"/>
            <a:ext cx="0" cy="132538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7AEAAD6-3FB5-4B47-A2B6-91192FB7F611}"/>
              </a:ext>
            </a:extLst>
          </p:cNvPr>
          <p:cNvCxnSpPr>
            <a:cxnSpLocks/>
          </p:cNvCxnSpPr>
          <p:nvPr/>
        </p:nvCxnSpPr>
        <p:spPr>
          <a:xfrm>
            <a:off x="9070084" y="4897463"/>
            <a:ext cx="750658" cy="75683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E2F9C75-CD86-4355-BB5E-13BCBEBD00A0}"/>
              </a:ext>
            </a:extLst>
          </p:cNvPr>
          <p:cNvCxnSpPr>
            <a:cxnSpLocks/>
          </p:cNvCxnSpPr>
          <p:nvPr/>
        </p:nvCxnSpPr>
        <p:spPr>
          <a:xfrm>
            <a:off x="9082007" y="4897464"/>
            <a:ext cx="670002" cy="18248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EF5ECE9-36AD-47AD-BE44-FFFD19363B03}"/>
              </a:ext>
            </a:extLst>
          </p:cNvPr>
          <p:cNvCxnSpPr>
            <a:cxnSpLocks/>
          </p:cNvCxnSpPr>
          <p:nvPr/>
        </p:nvCxnSpPr>
        <p:spPr>
          <a:xfrm flipV="1">
            <a:off x="9054120" y="4897463"/>
            <a:ext cx="681925" cy="18248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0722324-46D3-4A09-9E27-1EBF0F178487}"/>
              </a:ext>
            </a:extLst>
          </p:cNvPr>
          <p:cNvCxnSpPr>
            <a:cxnSpLocks/>
          </p:cNvCxnSpPr>
          <p:nvPr/>
        </p:nvCxnSpPr>
        <p:spPr>
          <a:xfrm>
            <a:off x="9070084" y="5092865"/>
            <a:ext cx="68192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BE934D7-34A7-4EE7-A01D-E288EB4C3D4B}"/>
              </a:ext>
            </a:extLst>
          </p:cNvPr>
          <p:cNvCxnSpPr>
            <a:cxnSpLocks/>
          </p:cNvCxnSpPr>
          <p:nvPr/>
        </p:nvCxnSpPr>
        <p:spPr>
          <a:xfrm>
            <a:off x="9054119" y="5350869"/>
            <a:ext cx="709813" cy="27243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7BEBD44-989A-4C99-B4E3-58D175811474}"/>
              </a:ext>
            </a:extLst>
          </p:cNvPr>
          <p:cNvCxnSpPr>
            <a:cxnSpLocks/>
          </p:cNvCxnSpPr>
          <p:nvPr/>
        </p:nvCxnSpPr>
        <p:spPr>
          <a:xfrm flipV="1">
            <a:off x="9054119" y="5322455"/>
            <a:ext cx="766623" cy="33184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3917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F2A9C-1211-420D-B0DF-8C9FB19C8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64026"/>
            <a:ext cx="10515600" cy="793974"/>
          </a:xfrm>
        </p:spPr>
        <p:txBody>
          <a:bodyPr/>
          <a:lstStyle/>
          <a:p>
            <a:r>
              <a:rPr lang="en-US" dirty="0"/>
              <a:t>2018 Exam 1 Q8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F3688-9893-4102-9977-56C9F89CD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9612"/>
            <a:ext cx="12192000" cy="592553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Annie, Buddhi, Chuck and Dorothy work in a factory.</a:t>
            </a:r>
          </a:p>
          <a:p>
            <a:r>
              <a:rPr lang="en-US" dirty="0"/>
              <a:t>Today each worker will complete one of four tasks, 1, 2, 3 and 4.</a:t>
            </a:r>
          </a:p>
          <a:p>
            <a:r>
              <a:rPr lang="en-US" dirty="0"/>
              <a:t>The usual completion times for Annie, Chuck and Dorothy are shown in the table below.</a:t>
            </a:r>
          </a:p>
          <a:p>
            <a:r>
              <a:rPr lang="en-US" dirty="0"/>
              <a:t>Buddhi takes 3 minutes for Task 3.</a:t>
            </a:r>
          </a:p>
          <a:p>
            <a:r>
              <a:rPr lang="en-US" dirty="0"/>
              <a:t>He takes k minutes for each other task.</a:t>
            </a:r>
          </a:p>
          <a:p>
            <a:r>
              <a:rPr lang="en-US" dirty="0"/>
              <a:t>Today the factory supervisor allocates the tasks as follows:</a:t>
            </a:r>
          </a:p>
          <a:p>
            <a:r>
              <a:rPr lang="en-US" dirty="0"/>
              <a:t>•Task 1 to Dorothy</a:t>
            </a:r>
          </a:p>
          <a:p>
            <a:r>
              <a:rPr lang="en-US" dirty="0"/>
              <a:t>•Task 2 to Annie</a:t>
            </a:r>
          </a:p>
          <a:p>
            <a:r>
              <a:rPr lang="en-US" dirty="0"/>
              <a:t>•Task 3 to Buddhi</a:t>
            </a:r>
          </a:p>
          <a:p>
            <a:r>
              <a:rPr lang="en-US" dirty="0"/>
              <a:t>•Task 4 to Chuck</a:t>
            </a:r>
          </a:p>
          <a:p>
            <a:r>
              <a:rPr lang="en-US" dirty="0"/>
              <a:t>This allocation will achieve the </a:t>
            </a:r>
            <a:r>
              <a:rPr lang="en-US" dirty="0">
                <a:solidFill>
                  <a:srgbClr val="FF0000"/>
                </a:solidFill>
              </a:rPr>
              <a:t>minimum total</a:t>
            </a:r>
            <a:r>
              <a:rPr lang="en-US" dirty="0"/>
              <a:t> completion time if the value of k is at least</a:t>
            </a:r>
          </a:p>
          <a:p>
            <a:r>
              <a:rPr lang="en-US" dirty="0"/>
              <a:t>A. 0</a:t>
            </a:r>
          </a:p>
          <a:p>
            <a:r>
              <a:rPr lang="en-US" dirty="0"/>
              <a:t>B. 1</a:t>
            </a:r>
          </a:p>
          <a:p>
            <a:r>
              <a:rPr lang="en-US" dirty="0"/>
              <a:t>C. 2</a:t>
            </a:r>
          </a:p>
          <a:p>
            <a:r>
              <a:rPr lang="en-US" dirty="0"/>
              <a:t>D. 3</a:t>
            </a:r>
          </a:p>
          <a:p>
            <a:r>
              <a:rPr lang="en-US" dirty="0"/>
              <a:t>E. 4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827F95-3310-4FE7-96D9-5A8841408F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0090" y="1327512"/>
            <a:ext cx="4911910" cy="17737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94AEE4-C03B-47D4-96D7-78E61D094D98}"/>
              </a:ext>
            </a:extLst>
          </p:cNvPr>
          <p:cNvSpPr txBox="1"/>
          <p:nvPr/>
        </p:nvSpPr>
        <p:spPr>
          <a:xfrm>
            <a:off x="2809359" y="2331075"/>
            <a:ext cx="28702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4</a:t>
            </a:r>
          </a:p>
          <a:p>
            <a:r>
              <a:rPr lang="en-AU" dirty="0">
                <a:solidFill>
                  <a:srgbClr val="00B050"/>
                </a:solidFill>
              </a:rPr>
              <a:t>3</a:t>
            </a:r>
          </a:p>
          <a:p>
            <a:r>
              <a:rPr lang="en-AU" dirty="0">
                <a:solidFill>
                  <a:srgbClr val="00B050"/>
                </a:solidFill>
              </a:rPr>
              <a:t>3</a:t>
            </a:r>
          </a:p>
          <a:p>
            <a:r>
              <a:rPr lang="en-AU" dirty="0">
                <a:solidFill>
                  <a:srgbClr val="00B050"/>
                </a:solidFill>
              </a:rPr>
              <a:t>2</a:t>
            </a:r>
          </a:p>
          <a:p>
            <a:r>
              <a:rPr lang="en-US" altLang="zh-CN" dirty="0">
                <a:solidFill>
                  <a:srgbClr val="00B050"/>
                </a:solidFill>
              </a:rPr>
              <a:t>Total 12 Minutes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E708B1-7D21-4B13-86DA-C2BDEAD75CDF}"/>
              </a:ext>
            </a:extLst>
          </p:cNvPr>
          <p:cNvSpPr txBox="1"/>
          <p:nvPr/>
        </p:nvSpPr>
        <p:spPr>
          <a:xfrm>
            <a:off x="1249251" y="4108049"/>
            <a:ext cx="10328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/>
          </a:p>
          <a:p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E75E124-50DC-4C7D-9333-1393CCB6E303}"/>
                  </a:ext>
                </a:extLst>
              </p:cNvPr>
              <p:cNvSpPr txBox="1"/>
              <p:nvPr/>
            </p:nvSpPr>
            <p:spPr>
              <a:xfrm>
                <a:off x="969671" y="4108049"/>
                <a:ext cx="11222329" cy="22091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i="1" dirty="0">
                    <a:latin typeface="Cambria Math" panose="02040503050406030204" pitchFamily="18" charset="0"/>
                  </a:rPr>
                  <a:t>Let k=1                                                          </a:t>
                </a:r>
                <a:r>
                  <a:rPr lang="en-AU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uncovered </a:t>
                </a:r>
                <a14:m>
                  <m:oMath xmlns:m="http://schemas.openxmlformats.org/officeDocument/2006/math">
                    <m:r>
                      <a:rPr lang="en-AU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AU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intersection +</a:t>
                </a:r>
                <a:r>
                  <a:rPr lang="en-AU" i="1" dirty="0">
                    <a:latin typeface="Cambria Math" panose="02040503050406030204" pitchFamily="18" charset="0"/>
                  </a:rPr>
                  <a:t> </a:t>
                </a:r>
              </a:p>
              <a:p>
                <a:r>
                  <a:rPr lang="en-AU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row minus                   column minus      lines to cover 0s≥4(tasks)                            Bipartite Graph  Allocation  </a:t>
                </a:r>
              </a:p>
              <a:p>
                <a14:m>
                  <m:oMath xmlns:m="http://schemas.openxmlformats.org/officeDocument/2006/math">
                    <m:m>
                      <m:mPr>
                        <m:plcHide m:val="on"/>
                        <m:mcs>
                          <m:mc>
                            <m:mcPr>
                              <m:count m:val="4"/>
                              <m:mcJc m:val="center"/>
                            </m:mcPr>
                          </m:mc>
                        </m:mcs>
                        <m:ctrlPr>
                          <a:rPr lang="en-AU" i="1" dirty="0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mr>
                    </m:m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   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AU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mr>
                    </m:m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→ 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4"/>
                              <m:mcJc m:val="center"/>
                            </m:mcPr>
                          </m:mc>
                        </m:mcs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</m:m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 →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4"/>
                              <m:mcJc m:val="center"/>
                            </m:mcPr>
                          </m:mc>
                        </m:mcs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</m:m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    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AU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  <m:mr>
                        <m:e>
                          <m:r>
                            <a:rPr lang="en-AU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mr>
                      <m:mr>
                        <m:e/>
                      </m:mr>
                      <m:mr>
                        <m:e>
                          <m:r>
                            <a:rPr lang="en-AU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mr>
                    </m:m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 → 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4"/>
                              <m:mcJc m:val="center"/>
                            </m:mcPr>
                          </m:mc>
                        </m:mcs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mr>
                    </m:m>
                    <m:r>
                      <a:rPr lang="en-AU" b="0" i="0" dirty="0" smtClean="0">
                        <a:latin typeface="Cambria Math" panose="02040503050406030204" pitchFamily="18" charset="0"/>
                      </a:rPr>
                      <m:t>       →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sty m:val="p"/>
                            </m:rP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D</m:t>
                          </m:r>
                        </m:e>
                      </m:mr>
                    </m:m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               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mr>
                    </m:m>
                  </m:oMath>
                </a14:m>
                <a:r>
                  <a:rPr lang="en-AU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AU" dirty="0">
                        <a:latin typeface="Cambria Math" panose="02040503050406030204" pitchFamily="18" charset="0"/>
                      </a:rPr>
                      <m:t>→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sty m:val="p"/>
                            </m:rPr>
                            <a:rPr lang="en-AU" dirty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AU" dirty="0"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AU" dirty="0"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AU" dirty="0">
                              <a:latin typeface="Cambria Math" panose="02040503050406030204" pitchFamily="18" charset="0"/>
                            </a:rPr>
                            <m:t>D</m:t>
                          </m:r>
                        </m:e>
                      </m:mr>
                    </m:m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→2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→1</m:t>
                          </m:r>
                        </m:e>
                      </m:mr>
                      <m:mr>
                        <m:e>
                          <m:r>
                            <a:rPr lang="en-AU" b="0" i="1" dirty="0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→3</m:t>
                          </m:r>
                        </m:e>
                      </m:mr>
                    </m:m>
                    <m:r>
                      <a:rPr lang="en-AU" dirty="0">
                        <a:latin typeface="Cambria Math" panose="02040503050406030204" pitchFamily="18" charset="0"/>
                      </a:rPr>
                      <m:t>→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m:rPr>
                              <m:sty m:val="p"/>
                            </m:rP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e>
                      </m:mr>
                    </m:m>
                  </m:oMath>
                </a14:m>
                <a:endParaRPr lang="en-AU" i="1" dirty="0">
                  <a:latin typeface="Cambria Math" panose="02040503050406030204" pitchFamily="18" charset="0"/>
                </a:endParaRPr>
              </a:p>
              <a:p>
                <a:endParaRPr lang="en-AU" dirty="0">
                  <a:solidFill>
                    <a:schemeClr val="tx1"/>
                  </a:solidFill>
                </a:endParaRPr>
              </a:p>
              <a:p>
                <a:r>
                  <a:rPr lang="en-AU" dirty="0"/>
                  <a:t>                                       </a:t>
                </a:r>
                <a:r>
                  <a:rPr lang="en-AU" dirty="0">
                    <a:solidFill>
                      <a:srgbClr val="FF0000"/>
                    </a:solidFill>
                  </a:rPr>
                  <a:t>  0     0  </a:t>
                </a:r>
                <a14:m>
                  <m:oMath xmlns:m="http://schemas.openxmlformats.org/officeDocument/2006/math">
                    <m:r>
                      <a:rPr lang="en-AU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AU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AU" dirty="0">
                    <a:solidFill>
                      <a:srgbClr val="FF0000"/>
                    </a:solidFill>
                  </a:rPr>
                  <a:t>   0                                                                                                                  total time:  10min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E75E124-50DC-4C7D-9333-1393CCB6E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671" y="4108049"/>
                <a:ext cx="11222329" cy="2209195"/>
              </a:xfrm>
              <a:prstGeom prst="rect">
                <a:avLst/>
              </a:prstGeom>
              <a:blipFill>
                <a:blip r:embed="rId3"/>
                <a:stretch>
                  <a:fillRect l="-435" t="-1934" b="-359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6561FE8-35DE-4F40-9ADB-D7BF7D13583F}"/>
              </a:ext>
            </a:extLst>
          </p:cNvPr>
          <p:cNvCxnSpPr/>
          <p:nvPr/>
        </p:nvCxnSpPr>
        <p:spPr>
          <a:xfrm>
            <a:off x="5902236" y="4659765"/>
            <a:ext cx="0" cy="132538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BB18D44-5091-4F2E-A8D1-1EC336F569A1}"/>
              </a:ext>
            </a:extLst>
          </p:cNvPr>
          <p:cNvCxnSpPr>
            <a:cxnSpLocks/>
          </p:cNvCxnSpPr>
          <p:nvPr/>
        </p:nvCxnSpPr>
        <p:spPr>
          <a:xfrm>
            <a:off x="4742481" y="5079950"/>
            <a:ext cx="1383224" cy="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645B66A-BD95-499D-AFA5-9D8DC2EBBE5E}"/>
              </a:ext>
            </a:extLst>
          </p:cNvPr>
          <p:cNvCxnSpPr>
            <a:cxnSpLocks/>
          </p:cNvCxnSpPr>
          <p:nvPr/>
        </p:nvCxnSpPr>
        <p:spPr>
          <a:xfrm>
            <a:off x="4742481" y="5654297"/>
            <a:ext cx="1383224" cy="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4048E3-52A9-4ECC-B01D-81A25CE26E14}"/>
              </a:ext>
            </a:extLst>
          </p:cNvPr>
          <p:cNvCxnSpPr>
            <a:cxnSpLocks/>
          </p:cNvCxnSpPr>
          <p:nvPr/>
        </p:nvCxnSpPr>
        <p:spPr>
          <a:xfrm>
            <a:off x="7036230" y="5079950"/>
            <a:ext cx="1303927" cy="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30C5E8E-716B-4047-A87E-F96092EC7D96}"/>
              </a:ext>
            </a:extLst>
          </p:cNvPr>
          <p:cNvCxnSpPr>
            <a:cxnSpLocks/>
          </p:cNvCxnSpPr>
          <p:nvPr/>
        </p:nvCxnSpPr>
        <p:spPr>
          <a:xfrm>
            <a:off x="7067226" y="5654297"/>
            <a:ext cx="1303927" cy="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20EC29E-79B2-49B2-A95A-1E40AD5ECEA9}"/>
              </a:ext>
            </a:extLst>
          </p:cNvPr>
          <p:cNvCxnSpPr/>
          <p:nvPr/>
        </p:nvCxnSpPr>
        <p:spPr>
          <a:xfrm>
            <a:off x="8131408" y="4738645"/>
            <a:ext cx="0" cy="132538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08F116A-426F-4B17-BE90-5C2D915EA2BB}"/>
              </a:ext>
            </a:extLst>
          </p:cNvPr>
          <p:cNvCxnSpPr/>
          <p:nvPr/>
        </p:nvCxnSpPr>
        <p:spPr>
          <a:xfrm>
            <a:off x="7418487" y="4659765"/>
            <a:ext cx="0" cy="132538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7AEAAD6-3FB5-4B47-A2B6-91192FB7F611}"/>
              </a:ext>
            </a:extLst>
          </p:cNvPr>
          <p:cNvCxnSpPr>
            <a:cxnSpLocks/>
          </p:cNvCxnSpPr>
          <p:nvPr/>
        </p:nvCxnSpPr>
        <p:spPr>
          <a:xfrm>
            <a:off x="9070084" y="4897463"/>
            <a:ext cx="750658" cy="75683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E2F9C75-CD86-4355-BB5E-13BCBEBD00A0}"/>
              </a:ext>
            </a:extLst>
          </p:cNvPr>
          <p:cNvCxnSpPr>
            <a:cxnSpLocks/>
          </p:cNvCxnSpPr>
          <p:nvPr/>
        </p:nvCxnSpPr>
        <p:spPr>
          <a:xfrm>
            <a:off x="9082007" y="4897464"/>
            <a:ext cx="681925" cy="18248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EF5ECE9-36AD-47AD-BE44-FFFD19363B03}"/>
              </a:ext>
            </a:extLst>
          </p:cNvPr>
          <p:cNvCxnSpPr>
            <a:cxnSpLocks/>
          </p:cNvCxnSpPr>
          <p:nvPr/>
        </p:nvCxnSpPr>
        <p:spPr>
          <a:xfrm flipV="1">
            <a:off x="9054120" y="4897463"/>
            <a:ext cx="697889" cy="18248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0722324-46D3-4A09-9E27-1EBF0F178487}"/>
              </a:ext>
            </a:extLst>
          </p:cNvPr>
          <p:cNvCxnSpPr>
            <a:cxnSpLocks/>
          </p:cNvCxnSpPr>
          <p:nvPr/>
        </p:nvCxnSpPr>
        <p:spPr>
          <a:xfrm>
            <a:off x="9070084" y="5092865"/>
            <a:ext cx="68192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BE934D7-34A7-4EE7-A01D-E288EB4C3D4B}"/>
              </a:ext>
            </a:extLst>
          </p:cNvPr>
          <p:cNvCxnSpPr>
            <a:cxnSpLocks/>
          </p:cNvCxnSpPr>
          <p:nvPr/>
        </p:nvCxnSpPr>
        <p:spPr>
          <a:xfrm>
            <a:off x="9054119" y="5350869"/>
            <a:ext cx="709813" cy="27243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7BEBD44-989A-4C99-B4E3-58D175811474}"/>
              </a:ext>
            </a:extLst>
          </p:cNvPr>
          <p:cNvCxnSpPr>
            <a:cxnSpLocks/>
          </p:cNvCxnSpPr>
          <p:nvPr/>
        </p:nvCxnSpPr>
        <p:spPr>
          <a:xfrm flipV="1">
            <a:off x="9054119" y="5322455"/>
            <a:ext cx="766623" cy="33184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7D921F8-5819-4136-9C52-80F5C3639600}"/>
              </a:ext>
            </a:extLst>
          </p:cNvPr>
          <p:cNvCxnSpPr>
            <a:cxnSpLocks/>
          </p:cNvCxnSpPr>
          <p:nvPr/>
        </p:nvCxnSpPr>
        <p:spPr>
          <a:xfrm>
            <a:off x="9101080" y="5101450"/>
            <a:ext cx="719662" cy="21842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7556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F2A9C-1211-420D-B0DF-8C9FB19C8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64026"/>
            <a:ext cx="10515600" cy="793974"/>
          </a:xfrm>
        </p:spPr>
        <p:txBody>
          <a:bodyPr/>
          <a:lstStyle/>
          <a:p>
            <a:r>
              <a:rPr lang="en-US" dirty="0"/>
              <a:t>2018 Exam 1 Q8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F3688-9893-4102-9977-56C9F89CD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9612"/>
            <a:ext cx="12192000" cy="592553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Annie, Buddhi, Chuck and Dorothy work in a factory.</a:t>
            </a:r>
          </a:p>
          <a:p>
            <a:r>
              <a:rPr lang="en-US" dirty="0"/>
              <a:t>Today each worker will complete one of four tasks, 1, 2, 3 and 4.</a:t>
            </a:r>
          </a:p>
          <a:p>
            <a:r>
              <a:rPr lang="en-US" dirty="0"/>
              <a:t>The usual completion times for Annie, Chuck and Dorothy are shown in the table below.</a:t>
            </a:r>
          </a:p>
          <a:p>
            <a:r>
              <a:rPr lang="en-US" dirty="0"/>
              <a:t>Buddhi takes 3 minutes for Task 3.</a:t>
            </a:r>
          </a:p>
          <a:p>
            <a:r>
              <a:rPr lang="en-US" dirty="0"/>
              <a:t>He takes k minutes for each other task.</a:t>
            </a:r>
          </a:p>
          <a:p>
            <a:r>
              <a:rPr lang="en-US" dirty="0"/>
              <a:t>Today the factory supervisor allocates the tasks as follows:</a:t>
            </a:r>
          </a:p>
          <a:p>
            <a:r>
              <a:rPr lang="en-US" dirty="0"/>
              <a:t>•Task 1 to Dorothy</a:t>
            </a:r>
          </a:p>
          <a:p>
            <a:r>
              <a:rPr lang="en-US" dirty="0"/>
              <a:t>•Task 2 to Annie</a:t>
            </a:r>
          </a:p>
          <a:p>
            <a:r>
              <a:rPr lang="en-US" dirty="0"/>
              <a:t>•Task 3 to Buddhi</a:t>
            </a:r>
          </a:p>
          <a:p>
            <a:r>
              <a:rPr lang="en-US" dirty="0"/>
              <a:t>•Task 4 to Chuck</a:t>
            </a:r>
          </a:p>
          <a:p>
            <a:r>
              <a:rPr lang="en-US" dirty="0"/>
              <a:t>This allocation will achieve the </a:t>
            </a:r>
            <a:r>
              <a:rPr lang="en-US" dirty="0">
                <a:solidFill>
                  <a:srgbClr val="FF0000"/>
                </a:solidFill>
              </a:rPr>
              <a:t>minimum total</a:t>
            </a:r>
            <a:r>
              <a:rPr lang="en-US" dirty="0"/>
              <a:t> completion time if the value of k is at least</a:t>
            </a:r>
          </a:p>
          <a:p>
            <a:r>
              <a:rPr lang="en-US" dirty="0"/>
              <a:t>A. 0</a:t>
            </a:r>
          </a:p>
          <a:p>
            <a:r>
              <a:rPr lang="en-US" dirty="0"/>
              <a:t>B. 1</a:t>
            </a:r>
          </a:p>
          <a:p>
            <a:r>
              <a:rPr lang="en-US" dirty="0"/>
              <a:t>C. 2</a:t>
            </a:r>
          </a:p>
          <a:p>
            <a:r>
              <a:rPr lang="en-US" dirty="0"/>
              <a:t>D. 3</a:t>
            </a:r>
          </a:p>
          <a:p>
            <a:r>
              <a:rPr lang="en-US" dirty="0"/>
              <a:t>E. 4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827F95-3310-4FE7-96D9-5A8841408F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0090" y="1327512"/>
            <a:ext cx="4911910" cy="177374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94AEE4-C03B-47D4-96D7-78E61D094D98}"/>
              </a:ext>
            </a:extLst>
          </p:cNvPr>
          <p:cNvSpPr txBox="1"/>
          <p:nvPr/>
        </p:nvSpPr>
        <p:spPr>
          <a:xfrm>
            <a:off x="2809359" y="2331075"/>
            <a:ext cx="28702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00B050"/>
                </a:solidFill>
              </a:rPr>
              <a:t>4</a:t>
            </a:r>
          </a:p>
          <a:p>
            <a:r>
              <a:rPr lang="en-AU" dirty="0">
                <a:solidFill>
                  <a:srgbClr val="00B050"/>
                </a:solidFill>
              </a:rPr>
              <a:t>3</a:t>
            </a:r>
          </a:p>
          <a:p>
            <a:r>
              <a:rPr lang="en-AU" dirty="0">
                <a:solidFill>
                  <a:srgbClr val="00B050"/>
                </a:solidFill>
              </a:rPr>
              <a:t>3</a:t>
            </a:r>
          </a:p>
          <a:p>
            <a:r>
              <a:rPr lang="en-AU" dirty="0">
                <a:solidFill>
                  <a:srgbClr val="00B050"/>
                </a:solidFill>
              </a:rPr>
              <a:t>2</a:t>
            </a:r>
          </a:p>
          <a:p>
            <a:r>
              <a:rPr lang="en-US" altLang="zh-CN" dirty="0">
                <a:solidFill>
                  <a:srgbClr val="00B050"/>
                </a:solidFill>
              </a:rPr>
              <a:t>Total 12 Minutes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2E708B1-7D21-4B13-86DA-C2BDEAD75CDF}"/>
              </a:ext>
            </a:extLst>
          </p:cNvPr>
          <p:cNvSpPr txBox="1"/>
          <p:nvPr/>
        </p:nvSpPr>
        <p:spPr>
          <a:xfrm>
            <a:off x="1249251" y="4108049"/>
            <a:ext cx="10328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/>
          </a:p>
          <a:p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E75E124-50DC-4C7D-9333-1393CCB6E303}"/>
                  </a:ext>
                </a:extLst>
              </p:cNvPr>
              <p:cNvSpPr txBox="1"/>
              <p:nvPr/>
            </p:nvSpPr>
            <p:spPr>
              <a:xfrm>
                <a:off x="969671" y="4108049"/>
                <a:ext cx="11222329" cy="22091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i="1" dirty="0">
                    <a:latin typeface="Cambria Math" panose="02040503050406030204" pitchFamily="18" charset="0"/>
                  </a:rPr>
                  <a:t>Let k=2                                                          </a:t>
                </a:r>
                <a:r>
                  <a:rPr lang="en-AU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uncovered </a:t>
                </a:r>
                <a14:m>
                  <m:oMath xmlns:m="http://schemas.openxmlformats.org/officeDocument/2006/math">
                    <m:r>
                      <a:rPr lang="en-AU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AU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 intersection +</a:t>
                </a:r>
                <a:r>
                  <a:rPr lang="en-AU" i="1" dirty="0">
                    <a:latin typeface="Cambria Math" panose="02040503050406030204" pitchFamily="18" charset="0"/>
                  </a:rPr>
                  <a:t> </a:t>
                </a:r>
              </a:p>
              <a:p>
                <a:r>
                  <a:rPr lang="en-AU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row minus                   column minus      lines to cover 0s≥4(tasks)                            Bipartite Graph  Allocation  </a:t>
                </a:r>
              </a:p>
              <a:p>
                <a14:m>
                  <m:oMath xmlns:m="http://schemas.openxmlformats.org/officeDocument/2006/math">
                    <m:m>
                      <m:mPr>
                        <m:plcHide m:val="on"/>
                        <m:mcs>
                          <m:mc>
                            <m:mcPr>
                              <m:count m:val="4"/>
                              <m:mcJc m:val="center"/>
                            </m:mcPr>
                          </m:mc>
                        </m:mcs>
                        <m:ctrlPr>
                          <a:rPr lang="en-AU" i="1" dirty="0" smtClean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e>
                          <m:r>
                            <a:rPr lang="en-AU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mr>
                    </m:m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   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AU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mr>
                    </m:m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→ 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4"/>
                              <m:mcJc m:val="center"/>
                            </m:mcPr>
                          </m:mc>
                        </m:mcs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</m:m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 →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4"/>
                              <m:mcJc m:val="center"/>
                            </m:mcPr>
                          </m:mc>
                        </m:mcs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AU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b="0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</m:m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    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AU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  <m:mr>
                        <m:e>
                          <m:r>
                            <a:rPr lang="en-AU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mr>
                      <m:mr>
                        <m:e/>
                      </m:mr>
                      <m:mr>
                        <m:e>
                          <m:r>
                            <a:rPr lang="en-AU" b="0" i="0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mr>
                    </m:m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 → 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4"/>
                              <m:mcJc m:val="center"/>
                            </m:mcPr>
                          </m:mc>
                        </m:mcs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mr>
                      <m:mr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e>
                          <m:r>
                            <a:rPr lang="en-AU" i="1" dirty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e>
                          <m:r>
                            <a:rPr lang="en-AU" dirty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mr>
                    </m:m>
                    <m:r>
                      <a:rPr lang="en-AU" b="0" i="0" dirty="0" smtClean="0">
                        <a:latin typeface="Cambria Math" panose="02040503050406030204" pitchFamily="18" charset="0"/>
                      </a:rPr>
                      <m:t>       →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sty m:val="p"/>
                            </m:rP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D</m:t>
                          </m:r>
                        </m:e>
                      </m:mr>
                    </m:m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               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mr>
                    </m:m>
                  </m:oMath>
                </a14:m>
                <a:r>
                  <a:rPr lang="en-AU" i="1" dirty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AU" b="0" i="1" dirty="0" smtClean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AU" dirty="0">
                        <a:latin typeface="Cambria Math" panose="02040503050406030204" pitchFamily="18" charset="0"/>
                      </a:rPr>
                      <m:t>→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sty m:val="p"/>
                            </m:rPr>
                            <a:rPr lang="en-AU" dirty="0">
                              <a:latin typeface="Cambria Math" panose="02040503050406030204" pitchFamily="18" charset="0"/>
                            </a:rPr>
                            <m:t>A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AU" dirty="0">
                              <a:latin typeface="Cambria Math" panose="02040503050406030204" pitchFamily="18" charset="0"/>
                            </a:rPr>
                            <m:t>B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AU" dirty="0"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</m:mr>
                      <m:mr>
                        <m:e>
                          <m:r>
                            <m:rPr>
                              <m:sty m:val="p"/>
                            </m:rPr>
                            <a:rPr lang="en-AU" dirty="0">
                              <a:latin typeface="Cambria Math" panose="02040503050406030204" pitchFamily="18" charset="0"/>
                            </a:rPr>
                            <m:t>D</m:t>
                          </m:r>
                        </m:e>
                      </m:mr>
                    </m:m>
                    <m:r>
                      <a:rPr lang="en-AU" i="1" dirty="0">
                        <a:latin typeface="Cambria Math" panose="02040503050406030204" pitchFamily="18" charset="0"/>
                      </a:rPr>
                      <m:t> 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→2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→1</m:t>
                          </m:r>
                        </m:e>
                      </m:mr>
                      <m:mr>
                        <m:e>
                          <m:r>
                            <a:rPr lang="en-AU" b="0" i="1" dirty="0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→3</m:t>
                          </m:r>
                        </m:e>
                      </m:mr>
                    </m:m>
                    <m:r>
                      <a:rPr lang="en-AU" dirty="0">
                        <a:latin typeface="Cambria Math" panose="02040503050406030204" pitchFamily="18" charset="0"/>
                      </a:rPr>
                      <m:t>→</m:t>
                    </m:r>
                    <m:m>
                      <m:mPr>
                        <m:plcHide m:val="on"/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AU" i="1" dirty="0"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e>
                      </m:mr>
                      <m:mr>
                        <m:e>
                          <m: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en-AU" b="0" i="0" dirty="0" smtClean="0">
                              <a:latin typeface="Cambria Math" panose="02040503050406030204" pitchFamily="18" charset="0"/>
                            </a:rPr>
                            <m:t>min</m:t>
                          </m:r>
                        </m:e>
                      </m:mr>
                    </m:m>
                  </m:oMath>
                </a14:m>
                <a:endParaRPr lang="en-AU" i="1" dirty="0">
                  <a:latin typeface="Cambria Math" panose="02040503050406030204" pitchFamily="18" charset="0"/>
                </a:endParaRPr>
              </a:p>
              <a:p>
                <a:endParaRPr lang="en-AU" dirty="0">
                  <a:solidFill>
                    <a:schemeClr val="tx1"/>
                  </a:solidFill>
                </a:endParaRPr>
              </a:p>
              <a:p>
                <a:r>
                  <a:rPr lang="en-AU" dirty="0"/>
                  <a:t>                                       </a:t>
                </a:r>
                <a:r>
                  <a:rPr lang="en-AU" dirty="0">
                    <a:solidFill>
                      <a:srgbClr val="FF0000"/>
                    </a:solidFill>
                  </a:rPr>
                  <a:t>  0     0  </a:t>
                </a:r>
                <a14:m>
                  <m:oMath xmlns:m="http://schemas.openxmlformats.org/officeDocument/2006/math">
                    <m:r>
                      <a:rPr lang="en-AU" b="0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AU" dirty="0">
                    <a:solidFill>
                      <a:srgbClr val="FF0000"/>
                    </a:solidFill>
                  </a:rPr>
                  <a:t>   0                                                                                                                  total time:  12min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E75E124-50DC-4C7D-9333-1393CCB6E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671" y="4108049"/>
                <a:ext cx="11222329" cy="2209195"/>
              </a:xfrm>
              <a:prstGeom prst="rect">
                <a:avLst/>
              </a:prstGeom>
              <a:blipFill>
                <a:blip r:embed="rId3"/>
                <a:stretch>
                  <a:fillRect l="-435" t="-1934" b="-359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6561FE8-35DE-4F40-9ADB-D7BF7D13583F}"/>
              </a:ext>
            </a:extLst>
          </p:cNvPr>
          <p:cNvCxnSpPr/>
          <p:nvPr/>
        </p:nvCxnSpPr>
        <p:spPr>
          <a:xfrm>
            <a:off x="5902236" y="4659765"/>
            <a:ext cx="0" cy="132538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BB18D44-5091-4F2E-A8D1-1EC336F569A1}"/>
              </a:ext>
            </a:extLst>
          </p:cNvPr>
          <p:cNvCxnSpPr>
            <a:cxnSpLocks/>
          </p:cNvCxnSpPr>
          <p:nvPr/>
        </p:nvCxnSpPr>
        <p:spPr>
          <a:xfrm>
            <a:off x="4742481" y="5079950"/>
            <a:ext cx="1383224" cy="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645B66A-BD95-499D-AFA5-9D8DC2EBBE5E}"/>
              </a:ext>
            </a:extLst>
          </p:cNvPr>
          <p:cNvCxnSpPr>
            <a:cxnSpLocks/>
          </p:cNvCxnSpPr>
          <p:nvPr/>
        </p:nvCxnSpPr>
        <p:spPr>
          <a:xfrm>
            <a:off x="4742481" y="5654297"/>
            <a:ext cx="1383224" cy="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4048E3-52A9-4ECC-B01D-81A25CE26E14}"/>
              </a:ext>
            </a:extLst>
          </p:cNvPr>
          <p:cNvCxnSpPr>
            <a:cxnSpLocks/>
          </p:cNvCxnSpPr>
          <p:nvPr/>
        </p:nvCxnSpPr>
        <p:spPr>
          <a:xfrm>
            <a:off x="7036230" y="5079950"/>
            <a:ext cx="1303927" cy="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30C5E8E-716B-4047-A87E-F96092EC7D96}"/>
              </a:ext>
            </a:extLst>
          </p:cNvPr>
          <p:cNvCxnSpPr>
            <a:cxnSpLocks/>
          </p:cNvCxnSpPr>
          <p:nvPr/>
        </p:nvCxnSpPr>
        <p:spPr>
          <a:xfrm>
            <a:off x="7036230" y="5623301"/>
            <a:ext cx="1303927" cy="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20EC29E-79B2-49B2-A95A-1E40AD5ECEA9}"/>
              </a:ext>
            </a:extLst>
          </p:cNvPr>
          <p:cNvCxnSpPr/>
          <p:nvPr/>
        </p:nvCxnSpPr>
        <p:spPr>
          <a:xfrm>
            <a:off x="8131408" y="4738645"/>
            <a:ext cx="0" cy="132538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08F116A-426F-4B17-BE90-5C2D915EA2BB}"/>
              </a:ext>
            </a:extLst>
          </p:cNvPr>
          <p:cNvCxnSpPr/>
          <p:nvPr/>
        </p:nvCxnSpPr>
        <p:spPr>
          <a:xfrm>
            <a:off x="7418487" y="4659765"/>
            <a:ext cx="0" cy="1325380"/>
          </a:xfrm>
          <a:prstGeom prst="line">
            <a:avLst/>
          </a:prstGeom>
          <a:ln w="25400"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7AEAAD6-3FB5-4B47-A2B6-91192FB7F611}"/>
              </a:ext>
            </a:extLst>
          </p:cNvPr>
          <p:cNvCxnSpPr>
            <a:cxnSpLocks/>
          </p:cNvCxnSpPr>
          <p:nvPr/>
        </p:nvCxnSpPr>
        <p:spPr>
          <a:xfrm>
            <a:off x="9070084" y="4897463"/>
            <a:ext cx="750658" cy="75683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E2F9C75-CD86-4355-BB5E-13BCBEBD00A0}"/>
              </a:ext>
            </a:extLst>
          </p:cNvPr>
          <p:cNvCxnSpPr>
            <a:cxnSpLocks/>
          </p:cNvCxnSpPr>
          <p:nvPr/>
        </p:nvCxnSpPr>
        <p:spPr>
          <a:xfrm>
            <a:off x="9082007" y="4897464"/>
            <a:ext cx="681925" cy="18248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EF5ECE9-36AD-47AD-BE44-FFFD19363B03}"/>
              </a:ext>
            </a:extLst>
          </p:cNvPr>
          <p:cNvCxnSpPr>
            <a:cxnSpLocks/>
          </p:cNvCxnSpPr>
          <p:nvPr/>
        </p:nvCxnSpPr>
        <p:spPr>
          <a:xfrm flipV="1">
            <a:off x="9054120" y="4897463"/>
            <a:ext cx="697889" cy="182488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0722324-46D3-4A09-9E27-1EBF0F178487}"/>
              </a:ext>
            </a:extLst>
          </p:cNvPr>
          <p:cNvCxnSpPr>
            <a:cxnSpLocks/>
          </p:cNvCxnSpPr>
          <p:nvPr/>
        </p:nvCxnSpPr>
        <p:spPr>
          <a:xfrm>
            <a:off x="9070084" y="5092865"/>
            <a:ext cx="681925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BE934D7-34A7-4EE7-A01D-E288EB4C3D4B}"/>
              </a:ext>
            </a:extLst>
          </p:cNvPr>
          <p:cNvCxnSpPr>
            <a:cxnSpLocks/>
          </p:cNvCxnSpPr>
          <p:nvPr/>
        </p:nvCxnSpPr>
        <p:spPr>
          <a:xfrm>
            <a:off x="9054119" y="5350869"/>
            <a:ext cx="709813" cy="27243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7BEBD44-989A-4C99-B4E3-58D175811474}"/>
              </a:ext>
            </a:extLst>
          </p:cNvPr>
          <p:cNvCxnSpPr>
            <a:cxnSpLocks/>
          </p:cNvCxnSpPr>
          <p:nvPr/>
        </p:nvCxnSpPr>
        <p:spPr>
          <a:xfrm flipV="1">
            <a:off x="9054119" y="5322455"/>
            <a:ext cx="766623" cy="331842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7D921F8-5819-4136-9C52-80F5C3639600}"/>
              </a:ext>
            </a:extLst>
          </p:cNvPr>
          <p:cNvCxnSpPr>
            <a:cxnSpLocks/>
          </p:cNvCxnSpPr>
          <p:nvPr/>
        </p:nvCxnSpPr>
        <p:spPr>
          <a:xfrm>
            <a:off x="9101080" y="5101450"/>
            <a:ext cx="719662" cy="21842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B58CED00-EE76-44C5-A50E-09E36B491853}"/>
              </a:ext>
            </a:extLst>
          </p:cNvPr>
          <p:cNvSpPr/>
          <p:nvPr/>
        </p:nvSpPr>
        <p:spPr>
          <a:xfrm>
            <a:off x="60100" y="4680858"/>
            <a:ext cx="515155" cy="373487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0414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7" grpId="0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851</Words>
  <Application>Microsoft Office PowerPoint</Application>
  <PresentationFormat>Widescreen</PresentationFormat>
  <Paragraphs>115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Allocation and Hungarian Algorithm</vt:lpstr>
      <vt:lpstr>2017 Exam 2 Q2a</vt:lpstr>
      <vt:lpstr>2018 Exam 1 Q8</vt:lpstr>
      <vt:lpstr>2018 Exam 1 Q8</vt:lpstr>
      <vt:lpstr>2018 Exam 1 Q8</vt:lpstr>
      <vt:lpstr>2018 Exam 1 Q8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Allocation and Hungarian Algorithm</dc:title>
  <dc:creator>Lyn ZHANG</dc:creator>
  <cp:lastModifiedBy>Lyn ZHANG</cp:lastModifiedBy>
  <cp:revision>30</cp:revision>
  <dcterms:created xsi:type="dcterms:W3CDTF">2021-10-11T23:54:41Z</dcterms:created>
  <dcterms:modified xsi:type="dcterms:W3CDTF">2021-12-19T22:04:57Z</dcterms:modified>
</cp:coreProperties>
</file>